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4" r:id="rId3"/>
    <p:sldId id="266" r:id="rId4"/>
    <p:sldId id="257" r:id="rId5"/>
    <p:sldId id="267" r:id="rId6"/>
    <p:sldId id="268" r:id="rId7"/>
    <p:sldId id="258" r:id="rId8"/>
    <p:sldId id="269" r:id="rId9"/>
    <p:sldId id="259" r:id="rId10"/>
    <p:sldId id="260" r:id="rId11"/>
    <p:sldId id="261" r:id="rId12"/>
    <p:sldId id="265" r:id="rId13"/>
    <p:sldId id="262" r:id="rId14"/>
    <p:sldId id="263" r:id="rId1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1039" autoAdjust="0"/>
  </p:normalViewPr>
  <p:slideViewPr>
    <p:cSldViewPr snapToGrid="0">
      <p:cViewPr varScale="1">
        <p:scale>
          <a:sx n="44" d="100"/>
          <a:sy n="44" d="100"/>
        </p:scale>
        <p:origin x="1740" y="42"/>
      </p:cViewPr>
      <p:guideLst/>
    </p:cSldViewPr>
  </p:slideViewPr>
  <p:outlineViewPr>
    <p:cViewPr>
      <p:scale>
        <a:sx n="33" d="100"/>
        <a:sy n="33" d="100"/>
      </p:scale>
      <p:origin x="0" y="-299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9F0CFA-611F-4C36-B0C3-E90D472642B6}" type="datetimeFigureOut">
              <a:rPr lang="es-MX" smtClean="0"/>
              <a:t>13/06/2021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36BD3B-D47B-44BB-B166-7B230A81F1AB}" type="slidenum">
              <a:rPr lang="es-MX" smtClean="0"/>
              <a:t>‹Nº›</a:t>
            </a:fld>
            <a:endParaRPr lang="es-MX"/>
          </a:p>
        </p:txBody>
      </p:sp>
    </p:spTree>
    <p:extLst>
      <p:ext uri="{BB962C8B-B14F-4D97-AF65-F5344CB8AC3E}">
        <p14:creationId xmlns:p14="http://schemas.microsoft.com/office/powerpoint/2010/main" val="647756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8036BD3B-D47B-44BB-B166-7B230A81F1AB}" type="slidenum">
              <a:rPr lang="es-MX" smtClean="0"/>
              <a:t>1</a:t>
            </a:fld>
            <a:endParaRPr lang="es-MX"/>
          </a:p>
        </p:txBody>
      </p:sp>
    </p:spTree>
    <p:extLst>
      <p:ext uri="{BB962C8B-B14F-4D97-AF65-F5344CB8AC3E}">
        <p14:creationId xmlns:p14="http://schemas.microsoft.com/office/powerpoint/2010/main" val="1448054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noProof="0" dirty="0"/>
              <a:t>Cómo planté antes, La sabiduría en Proverbios 8:22 y adelante es una personificación de Jesucristo. Esto vimos </a:t>
            </a:r>
            <a:r>
              <a:rPr lang="es-MX" b="1" noProof="0" dirty="0"/>
              <a:t>en Juan 1:1-2</a:t>
            </a:r>
            <a:r>
              <a:rPr lang="es-MX" noProof="0" dirty="0"/>
              <a:t>. </a:t>
            </a:r>
          </a:p>
          <a:p>
            <a:pPr marL="171450" indent="-171450">
              <a:buFont typeface="Arial" panose="020B0604020202020204" pitchFamily="34" charset="0"/>
              <a:buChar char="•"/>
            </a:pPr>
            <a:r>
              <a:rPr lang="es-MX" b="1" noProof="0" dirty="0"/>
              <a:t>Juan 1:1</a:t>
            </a:r>
            <a:r>
              <a:rPr lang="es-MX" noProof="0" dirty="0"/>
              <a:t> </a:t>
            </a:r>
            <a:r>
              <a:rPr lang="es-MX" i="1" noProof="0" dirty="0"/>
              <a:t>En el principio era el Verbo, y el Verbo era con Dios, y el Verbo era Dios.</a:t>
            </a:r>
          </a:p>
          <a:p>
            <a:pPr marL="171450" indent="-171450">
              <a:buFont typeface="Arial" panose="020B0604020202020204" pitchFamily="34" charset="0"/>
              <a:buChar char="•"/>
            </a:pPr>
            <a:r>
              <a:rPr lang="es-MX" b="1" noProof="0" dirty="0"/>
              <a:t>Juan 1:2</a:t>
            </a:r>
            <a:r>
              <a:rPr lang="es-MX" noProof="0" dirty="0"/>
              <a:t> </a:t>
            </a:r>
            <a:r>
              <a:rPr lang="es-MX" i="1" noProof="0" dirty="0"/>
              <a:t>Este era en el principio con Dios.</a:t>
            </a:r>
          </a:p>
          <a:p>
            <a:pPr marL="171450" indent="-171450">
              <a:buFont typeface="Arial" panose="020B0604020202020204" pitchFamily="34" charset="0"/>
              <a:buChar char="•"/>
            </a:pPr>
            <a:r>
              <a:rPr lang="es-MX" noProof="0" dirty="0"/>
              <a:t>Entonces, el Verbo era con Dios (cara a cara, enfrente uno con el otro), y hay a lo menos dos entidades aquí, Dios, y el Verbo, o en Proverbios 8:22 y adelante, Dios y la Sabiduría.</a:t>
            </a:r>
          </a:p>
          <a:p>
            <a:pPr marL="171450" indent="-171450">
              <a:buFont typeface="Arial" panose="020B0604020202020204" pitchFamily="34" charset="0"/>
              <a:buChar char="•"/>
            </a:pPr>
            <a:r>
              <a:rPr lang="es-MX" b="1" noProof="0" dirty="0"/>
              <a:t>Colosenses 1:17</a:t>
            </a:r>
            <a:r>
              <a:rPr lang="es-MX" noProof="0" dirty="0"/>
              <a:t> </a:t>
            </a:r>
            <a:r>
              <a:rPr lang="es-MX" i="1" noProof="0" dirty="0"/>
              <a:t>Y </a:t>
            </a:r>
            <a:r>
              <a:rPr lang="es-MX" b="1" i="1" u="sng" noProof="0" dirty="0"/>
              <a:t>él es antes de todas las cosas</a:t>
            </a:r>
            <a:r>
              <a:rPr lang="es-MX" i="1" noProof="0" dirty="0"/>
              <a:t>, y todas las cosas en él subsisten;</a:t>
            </a:r>
          </a:p>
          <a:p>
            <a:pPr marL="171450" indent="-171450">
              <a:buFont typeface="Arial" panose="020B0604020202020204" pitchFamily="34" charset="0"/>
              <a:buChar char="•"/>
            </a:pPr>
            <a:r>
              <a:rPr lang="es-MX" noProof="0" dirty="0"/>
              <a:t>Lo que debe ser muy importante a nosotros en estos pasajes es la unidad y comunión, la unión entre las dos personas de la Deidad aquí. Sus consejos y forma de pensar y sus pensamientos son idénticos. </a:t>
            </a:r>
          </a:p>
          <a:p>
            <a:pPr marL="171450" indent="-171450">
              <a:buFont typeface="Arial" panose="020B0604020202020204" pitchFamily="34" charset="0"/>
              <a:buChar char="•"/>
            </a:pPr>
            <a:r>
              <a:rPr lang="es-MX" b="1" noProof="0" dirty="0"/>
              <a:t>Juan 10:30</a:t>
            </a:r>
            <a:r>
              <a:rPr lang="es-MX" noProof="0" dirty="0"/>
              <a:t> </a:t>
            </a:r>
            <a:r>
              <a:rPr lang="es-MX" i="1" noProof="0" dirty="0"/>
              <a:t>Yo y el Padre uno somos.</a:t>
            </a:r>
          </a:p>
          <a:p>
            <a:pPr marL="171450" indent="-171450">
              <a:buFont typeface="Arial" panose="020B0604020202020204" pitchFamily="34" charset="0"/>
              <a:buChar char="•"/>
            </a:pPr>
            <a:r>
              <a:rPr lang="es-MX" b="1" noProof="0" dirty="0"/>
              <a:t>Juan 17:5 </a:t>
            </a:r>
            <a:r>
              <a:rPr lang="es-MX" i="1" noProof="0" dirty="0"/>
              <a:t>Ahora pues, Padre, glorifícame tú al lado tuyo, con aquella gloria </a:t>
            </a:r>
            <a:r>
              <a:rPr lang="es-MX" b="1" i="1" u="sng" noProof="0" dirty="0"/>
              <a:t>que tuve contigo antes que el mundo fuese</a:t>
            </a:r>
            <a:r>
              <a:rPr lang="es-MX" i="1" noProof="0" dirty="0"/>
              <a:t>.</a:t>
            </a:r>
          </a:p>
          <a:p>
            <a:pPr marL="171450" indent="-171450">
              <a:buFont typeface="Arial" panose="020B0604020202020204" pitchFamily="34" charset="0"/>
              <a:buChar char="•"/>
            </a:pPr>
            <a:r>
              <a:rPr lang="es-MX" noProof="0" dirty="0"/>
              <a:t>O sea, sobre la Trinidad, no somos sin referencias de lo mismo en otras partes de las Escrituras. Esto es en toda la Biblia. Ni ángel ni hombre puede jactarse de estar frente a Dios desde antes de la creación, solamente él quien es enteramiento Dios.  La Trinidad está en vista aquí de nuevo.</a:t>
            </a:r>
          </a:p>
          <a:p>
            <a:pPr marL="0" indent="0">
              <a:buFont typeface="Arial" panose="020B0604020202020204" pitchFamily="34" charset="0"/>
              <a:buNone/>
            </a:pPr>
            <a:r>
              <a:rPr lang="es-MX" b="1" u="sng" noProof="0" dirty="0"/>
              <a:t>La Generación del Hijo</a:t>
            </a:r>
          </a:p>
          <a:p>
            <a:pPr marL="171450" indent="-171450">
              <a:buFont typeface="Arial" panose="020B0604020202020204" pitchFamily="34" charset="0"/>
              <a:buChar char="•"/>
            </a:pPr>
            <a:r>
              <a:rPr lang="es-MX" b="1" noProof="0" dirty="0"/>
              <a:t>Juan 1:18</a:t>
            </a:r>
            <a:r>
              <a:rPr lang="es-MX" noProof="0" dirty="0"/>
              <a:t> </a:t>
            </a:r>
            <a:r>
              <a:rPr lang="es-MX" i="1" noProof="0" dirty="0"/>
              <a:t>A Dios nadie le vio jamás; el unigénito Hijo, que está en el seno del Padre, él le ha dado a conocer.</a:t>
            </a:r>
          </a:p>
          <a:p>
            <a:pPr marL="171450" indent="-171450">
              <a:buFont typeface="Arial" panose="020B0604020202020204" pitchFamily="34" charset="0"/>
              <a:buChar char="•"/>
            </a:pPr>
            <a:r>
              <a:rPr lang="es-MX" b="1" noProof="0" dirty="0"/>
              <a:t>Juan 3:16 </a:t>
            </a:r>
            <a:r>
              <a:rPr lang="es-MX" i="1" noProof="0" dirty="0"/>
              <a:t>Porque de tal manera amó Dios al mundo, que ha dado a su Hijo unigénito, para que todo aquel que en él cree, no se pierda, mas tenga vida eterna.</a:t>
            </a:r>
          </a:p>
          <a:p>
            <a:pPr marL="171450" indent="-171450">
              <a:buFont typeface="Arial" panose="020B0604020202020204" pitchFamily="34" charset="0"/>
              <a:buChar char="•"/>
            </a:pPr>
            <a:r>
              <a:rPr lang="es-MX" b="1" noProof="0" dirty="0"/>
              <a:t>Colosenses 1:15 </a:t>
            </a:r>
            <a:r>
              <a:rPr lang="es-MX" i="1" u="none" noProof="0" dirty="0"/>
              <a:t>El es la imagen del Dios invisible, el primogénito de toda creación.</a:t>
            </a:r>
          </a:p>
          <a:p>
            <a:pPr marL="171450" indent="-171450">
              <a:buFont typeface="Arial" panose="020B0604020202020204" pitchFamily="34" charset="0"/>
              <a:buChar char="•"/>
            </a:pPr>
            <a:r>
              <a:rPr lang="es-MX" noProof="0" dirty="0"/>
              <a:t>Pregunta: ¿Jesús fue la primer cosa creada? No. ¿En qué sentido es Jesús entonces el “primogénito”?</a:t>
            </a:r>
          </a:p>
          <a:p>
            <a:pPr marL="171450" indent="-171450">
              <a:buFont typeface="Arial" panose="020B0604020202020204" pitchFamily="34" charset="0"/>
              <a:buChar char="•"/>
            </a:pPr>
            <a:r>
              <a:rPr lang="es-MX" noProof="0" dirty="0"/>
              <a:t>La primogenitura, como en el caso de Jacob y Esaú, realmente no habla del primero en orden de tiempo que existe, sino es el privilegio de ser el primero que tiene el derecho de mandar y ordenar todo de la casa. </a:t>
            </a:r>
            <a:r>
              <a:rPr lang="es-MX" b="1" u="sng" noProof="0" dirty="0"/>
              <a:t>Esaú vendió su primogenitura a Jacobo</a:t>
            </a:r>
            <a:r>
              <a:rPr lang="es-MX" noProof="0" dirty="0"/>
              <a:t>. Era asignado pero no por hecho de existencia primero en tiempo. (Abraham puso la mano de bendición, la derecha sobre la cabeza de Efraín en lugar del primero nacido Manasés </a:t>
            </a:r>
            <a:r>
              <a:rPr lang="es-MX" b="1" noProof="0" dirty="0"/>
              <a:t>Gen 48:17-18</a:t>
            </a:r>
            <a:r>
              <a:rPr lang="es-MX" noProof="0" dirty="0"/>
              <a:t>) Adentro de las cosas de la Creación, Jesús tomó por si mismo un cuerpo humano, y en este sentido es creado, su cuerpo humano era creado, pero Jesús en su ser como Dios que siempre ha existido y no tiene principio ni fin.</a:t>
            </a:r>
          </a:p>
          <a:p>
            <a:pPr marL="171450" indent="-171450">
              <a:buFont typeface="Arial" panose="020B0604020202020204" pitchFamily="34" charset="0"/>
              <a:buChar char="•"/>
            </a:pPr>
            <a:r>
              <a:rPr lang="es-MX" b="1" noProof="0" dirty="0"/>
              <a:t>Hebreos 7:3</a:t>
            </a:r>
            <a:r>
              <a:rPr lang="es-MX" noProof="0" dirty="0"/>
              <a:t> </a:t>
            </a:r>
            <a:r>
              <a:rPr lang="es-MX" i="1" noProof="0" dirty="0"/>
              <a:t>sin padre, sin madre, sin genealogía; que ni tiene principio de días, ni fin de vida, sino hecho semejante al Hijo de Dios, permanece sacerdote para siempre</a:t>
            </a:r>
            <a:r>
              <a:rPr lang="es-MX" noProof="0" dirty="0"/>
              <a:t>.</a:t>
            </a:r>
          </a:p>
          <a:p>
            <a:pPr marL="171450" indent="-171450">
              <a:buFont typeface="Arial" panose="020B0604020202020204" pitchFamily="34" charset="0"/>
              <a:buChar char="•"/>
            </a:pPr>
            <a:r>
              <a:rPr lang="es-MX" noProof="0" dirty="0"/>
              <a:t>El contexto es sobre este Melquisedec quien aparece de la nada, no hay historia sobre él, y desaparece igualmente curiosamente. Su apariencia es según la de Jesús. Declara el autor de Hebreos que Jesús no tuvo principio de días ni fin de vida. Ha vivido por toda la eternidad atrás y adelante. Así es Jesús.</a:t>
            </a:r>
          </a:p>
          <a:p>
            <a:pPr marL="171450" indent="-171450">
              <a:buFont typeface="Arial" panose="020B0604020202020204" pitchFamily="34" charset="0"/>
              <a:buChar char="•"/>
            </a:pPr>
            <a:r>
              <a:rPr lang="es-MX" b="1" noProof="0" dirty="0"/>
              <a:t>1 Pedro 1:20 </a:t>
            </a:r>
            <a:r>
              <a:rPr lang="es-MX" i="1" u="none" noProof="0" dirty="0"/>
              <a:t>​ya </a:t>
            </a:r>
            <a:r>
              <a:rPr lang="es-MX" i="0" u="none" noProof="0" dirty="0"/>
              <a:t>(Jesús)</a:t>
            </a:r>
            <a:r>
              <a:rPr lang="es-MX" i="1" u="none" noProof="0" dirty="0"/>
              <a:t> destinado desde antes de la fundación del mundo, pero manifestado en los postreros tiempos por amor de vosotros,</a:t>
            </a:r>
          </a:p>
          <a:p>
            <a:pPr marL="0" indent="0">
              <a:buFont typeface="Arial" panose="020B0604020202020204" pitchFamily="34" charset="0"/>
              <a:buNone/>
            </a:pPr>
            <a:r>
              <a:rPr lang="es-MX" b="1" i="0" u="none" noProof="0" dirty="0"/>
              <a:t>8:23 </a:t>
            </a:r>
          </a:p>
          <a:p>
            <a:pPr marL="171450" indent="-171450">
              <a:buFont typeface="Arial" panose="020B0604020202020204" pitchFamily="34" charset="0"/>
              <a:buChar char="•"/>
            </a:pPr>
            <a:r>
              <a:rPr lang="es-MX" noProof="0" dirty="0"/>
              <a:t>Jesús, Dios el Hijo, estaba en bendita comunión con el Padre desde la eternidad pasada y esto es ANTES de la creación del universo.</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10</a:t>
            </a:fld>
            <a:endParaRPr lang="es-MX"/>
          </a:p>
        </p:txBody>
      </p:sp>
    </p:spTree>
    <p:extLst>
      <p:ext uri="{BB962C8B-B14F-4D97-AF65-F5344CB8AC3E}">
        <p14:creationId xmlns:p14="http://schemas.microsoft.com/office/powerpoint/2010/main" val="3264821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Char char="•"/>
            </a:pPr>
            <a:r>
              <a:rPr lang="es-MX" sz="1200" kern="1200" dirty="0">
                <a:solidFill>
                  <a:schemeClr val="tx1"/>
                </a:solidFill>
                <a:latin typeface="+mn-lt"/>
                <a:ea typeface="+mn-ea"/>
                <a:cs typeface="+mn-cs"/>
              </a:rPr>
              <a:t> Jesús, o la Sabiduría de Dios, es afuera de todas las cosas creadas, antes de ellas. Él es aparte de la creación porque es mero Dios. Esto es la idea. </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11</a:t>
            </a:fld>
            <a:endParaRPr lang="es-MX"/>
          </a:p>
        </p:txBody>
      </p:sp>
    </p:spTree>
    <p:extLst>
      <p:ext uri="{BB962C8B-B14F-4D97-AF65-F5344CB8AC3E}">
        <p14:creationId xmlns:p14="http://schemas.microsoft.com/office/powerpoint/2010/main" val="17878380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Jesús el Verbo, la Sabiduría de Dios, estaba siempre en la eternidad pasada (y el presente y el futuro) como dos guates jugando y gozando de la comunión uno con el otro, pero el Padre con el Hijo.</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12</a:t>
            </a:fld>
            <a:endParaRPr lang="es-MX"/>
          </a:p>
        </p:txBody>
      </p:sp>
    </p:spTree>
    <p:extLst>
      <p:ext uri="{BB962C8B-B14F-4D97-AF65-F5344CB8AC3E}">
        <p14:creationId xmlns:p14="http://schemas.microsoft.com/office/powerpoint/2010/main" val="2118458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sz="1200" kern="1200" dirty="0">
                <a:solidFill>
                  <a:schemeClr val="tx1"/>
                </a:solidFill>
                <a:latin typeface="+mn-lt"/>
                <a:ea typeface="+mn-ea"/>
                <a:cs typeface="+mn-cs"/>
              </a:rPr>
              <a:t>¿Por qué Jesús tuvo delicias con los hijos de los hombres? Dios hizo el hombre con la posibilidad de pecar. Dios abrió esta puerta pero ¿Por qué? Porque por medio de la caída del hombre y luego su salvación, Jesús y Dios por lo mismo iban a entrar en una relación más grande que Creador y creación, y esto es Salvador y redimido.</a:t>
            </a:r>
          </a:p>
          <a:p>
            <a:endParaRPr lang="es-MX" dirty="0"/>
          </a:p>
        </p:txBody>
      </p:sp>
      <p:sp>
        <p:nvSpPr>
          <p:cNvPr id="4" name="Marcador de número de diapositiva 3"/>
          <p:cNvSpPr>
            <a:spLocks noGrp="1"/>
          </p:cNvSpPr>
          <p:nvPr>
            <p:ph type="sldNum" sz="quarter" idx="5"/>
          </p:nvPr>
        </p:nvSpPr>
        <p:spPr/>
        <p:txBody>
          <a:bodyPr/>
          <a:lstStyle/>
          <a:p>
            <a:fld id="{8036BD3B-D47B-44BB-B166-7B230A81F1AB}" type="slidenum">
              <a:rPr lang="es-MX" smtClean="0"/>
              <a:t>13</a:t>
            </a:fld>
            <a:endParaRPr lang="es-MX"/>
          </a:p>
        </p:txBody>
      </p:sp>
    </p:spTree>
    <p:extLst>
      <p:ext uri="{BB962C8B-B14F-4D97-AF65-F5344CB8AC3E}">
        <p14:creationId xmlns:p14="http://schemas.microsoft.com/office/powerpoint/2010/main" val="10800367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Jesús, esta personaje tan especial, gloriosa, y maravillosa que es Jesús, Él está buscándote para salvarte y compartir o regalar las riquezas que nunca nadie te va a quitar por toda la eternidad futura. Pero espera, estas riquezas que son más deseable que el oro o la plata, estos son espirituales para durar la eternidad. Pero por nuestra torpeza como pecadores, no nos da cuenta de su naturaleza espiritual, y desechamos lo eterno para satisfacernos altamente con lo temporal. ¡Qué torpes somos!</a:t>
            </a:r>
          </a:p>
          <a:p>
            <a:pPr marL="171450" indent="-171450">
              <a:buFont typeface="Arial" panose="020B0604020202020204" pitchFamily="34" charset="0"/>
              <a:buChar char="•"/>
            </a:pPr>
            <a:r>
              <a:rPr lang="es-MX" dirty="0"/>
              <a:t>Además de esto, Jesús quiere bendecirnos con estas riquezas de alto valor, que son cosas desde el carácter de Dios, como el amor, el gozo, la justicia, el juicio, la sabiduría, la prudencia, la discreción, la cordura, etc. Pero no queremos estos, no nos importa, no son valiosos en nuestros ojos. ¡Que triste para nosotros!</a:t>
            </a:r>
          </a:p>
          <a:p>
            <a:pPr marL="171450" indent="-171450">
              <a:buFont typeface="Arial" panose="020B0604020202020204" pitchFamily="34" charset="0"/>
              <a:buChar char="•"/>
            </a:pPr>
            <a:r>
              <a:rPr lang="es-MX" dirty="0"/>
              <a:t>Pregunta: ¿Valoras estos? ¿Cómo estudias la Biblia para conseguir estas verdaderas riquezas? ¿Cómo escuchas la Palabra de Dios cuando la leemos o hay clase o predicación sobre ella?</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14</a:t>
            </a:fld>
            <a:endParaRPr lang="es-MX"/>
          </a:p>
        </p:txBody>
      </p:sp>
    </p:spTree>
    <p:extLst>
      <p:ext uri="{BB962C8B-B14F-4D97-AF65-F5344CB8AC3E}">
        <p14:creationId xmlns:p14="http://schemas.microsoft.com/office/powerpoint/2010/main" val="3656754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Continuamos a ver Dios tratando de convencernos de la alta utilidad de perseguir la sabiduría de Dios. Debemos buscar la sabiduría de Dios.</a:t>
            </a:r>
          </a:p>
          <a:p>
            <a:pPr marL="171450" indent="-171450">
              <a:buFont typeface="Arial" panose="020B0604020202020204" pitchFamily="34" charset="0"/>
              <a:buChar char="•"/>
            </a:pPr>
            <a:r>
              <a:rPr lang="es-MX" dirty="0"/>
              <a:t>Pero espera un momento, dice que la sabiduría está buscando ¡A NOSOTROS! Dios está buscando a nosotros con la sabiduría. La sabiduría es Jesús, la sabiduría es la forma de vivir esta vida y aprovecharse de lo bueno que viene de Dios.</a:t>
            </a:r>
          </a:p>
          <a:p>
            <a:pPr marL="171450" indent="-171450">
              <a:buFont typeface="Arial" panose="020B0604020202020204" pitchFamily="34" charset="0"/>
              <a:buChar char="•"/>
            </a:pPr>
            <a:r>
              <a:rPr lang="es-MX" dirty="0"/>
              <a:t>Cada hijo o hija de Adán tiene un orden de arresto en su contra por sus pecados. La sabiduría de Dios tiene urgencia en encontrarte para abogar para ti antes que el juicio de Dios te alcanza. La sabiduría (Jesús) es nuestro amigo que quiere arreglar nuestro problema del pecado, y su urgencia en alcanzarte antes de la ley de Dios te amuela. Esto no es para los justos solamente pero “</a:t>
            </a:r>
            <a:r>
              <a:rPr lang="es-MX" i="1" dirty="0"/>
              <a:t>a los hijos de los hombres” </a:t>
            </a:r>
            <a:r>
              <a:rPr lang="es-MX" i="0" dirty="0"/>
              <a:t>(v4), </a:t>
            </a:r>
            <a:r>
              <a:rPr lang="es-MX" dirty="0"/>
              <a:t>a todos.</a:t>
            </a:r>
          </a:p>
          <a:p>
            <a:pPr marL="171450" indent="-171450">
              <a:buFont typeface="Arial" panose="020B0604020202020204" pitchFamily="34" charset="0"/>
              <a:buChar char="•"/>
            </a:pPr>
            <a:r>
              <a:rPr lang="es-MX" dirty="0"/>
              <a:t>Discreción – Discreción es de no hacer algo porque puede perjudicarte luego.</a:t>
            </a:r>
          </a:p>
          <a:p>
            <a:pPr marL="171450" indent="-171450">
              <a:buFont typeface="Arial" panose="020B0604020202020204" pitchFamily="34" charset="0"/>
              <a:buChar char="•"/>
            </a:pPr>
            <a:r>
              <a:rPr lang="es-MX" dirty="0"/>
              <a:t>Cordura – Cordura es de encontrar la forma mejor de lograr a un objetivo.</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2</a:t>
            </a:fld>
            <a:endParaRPr lang="es-MX"/>
          </a:p>
        </p:txBody>
      </p:sp>
    </p:spTree>
    <p:extLst>
      <p:ext uri="{BB962C8B-B14F-4D97-AF65-F5344CB8AC3E}">
        <p14:creationId xmlns:p14="http://schemas.microsoft.com/office/powerpoint/2010/main" val="2553724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Las dificultades de aceptar las Escrituras son difíciles pero no en lo que es la Biblia y lo que dice, sino en el corazón del hombre ciego y corrupto de corazón.</a:t>
            </a:r>
          </a:p>
          <a:p>
            <a:pPr marL="171450" indent="-171450">
              <a:buFont typeface="Arial" panose="020B0604020202020204" pitchFamily="34" charset="0"/>
              <a:buChar char="•"/>
            </a:pPr>
            <a:r>
              <a:rPr lang="es-MX" dirty="0"/>
              <a:t>Debemos tirar toda la sabiduría que pensamos de haber recogido y empezar de nuevo con la sabiduría que Dios nos aconseja.</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3</a:t>
            </a:fld>
            <a:endParaRPr lang="es-MX"/>
          </a:p>
        </p:txBody>
      </p:sp>
    </p:spTree>
    <p:extLst>
      <p:ext uri="{BB962C8B-B14F-4D97-AF65-F5344CB8AC3E}">
        <p14:creationId xmlns:p14="http://schemas.microsoft.com/office/powerpoint/2010/main" val="2379453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Según Mt 11:25 y Mt 18:4 Dios enseña las profundidades de Dios a los bebés.</a:t>
            </a:r>
          </a:p>
          <a:p>
            <a:pPr marL="171450" indent="-171450">
              <a:buFont typeface="Arial" panose="020B0604020202020204" pitchFamily="34" charset="0"/>
              <a:buChar char="•"/>
            </a:pPr>
            <a:r>
              <a:rPr lang="es-MX" b="1" dirty="0"/>
              <a:t>Mateo 11:25 </a:t>
            </a:r>
            <a:r>
              <a:rPr lang="es-MX" i="1" dirty="0"/>
              <a:t>En aquel tiempo, respondiendo Jesús, dijo: Te alabo, Padre, Señor del cielo y de la tierra, porque escondiste estas cosas de los sabios y de los entendidos, y </a:t>
            </a:r>
            <a:r>
              <a:rPr lang="es-MX" b="1" i="1" u="sng" dirty="0"/>
              <a:t>las revelaste a los niños</a:t>
            </a:r>
            <a:r>
              <a:rPr lang="es-MX" b="1" u="sng" dirty="0"/>
              <a:t>.</a:t>
            </a:r>
          </a:p>
          <a:p>
            <a:pPr marL="171450" indent="-171450">
              <a:buFont typeface="Arial" panose="020B0604020202020204" pitchFamily="34" charset="0"/>
              <a:buChar char="•"/>
            </a:pPr>
            <a:r>
              <a:rPr lang="es-MX" b="1" dirty="0"/>
              <a:t>Mateo 18:4 </a:t>
            </a:r>
            <a:r>
              <a:rPr lang="es-MX" i="1" dirty="0"/>
              <a:t>Así que, cualquiera que </a:t>
            </a:r>
            <a:r>
              <a:rPr lang="es-MX" b="1" i="1" u="sng" dirty="0"/>
              <a:t>se humille como este niño</a:t>
            </a:r>
            <a:r>
              <a:rPr lang="es-MX" i="1" dirty="0"/>
              <a:t>, ése es el mayor en el reino de los cielos.</a:t>
            </a:r>
          </a:p>
          <a:p>
            <a:pPr marL="171450" indent="-171450">
              <a:buFont typeface="Arial" panose="020B0604020202020204" pitchFamily="34" charset="0"/>
              <a:buChar char="•"/>
            </a:pPr>
            <a:r>
              <a:rPr lang="es-MX" dirty="0"/>
              <a:t>Dios, no nada más explica la verdad a ellos, pero también conmueve sus corazones de aceptarlo para que sea parte de sus propias vidas.</a:t>
            </a:r>
          </a:p>
          <a:p>
            <a:pPr marL="171450" indent="-171450">
              <a:buFont typeface="Arial" panose="020B0604020202020204" pitchFamily="34" charset="0"/>
              <a:buChar char="•"/>
            </a:pPr>
            <a:r>
              <a:rPr lang="es-MX" dirty="0"/>
              <a:t>Dios quiere convencerte que hay valor en qué manda Dios en cuanto cómo manejar tu vida. Hay alto valor en los consejos y mandamientos de Dios. Búscalos. </a:t>
            </a:r>
          </a:p>
          <a:p>
            <a:endParaRPr lang="es-MX" dirty="0"/>
          </a:p>
        </p:txBody>
      </p:sp>
      <p:sp>
        <p:nvSpPr>
          <p:cNvPr id="4" name="Marcador de número de diapositiva 3"/>
          <p:cNvSpPr>
            <a:spLocks noGrp="1"/>
          </p:cNvSpPr>
          <p:nvPr>
            <p:ph type="sldNum" sz="quarter" idx="5"/>
          </p:nvPr>
        </p:nvSpPr>
        <p:spPr/>
        <p:txBody>
          <a:bodyPr/>
          <a:lstStyle/>
          <a:p>
            <a:fld id="{8036BD3B-D47B-44BB-B166-7B230A81F1AB}" type="slidenum">
              <a:rPr lang="es-MX" smtClean="0"/>
              <a:t>4</a:t>
            </a:fld>
            <a:endParaRPr lang="es-MX"/>
          </a:p>
        </p:txBody>
      </p:sp>
    </p:spTree>
    <p:extLst>
      <p:ext uri="{BB962C8B-B14F-4D97-AF65-F5344CB8AC3E}">
        <p14:creationId xmlns:p14="http://schemas.microsoft.com/office/powerpoint/2010/main" val="476273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Dios nos da mandamientos de obedecer. Pero lo mejor es de adorar a Jesús, y haciendo esto porque le amas, todo lo demás viene fácil.</a:t>
            </a:r>
          </a:p>
          <a:p>
            <a:pPr marL="171450" indent="-171450">
              <a:buFont typeface="Arial" panose="020B0604020202020204" pitchFamily="34" charset="0"/>
              <a:buChar char="•"/>
            </a:pPr>
            <a:r>
              <a:rPr lang="es-MX" dirty="0"/>
              <a:t>La Sabiduría es lo más valiosa de la las cosas. Con ella vas a vivir bien y ser bendecido por Dios. Debemos valorar la sabiduría entonces.</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5</a:t>
            </a:fld>
            <a:endParaRPr lang="es-MX"/>
          </a:p>
        </p:txBody>
      </p:sp>
    </p:spTree>
    <p:extLst>
      <p:ext uri="{BB962C8B-B14F-4D97-AF65-F5344CB8AC3E}">
        <p14:creationId xmlns:p14="http://schemas.microsoft.com/office/powerpoint/2010/main" val="23345282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Gente tirando a avaros desea el oro a todo costo. Ellos roban, mientan, y hacen fraude por su alta ansiedad en obtener oro o plata, riquezas.</a:t>
            </a:r>
          </a:p>
          <a:p>
            <a:pPr marL="171450" indent="-171450">
              <a:buFont typeface="Arial" panose="020B0604020202020204" pitchFamily="34" charset="0"/>
              <a:buChar char="•"/>
            </a:pPr>
            <a:r>
              <a:rPr lang="es-MX" dirty="0"/>
              <a:t>Esta misma energía debemos nosotros gastar en buscar y mantener la sabiduría en nuestras vidas.</a:t>
            </a:r>
          </a:p>
          <a:p>
            <a:pPr marL="171450" indent="-171450">
              <a:buFont typeface="Arial" panose="020B0604020202020204" pitchFamily="34" charset="0"/>
              <a:buChar char="•"/>
            </a:pPr>
            <a:r>
              <a:rPr lang="es-MX" dirty="0"/>
              <a:t>La sabiduría tiene acompañantes, cordura, discreción, y también la inteligencia, la acumulación de información organizada y usada para entender lo que Dios nos manda.</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6</a:t>
            </a:fld>
            <a:endParaRPr lang="es-MX"/>
          </a:p>
        </p:txBody>
      </p:sp>
    </p:spTree>
    <p:extLst>
      <p:ext uri="{BB962C8B-B14F-4D97-AF65-F5344CB8AC3E}">
        <p14:creationId xmlns:p14="http://schemas.microsoft.com/office/powerpoint/2010/main" val="33872353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El Predicador ahora empieza con la personificación de la Sabiduría quien es Jesucristo.</a:t>
            </a:r>
          </a:p>
          <a:p>
            <a:pPr marL="171450" indent="-171450">
              <a:buFont typeface="Arial" panose="020B0604020202020204" pitchFamily="34" charset="0"/>
              <a:buChar char="•"/>
            </a:pPr>
            <a:r>
              <a:rPr lang="es-MX" dirty="0"/>
              <a:t>¡Qué tan adorable es Él! Sus calidades demandan que nosotros le adoramos.</a:t>
            </a:r>
          </a:p>
          <a:p>
            <a:pPr marL="171450" indent="-171450">
              <a:buFont typeface="Arial" panose="020B0604020202020204" pitchFamily="34" charset="0"/>
              <a:buChar char="•"/>
            </a:pPr>
            <a:r>
              <a:rPr lang="es-MX" dirty="0"/>
              <a:t>Por su buen espíritu manifestado, es lógico que este Ser Supremo nos llama a la salvación que Él mismo va a proveernos.</a:t>
            </a:r>
          </a:p>
          <a:p>
            <a:pPr marL="171450" indent="-171450">
              <a:buFont typeface="Arial" panose="020B0604020202020204" pitchFamily="34" charset="0"/>
              <a:buChar char="•"/>
            </a:pPr>
            <a:r>
              <a:rPr lang="es-MX" b="1" dirty="0"/>
              <a:t>Efesios 3:10</a:t>
            </a:r>
            <a:r>
              <a:rPr lang="es-MX" dirty="0"/>
              <a:t> </a:t>
            </a:r>
            <a:r>
              <a:rPr lang="es-MX" i="1" dirty="0"/>
              <a:t>para que la multiforme sabiduría de Dios sea ahora dada a conocer por medio de la iglesia a los principados y potestades en los lugares celestiales</a:t>
            </a:r>
            <a:r>
              <a:rPr lang="es-MX" dirty="0"/>
              <a:t>,</a:t>
            </a:r>
          </a:p>
          <a:p>
            <a:pPr marL="171450" indent="-171450">
              <a:buFont typeface="Arial" panose="020B0604020202020204" pitchFamily="34" charset="0"/>
              <a:buChar char="•"/>
            </a:pPr>
            <a:r>
              <a:rPr lang="es-MX" dirty="0"/>
              <a:t>La cordura mora con la Sabiduría. La </a:t>
            </a:r>
            <a:r>
              <a:rPr lang="es-MX" b="1" u="sng" dirty="0"/>
              <a:t>cordura</a:t>
            </a:r>
            <a:r>
              <a:rPr lang="es-MX" dirty="0"/>
              <a:t> es la calidad de encontrar el método o manera más eficaz para lograr algo.</a:t>
            </a:r>
          </a:p>
          <a:p>
            <a:pPr marL="171450" indent="-171450">
              <a:buFont typeface="Arial" panose="020B0604020202020204" pitchFamily="34" charset="0"/>
              <a:buChar char="•"/>
            </a:pPr>
            <a:r>
              <a:rPr lang="es-MX" dirty="0"/>
              <a:t>Entonces, esta cordura funcionó con la Sabiduría para diseñar el plan de salvación.</a:t>
            </a:r>
          </a:p>
          <a:p>
            <a:pPr marL="171450" indent="-171450">
              <a:buFont typeface="Arial" panose="020B0604020202020204" pitchFamily="34" charset="0"/>
              <a:buChar char="•"/>
            </a:pPr>
            <a:r>
              <a:rPr lang="es-MX" dirty="0"/>
              <a:t>Entra aquí también que este Jesús es “la cabeza de la Iglesia” (Col 1:18) y Él es “cabeza sobre todas las cosas a la iglesia” (Efe 1:22). </a:t>
            </a:r>
          </a:p>
          <a:p>
            <a:pPr marL="171450" indent="-171450">
              <a:buFont typeface="Arial" panose="020B0604020202020204" pitchFamily="34" charset="0"/>
              <a:buChar char="•"/>
            </a:pPr>
            <a:r>
              <a:rPr lang="es-MX" dirty="0"/>
              <a:t>La imposibilidad de salvar el hombre de sus pecados ha sido superado por la Sabiduría de Dios, y por su cordura, lo ha hecho lo más eficaz posible.</a:t>
            </a:r>
          </a:p>
          <a:p>
            <a:pPr marL="171450" indent="-171450">
              <a:buFont typeface="Arial" panose="020B0604020202020204" pitchFamily="34" charset="0"/>
              <a:buChar char="•"/>
            </a:pPr>
            <a:r>
              <a:rPr lang="es-MX" dirty="0"/>
              <a:t>Mientras normalmente tomamos la cordura como una calidad humana, aquí es atribuido a Dios.</a:t>
            </a:r>
          </a:p>
          <a:p>
            <a:pPr marL="171450" indent="-171450">
              <a:buFont typeface="Arial" panose="020B0604020202020204" pitchFamily="34" charset="0"/>
              <a:buChar char="•"/>
            </a:pPr>
            <a:r>
              <a:rPr lang="es-MX" b="1" dirty="0"/>
              <a:t>Isaías 11:2 </a:t>
            </a:r>
            <a:r>
              <a:rPr lang="es-MX" i="1" dirty="0"/>
              <a:t>Y reposará sobre él el Espíritu de Jehová; espíritu de sabiduría y de inteligencia, espíritu de consejo y de poder, espíritu de conocimiento y de temor de Jehová.</a:t>
            </a:r>
          </a:p>
          <a:p>
            <a:pPr marL="171450" indent="-171450">
              <a:buFont typeface="Arial" panose="020B0604020202020204" pitchFamily="34" charset="0"/>
              <a:buChar char="•"/>
            </a:pPr>
            <a:r>
              <a:rPr lang="es-MX" dirty="0"/>
              <a:t>Jesús era lleno de estas calidades, la sabiduría, la cordura, el consejo, etc.</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7</a:t>
            </a:fld>
            <a:endParaRPr lang="es-MX"/>
          </a:p>
        </p:txBody>
      </p:sp>
    </p:spTree>
    <p:extLst>
      <p:ext uri="{BB962C8B-B14F-4D97-AF65-F5344CB8AC3E}">
        <p14:creationId xmlns:p14="http://schemas.microsoft.com/office/powerpoint/2010/main" val="2304752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Entonces, ¿Dónde empezamos para obtener la salvación cómo la Sabiduría ha marcado en su cordura? Teme a Dios.</a:t>
            </a:r>
          </a:p>
          <a:p>
            <a:pPr marL="0" indent="0">
              <a:buFont typeface="Arial" panose="020B0604020202020204" pitchFamily="34" charset="0"/>
              <a:buNone/>
            </a:pPr>
            <a:r>
              <a:rPr lang="es-MX" b="1" dirty="0"/>
              <a:t>8:13 </a:t>
            </a:r>
          </a:p>
          <a:p>
            <a:pPr marL="171450" indent="-171450">
              <a:buFont typeface="Arial" panose="020B0604020202020204" pitchFamily="34" charset="0"/>
              <a:buChar char="•"/>
            </a:pPr>
            <a:r>
              <a:rPr lang="es-MX" dirty="0"/>
              <a:t>La Sabiduría mora con la cordura, pero no puede tolerar la presencia de la maldad.</a:t>
            </a:r>
          </a:p>
          <a:p>
            <a:pPr marL="0" indent="0">
              <a:buFont typeface="Arial" panose="020B0604020202020204" pitchFamily="34" charset="0"/>
              <a:buNone/>
            </a:pPr>
            <a:r>
              <a:rPr lang="es-MX" dirty="0"/>
              <a:t>Hay ramas que salen de la maldad: </a:t>
            </a:r>
          </a:p>
          <a:p>
            <a:pPr marL="171450" indent="-171450">
              <a:buFont typeface="Arial" panose="020B0604020202020204" pitchFamily="34" charset="0"/>
              <a:buChar char="•"/>
            </a:pPr>
            <a:r>
              <a:rPr lang="es-MX" dirty="0"/>
              <a:t>La arrogancia – Pensar que tu y tus opiniones son lo máximo.</a:t>
            </a:r>
          </a:p>
          <a:p>
            <a:pPr marL="171450" indent="-171450">
              <a:buFont typeface="Arial" panose="020B0604020202020204" pitchFamily="34" charset="0"/>
              <a:buChar char="•"/>
            </a:pPr>
            <a:r>
              <a:rPr lang="es-MX" dirty="0"/>
              <a:t>El mal camino – Obrando para hurtar a otros</a:t>
            </a:r>
          </a:p>
          <a:p>
            <a:pPr marL="171450" indent="-171450">
              <a:buFont typeface="Arial" panose="020B0604020202020204" pitchFamily="34" charset="0"/>
              <a:buChar char="•"/>
            </a:pPr>
            <a:r>
              <a:rPr lang="es-MX" dirty="0"/>
              <a:t>La boca perversa – Diciendo cosas malas para mal afectar a otros.</a:t>
            </a:r>
          </a:p>
          <a:p>
            <a:pPr marL="0" indent="0">
              <a:buFont typeface="Arial" panose="020B0604020202020204" pitchFamily="34" charset="0"/>
              <a:buNone/>
            </a:pPr>
            <a:r>
              <a:rPr lang="es-MX" dirty="0"/>
              <a:t>Dios odia a todos estos.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8:14 </a:t>
            </a:r>
          </a:p>
          <a:p>
            <a:pPr marL="0" indent="0">
              <a:buFont typeface="Arial" panose="020B0604020202020204" pitchFamily="34" charset="0"/>
              <a:buNone/>
            </a:pPr>
            <a:r>
              <a:rPr lang="es-MX" dirty="0"/>
              <a:t>Estas buenas calidades vienen de la fuente inicial del carácter de Dios. Fluyen desde Él porque esto es Su carácter.</a:t>
            </a:r>
          </a:p>
          <a:p>
            <a:pPr marL="0" indent="0">
              <a:buFont typeface="Arial" panose="020B0604020202020204" pitchFamily="34" charset="0"/>
              <a:buNone/>
            </a:pPr>
            <a:r>
              <a:rPr lang="es-MX" b="1" dirty="0"/>
              <a:t>Romanos 11:34 </a:t>
            </a:r>
            <a:r>
              <a:rPr lang="es-MX" i="1" dirty="0"/>
              <a:t>Porque ¿quién entendió la mente del Señor? ¿O quién fue su consejero?</a:t>
            </a:r>
          </a:p>
          <a:p>
            <a:pPr marL="171450" indent="-171450">
              <a:buFont typeface="Arial" panose="020B0604020202020204" pitchFamily="34" charset="0"/>
              <a:buChar char="•"/>
            </a:pPr>
            <a:r>
              <a:rPr lang="es-MX" dirty="0"/>
              <a:t>Dios entiende todo, como funcionan las cosas, todo lo atrás de las acciones, las palabras de los hombres, ¿Por qué dicen y hacen lo que dicen y hacen? No hay que tomar por poco que Dios el Creador entiende todo y nos comparte el porque de todo.</a:t>
            </a:r>
          </a:p>
          <a:p>
            <a:pPr marL="171450" indent="-171450">
              <a:buFont typeface="Arial" panose="020B0604020202020204" pitchFamily="34" charset="0"/>
              <a:buChar char="•"/>
            </a:pPr>
            <a:r>
              <a:rPr lang="es-MX" dirty="0"/>
              <a:t>Atrás de todo es el estado del pecado que el hombre vive, y Dios da la salvación. Por esta salvación tiene a fuerzas a arrestar el carácter y conducta del pecado en el salvo. Este concepto es también captado en el concepto del arrepentimiento.</a:t>
            </a:r>
          </a:p>
          <a:p>
            <a:pPr marL="171450" indent="-171450">
              <a:buFont typeface="Arial" panose="020B0604020202020204" pitchFamily="34" charset="0"/>
              <a:buChar char="•"/>
            </a:pPr>
            <a:r>
              <a:rPr lang="es-MX" dirty="0"/>
              <a:t>La salvación tiene a fuerzas que guiar la persona afuera de hábitos y prácticas del pecado. Por el consejo, el buen juicio, la inteligencia, el poder de Dios.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8:15 </a:t>
            </a:r>
          </a:p>
          <a:p>
            <a:pPr marL="171450" indent="-171450">
              <a:buFont typeface="Arial" panose="020B0604020202020204" pitchFamily="34" charset="0"/>
              <a:buChar char="•"/>
            </a:pPr>
            <a:r>
              <a:rPr lang="es-MX" dirty="0"/>
              <a:t>Esta sabiduría y cordura es la cosa de reyes y príncipes. Es como un buen gobernante reina.</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b="1" dirty="0"/>
              <a:t>8:16 </a:t>
            </a:r>
          </a:p>
          <a:p>
            <a:pPr marL="171450" indent="-171450">
              <a:buFont typeface="Arial" panose="020B0604020202020204" pitchFamily="34" charset="0"/>
              <a:buChar char="•"/>
            </a:pPr>
            <a:r>
              <a:rPr lang="es-MX" dirty="0"/>
              <a:t>Los gobernantes hacen lo que quiere Dios de ellos por medio de estos principios, por estas calidades. </a:t>
            </a:r>
          </a:p>
          <a:p>
            <a:pPr marL="171450" indent="-171450">
              <a:buFont typeface="Arial" panose="020B0604020202020204" pitchFamily="34" charset="0"/>
              <a:buChar char="•"/>
            </a:pPr>
            <a:r>
              <a:rPr lang="es-MX" dirty="0"/>
              <a:t>Hay una de dos cosas en lo de los gobernantes, gobiernan para despilfarrar la tesorería o gobiernan en sabiduría haciendo el trabajo que quiere Dios de ellos. Bendecir al pueblo.</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8</a:t>
            </a:fld>
            <a:endParaRPr lang="es-MX"/>
          </a:p>
        </p:txBody>
      </p:sp>
    </p:spTree>
    <p:extLst>
      <p:ext uri="{BB962C8B-B14F-4D97-AF65-F5344CB8AC3E}">
        <p14:creationId xmlns:p14="http://schemas.microsoft.com/office/powerpoint/2010/main" val="3763329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a:t>8:17</a:t>
            </a:r>
          </a:p>
          <a:p>
            <a:pPr marL="171450" indent="-171450">
              <a:buFont typeface="Arial" panose="020B0604020202020204" pitchFamily="34" charset="0"/>
              <a:buChar char="•"/>
            </a:pPr>
            <a:r>
              <a:rPr lang="es-MX" dirty="0"/>
              <a:t>Dios ama y bendice a los que le aman. Pero nadie tiene este amor por Dios naturalmente en ellos. Primero, Dios implanta el amor en ellos, y luego, Dios aumenta este amor en ellos por afectarles con el bien, por la seguridad de su amor a ellos. Pero nosotros tenemos que tomar lo que dice Dios y aplicarlo a nuestras vidas.</a:t>
            </a:r>
          </a:p>
          <a:p>
            <a:pPr marL="171450" indent="-171450">
              <a:buFont typeface="Arial" panose="020B0604020202020204" pitchFamily="34" charset="0"/>
              <a:buChar char="•"/>
            </a:pPr>
            <a:r>
              <a:rPr lang="es-MX" b="1" dirty="0"/>
              <a:t>1 Juan 4:19 </a:t>
            </a:r>
            <a:r>
              <a:rPr lang="es-MX" i="1" dirty="0"/>
              <a:t>Nosotros le amamos a él, porque él nos amó primero.</a:t>
            </a:r>
          </a:p>
          <a:p>
            <a:pPr marL="171450" indent="-171450">
              <a:buFont typeface="Arial" panose="020B0604020202020204" pitchFamily="34" charset="0"/>
              <a:buChar char="•"/>
            </a:pPr>
            <a:r>
              <a:rPr lang="es-MX" b="1" dirty="0"/>
              <a:t>Juan 14:21</a:t>
            </a:r>
            <a:r>
              <a:rPr lang="es-MX" dirty="0"/>
              <a:t> </a:t>
            </a:r>
            <a:r>
              <a:rPr lang="es-MX" i="1" dirty="0"/>
              <a:t>El que tiene mis mandamientos, y los guarda, ése es el que me ama; y el que me ama, será amado por mi Padre, y yo le amaré, y me manifestaré a él.</a:t>
            </a:r>
          </a:p>
          <a:p>
            <a:pPr marL="171450" indent="-171450">
              <a:buFont typeface="Arial" panose="020B0604020202020204" pitchFamily="34" charset="0"/>
              <a:buChar char="•"/>
            </a:pPr>
            <a:r>
              <a:rPr lang="es-MX" dirty="0"/>
              <a:t>De amar a Dios es visto en obedecer a Dios. Si no te preocupas de obedecer a Dios, tampoco no amas a Dios. El fin es de ir al infierno si no amas a Dios.</a:t>
            </a:r>
          </a:p>
          <a:p>
            <a:pPr marL="171450" indent="-171450">
              <a:buFont typeface="Arial" panose="020B0604020202020204" pitchFamily="34" charset="0"/>
              <a:buChar char="•"/>
            </a:pPr>
            <a:r>
              <a:rPr lang="es-MX" dirty="0"/>
              <a:t>Hay un factor de tiempo. El ser negligente en buscar a Dios puede ser dañino a uno.</a:t>
            </a:r>
          </a:p>
          <a:p>
            <a:pPr marL="171450" indent="-171450">
              <a:buFont typeface="Arial" panose="020B0604020202020204" pitchFamily="34" charset="0"/>
              <a:buChar char="•"/>
            </a:pPr>
            <a:r>
              <a:rPr lang="es-MX" dirty="0"/>
              <a:t>Buscamos a Dios no por impulso desde adentro, sino por la gracia que viene desde arriba.</a:t>
            </a:r>
          </a:p>
          <a:p>
            <a:pPr marL="171450" indent="-171450">
              <a:buFont typeface="Arial" panose="020B0604020202020204" pitchFamily="34" charset="0"/>
              <a:buChar char="•"/>
            </a:pPr>
            <a:r>
              <a:rPr lang="es-MX" dirty="0"/>
              <a:t>Dios tiene que ser buscado temprano. Esto es, que debe ser el primer deseo de nuestros corazones y lo más sincero. El buscar a Dios debe consumirnos, y nada más en la vida toma la prioridad o el gasto de energías como buscar a Dios. El camino de Dios es lo mejor. No hay otro camino que sirve. Creemos esto y vivimos esto.</a:t>
            </a:r>
          </a:p>
          <a:p>
            <a:pPr marL="0" indent="0">
              <a:buFont typeface="Arial" panose="020B0604020202020204" pitchFamily="34" charset="0"/>
              <a:buNone/>
            </a:pPr>
            <a:r>
              <a:rPr lang="es-MX" b="1" dirty="0"/>
              <a:t>8:18</a:t>
            </a:r>
          </a:p>
          <a:p>
            <a:pPr marL="171450" indent="-171450">
              <a:buFont typeface="Arial" panose="020B0604020202020204" pitchFamily="34" charset="0"/>
              <a:buChar char="•"/>
            </a:pPr>
            <a:r>
              <a:rPr lang="es-MX" b="0" dirty="0"/>
              <a:t>Todos quieren ser ricos, pero lo que buscan la mayoría no es riquezas eternas, duraderas. Solamente con Dios es lo eterno.</a:t>
            </a:r>
          </a:p>
          <a:p>
            <a:pPr marL="171450" indent="-171450">
              <a:buFont typeface="Arial" panose="020B0604020202020204" pitchFamily="34" charset="0"/>
              <a:buChar char="•"/>
            </a:pPr>
            <a:r>
              <a:rPr lang="es-MX" b="0" dirty="0"/>
              <a:t>Estas riquezas se ceden o moran en la justicia, que es de hacer lo que debes hacer delante de Dios.</a:t>
            </a:r>
          </a:p>
          <a:p>
            <a:pPr marL="0" indent="0">
              <a:buFont typeface="Arial" panose="020B0604020202020204" pitchFamily="34" charset="0"/>
              <a:buNone/>
            </a:pPr>
            <a:r>
              <a:rPr lang="es-MX" b="1" dirty="0"/>
              <a:t>8:19</a:t>
            </a:r>
          </a:p>
          <a:p>
            <a:pPr marL="171450" indent="-171450">
              <a:buFont typeface="Arial" panose="020B0604020202020204" pitchFamily="34" charset="0"/>
              <a:buChar char="•"/>
            </a:pPr>
            <a:r>
              <a:rPr lang="es-MX" b="0" dirty="0"/>
              <a:t>Lo que Dios te premia por el ordenar tu vida tras los principios y normas de Dios es más valioso que el oro, más valioso que cualquier tipo de ganancia que puedes recibir.</a:t>
            </a:r>
          </a:p>
          <a:p>
            <a:pPr marL="0" indent="0">
              <a:buFont typeface="Arial" panose="020B0604020202020204" pitchFamily="34" charset="0"/>
              <a:buNone/>
            </a:pPr>
            <a:r>
              <a:rPr lang="es-MX" b="1" dirty="0"/>
              <a:t>8:20</a:t>
            </a:r>
          </a:p>
          <a:p>
            <a:pPr marL="171450" indent="-171450">
              <a:buFont typeface="Arial" panose="020B0604020202020204" pitchFamily="34" charset="0"/>
              <a:buChar char="•"/>
            </a:pPr>
            <a:r>
              <a:rPr lang="es-MX" b="0" dirty="0"/>
              <a:t>Donde Dios va a guiarte (si obedeces a Dios) es por el camino de la justicia y el juicio. </a:t>
            </a:r>
          </a:p>
          <a:p>
            <a:pPr marL="0" indent="0">
              <a:buFont typeface="Arial" panose="020B0604020202020204" pitchFamily="34" charset="0"/>
              <a:buNone/>
            </a:pPr>
            <a:r>
              <a:rPr lang="es-MX" b="1" dirty="0"/>
              <a:t>8:21</a:t>
            </a:r>
          </a:p>
          <a:p>
            <a:pPr marL="171450" indent="-171450">
              <a:buFont typeface="Arial" panose="020B0604020202020204" pitchFamily="34" charset="0"/>
              <a:buChar char="•"/>
            </a:pPr>
            <a:r>
              <a:rPr lang="es-MX" b="0" dirty="0"/>
              <a:t>El cristiano va a tener sus premios por haber seguido a Dios, y estos están en esta vida igual en la eternidad.</a:t>
            </a:r>
          </a:p>
        </p:txBody>
      </p:sp>
      <p:sp>
        <p:nvSpPr>
          <p:cNvPr id="4" name="Marcador de número de diapositiva 3"/>
          <p:cNvSpPr>
            <a:spLocks noGrp="1"/>
          </p:cNvSpPr>
          <p:nvPr>
            <p:ph type="sldNum" sz="quarter" idx="5"/>
          </p:nvPr>
        </p:nvSpPr>
        <p:spPr/>
        <p:txBody>
          <a:bodyPr/>
          <a:lstStyle/>
          <a:p>
            <a:fld id="{8036BD3B-D47B-44BB-B166-7B230A81F1AB}" type="slidenum">
              <a:rPr lang="es-MX" smtClean="0"/>
              <a:t>9</a:t>
            </a:fld>
            <a:endParaRPr lang="es-MX"/>
          </a:p>
        </p:txBody>
      </p:sp>
    </p:spTree>
    <p:extLst>
      <p:ext uri="{BB962C8B-B14F-4D97-AF65-F5344CB8AC3E}">
        <p14:creationId xmlns:p14="http://schemas.microsoft.com/office/powerpoint/2010/main" val="1011754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3CB37C-B7ED-4F71-9781-DDE5D5D7611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96584210-2714-437A-B67B-88ADE000A43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6B91DD08-C93A-4273-B0D3-53ADB0E27BB7}"/>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5" name="Marcador de pie de página 4">
            <a:extLst>
              <a:ext uri="{FF2B5EF4-FFF2-40B4-BE49-F238E27FC236}">
                <a16:creationId xmlns:a16="http://schemas.microsoft.com/office/drawing/2014/main" id="{02DC45A1-6E08-4180-9EAA-209F31BBA8F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71944C36-D288-49B6-A04C-3320E2BC549C}"/>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1122563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7BF91C-A7C9-46B5-939F-1A75DD2850E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48AD8C2F-5750-45F8-82F2-EFCCE5CE19F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E4040E13-1A07-43DD-AE6B-5B22B1077E94}"/>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5" name="Marcador de pie de página 4">
            <a:extLst>
              <a:ext uri="{FF2B5EF4-FFF2-40B4-BE49-F238E27FC236}">
                <a16:creationId xmlns:a16="http://schemas.microsoft.com/office/drawing/2014/main" id="{05F877EE-45AA-49CA-9F24-6C4C6CE3A00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B0AF9C1-BC9D-478D-AA9A-3B777B56793E}"/>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2477201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C13DAEA-184C-4AD7-A3C1-457B6733CD0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09CA71AA-C3D7-4C50-87FC-9EFEE61C7C7F}"/>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4FB9B99-93D5-4FFD-B350-95115C8EB136}"/>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5" name="Marcador de pie de página 4">
            <a:extLst>
              <a:ext uri="{FF2B5EF4-FFF2-40B4-BE49-F238E27FC236}">
                <a16:creationId xmlns:a16="http://schemas.microsoft.com/office/drawing/2014/main" id="{63CB1B15-3A7D-4625-B705-699D467B066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2E87096-8A78-4DD0-A257-3B60101A0E17}"/>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3124752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E9D369-936B-4AA1-A395-D6EBFCDCF50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254F06A-F055-4431-8FC2-3655EACEA080}"/>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34B1B3C-4146-4696-BB28-291592A786E3}"/>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5" name="Marcador de pie de página 4">
            <a:extLst>
              <a:ext uri="{FF2B5EF4-FFF2-40B4-BE49-F238E27FC236}">
                <a16:creationId xmlns:a16="http://schemas.microsoft.com/office/drawing/2014/main" id="{7178D444-E186-4463-9D5B-107DB8E704B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F13B79D-71CA-4994-B0B5-CB33452EE6FA}"/>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499629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30E806-B70D-4471-B370-C84084533172}"/>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0F8BC98-3176-4E67-8959-2A6AE68F80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F6F359D-86C6-49C0-B1CA-3CDD68020384}"/>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5" name="Marcador de pie de página 4">
            <a:extLst>
              <a:ext uri="{FF2B5EF4-FFF2-40B4-BE49-F238E27FC236}">
                <a16:creationId xmlns:a16="http://schemas.microsoft.com/office/drawing/2014/main" id="{094B273C-49CA-422A-A7A3-02D86FC6A29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2922B44-7B7D-4CC0-B381-19AD7F8FD85E}"/>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1138390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F39E89-2ABE-48ED-9FC6-16847735818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0163587-B582-4739-9566-A01DF2D3808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2F68E674-0E95-46B9-8F8F-1FADC6BFF735}"/>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E4E88151-0BFC-4E3F-96A4-458D324D5009}"/>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6" name="Marcador de pie de página 5">
            <a:extLst>
              <a:ext uri="{FF2B5EF4-FFF2-40B4-BE49-F238E27FC236}">
                <a16:creationId xmlns:a16="http://schemas.microsoft.com/office/drawing/2014/main" id="{72071A88-902E-4D0F-8E52-FC97470AE3B8}"/>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A70F0168-98DA-48F6-BF4C-462C4AB5BEC3}"/>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36795218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E74CB1-5215-47AC-AE14-A625232DD782}"/>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D777460-A712-4BC1-9F57-D9831F0D0E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766F8FF3-18D2-471B-86D3-FA8CCB62D83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F7EFDEA0-90EC-4D5A-B4F6-739209917A7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4E70ECBD-7A46-416F-B93F-9CB1FAD0A20D}"/>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346B009-8ACC-4488-945B-10A5F2DF288E}"/>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8" name="Marcador de pie de página 7">
            <a:extLst>
              <a:ext uri="{FF2B5EF4-FFF2-40B4-BE49-F238E27FC236}">
                <a16:creationId xmlns:a16="http://schemas.microsoft.com/office/drawing/2014/main" id="{996D8770-8440-4177-9A53-D2D745521DC1}"/>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A1D4256C-C223-460A-9DD5-C23084C4CFC9}"/>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1377358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143096-BF03-4442-945A-981E16972A2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6463ED6B-70A0-489A-B886-22C6FCF612CA}"/>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4" name="Marcador de pie de página 3">
            <a:extLst>
              <a:ext uri="{FF2B5EF4-FFF2-40B4-BE49-F238E27FC236}">
                <a16:creationId xmlns:a16="http://schemas.microsoft.com/office/drawing/2014/main" id="{5645377A-A671-4E46-B6D4-D9D0F94FF69A}"/>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153E57A6-D305-482B-A2DB-A9FC264F2216}"/>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300566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80EE011-1727-45ED-9CCD-E15EEDE6B12C}"/>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3" name="Marcador de pie de página 2">
            <a:extLst>
              <a:ext uri="{FF2B5EF4-FFF2-40B4-BE49-F238E27FC236}">
                <a16:creationId xmlns:a16="http://schemas.microsoft.com/office/drawing/2014/main" id="{5E056DB8-0598-4245-A7C4-313C5F7CD81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786C1512-D643-45BC-AE54-60CB4767CCA5}"/>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1243893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45BC76-FDD1-48B3-B4E9-1F0027A5387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75B9426-C919-4B35-AE37-069EC8FB33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936B8D03-3C52-4376-B72F-837A89D386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4C7AA77-DE88-4813-A9D2-8C1FA5404BAB}"/>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6" name="Marcador de pie de página 5">
            <a:extLst>
              <a:ext uri="{FF2B5EF4-FFF2-40B4-BE49-F238E27FC236}">
                <a16:creationId xmlns:a16="http://schemas.microsoft.com/office/drawing/2014/main" id="{FFACAD07-9119-4A1D-97A2-9B1802C5329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A6C65F5-6F27-4AFB-A8A5-29E7C2B8922C}"/>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665143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0173AD-464D-490F-B8F1-76824C12950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DE53145B-75E7-4253-9D0C-24CDDECF19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794C387C-8E88-4034-804D-B46CDE68EA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B74C114-5939-4463-A9E5-A01351F85C24}"/>
              </a:ext>
            </a:extLst>
          </p:cNvPr>
          <p:cNvSpPr>
            <a:spLocks noGrp="1"/>
          </p:cNvSpPr>
          <p:nvPr>
            <p:ph type="dt" sz="half" idx="10"/>
          </p:nvPr>
        </p:nvSpPr>
        <p:spPr/>
        <p:txBody>
          <a:bodyPr/>
          <a:lstStyle/>
          <a:p>
            <a:fld id="{F73A71C1-10F4-40AF-B2A4-F720492599F3}" type="datetimeFigureOut">
              <a:rPr lang="es-MX" smtClean="0"/>
              <a:t>13/06/2021</a:t>
            </a:fld>
            <a:endParaRPr lang="es-MX"/>
          </a:p>
        </p:txBody>
      </p:sp>
      <p:sp>
        <p:nvSpPr>
          <p:cNvPr id="6" name="Marcador de pie de página 5">
            <a:extLst>
              <a:ext uri="{FF2B5EF4-FFF2-40B4-BE49-F238E27FC236}">
                <a16:creationId xmlns:a16="http://schemas.microsoft.com/office/drawing/2014/main" id="{B9D75A67-8289-4F22-8EED-FA5A02A4ECCF}"/>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30D0171F-F357-45DF-9D7C-B90B8CFE88EC}"/>
              </a:ext>
            </a:extLst>
          </p:cNvPr>
          <p:cNvSpPr>
            <a:spLocks noGrp="1"/>
          </p:cNvSpPr>
          <p:nvPr>
            <p:ph type="sldNum" sz="quarter" idx="12"/>
          </p:nvPr>
        </p:nvSpPr>
        <p:spPr/>
        <p:txBody>
          <a:bodyPr/>
          <a:lstStyle/>
          <a:p>
            <a:fld id="{2C46E6EB-FA3D-4836-BB64-8A69C12D5310}" type="slidenum">
              <a:rPr lang="es-MX" smtClean="0"/>
              <a:t>‹Nº›</a:t>
            </a:fld>
            <a:endParaRPr lang="es-MX"/>
          </a:p>
        </p:txBody>
      </p:sp>
    </p:spTree>
    <p:extLst>
      <p:ext uri="{BB962C8B-B14F-4D97-AF65-F5344CB8AC3E}">
        <p14:creationId xmlns:p14="http://schemas.microsoft.com/office/powerpoint/2010/main" val="996775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63F4557-28A0-4A39-A988-26A7723C16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28F98DA0-283A-40B0-B3EB-41C3BF132C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1BB5847-C71D-4C39-9267-5DB6062D36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3A71C1-10F4-40AF-B2A4-F720492599F3}" type="datetimeFigureOut">
              <a:rPr lang="es-MX" smtClean="0"/>
              <a:t>13/06/2021</a:t>
            </a:fld>
            <a:endParaRPr lang="es-MX"/>
          </a:p>
        </p:txBody>
      </p:sp>
      <p:sp>
        <p:nvSpPr>
          <p:cNvPr id="5" name="Marcador de pie de página 4">
            <a:extLst>
              <a:ext uri="{FF2B5EF4-FFF2-40B4-BE49-F238E27FC236}">
                <a16:creationId xmlns:a16="http://schemas.microsoft.com/office/drawing/2014/main" id="{8C00A0F5-92C0-4C77-ACE4-AA9B15CDE1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8503750E-677A-4A21-8FB7-34FDE31C7A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46E6EB-FA3D-4836-BB64-8A69C12D5310}" type="slidenum">
              <a:rPr lang="es-MX" smtClean="0"/>
              <a:t>‹Nº›</a:t>
            </a:fld>
            <a:endParaRPr lang="es-MX"/>
          </a:p>
        </p:txBody>
      </p:sp>
    </p:spTree>
    <p:extLst>
      <p:ext uri="{BB962C8B-B14F-4D97-AF65-F5344CB8AC3E}">
        <p14:creationId xmlns:p14="http://schemas.microsoft.com/office/powerpoint/2010/main" val="1729271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F701746-0657-4467-BBD3-24051A715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dibujo de un árbol&#10;&#10;Descripción generada automáticamente con confianza media">
            <a:extLst>
              <a:ext uri="{FF2B5EF4-FFF2-40B4-BE49-F238E27FC236}">
                <a16:creationId xmlns:a16="http://schemas.microsoft.com/office/drawing/2014/main" id="{DC803CAC-8097-4F04-A53A-5687F919BE17}"/>
              </a:ext>
            </a:extLst>
          </p:cNvPr>
          <p:cNvPicPr>
            <a:picLocks noChangeAspect="1"/>
          </p:cNvPicPr>
          <p:nvPr/>
        </p:nvPicPr>
        <p:blipFill rotWithShape="1">
          <a:blip r:embed="rId3">
            <a:extLst>
              <a:ext uri="{28A0092B-C50C-407E-A947-70E740481C1C}">
                <a14:useLocalDpi xmlns:a14="http://schemas.microsoft.com/office/drawing/2010/main" val="0"/>
              </a:ext>
            </a:extLst>
          </a:blip>
          <a:srcRect l="21840" r="15562"/>
          <a:stretch/>
        </p:blipFill>
        <p:spPr>
          <a:xfrm>
            <a:off x="4559968" y="10"/>
            <a:ext cx="7632032" cy="6857990"/>
          </a:xfrm>
          <a:prstGeom prst="rect">
            <a:avLst/>
          </a:prstGeom>
        </p:spPr>
      </p:pic>
      <p:sp useBgFill="1">
        <p:nvSpPr>
          <p:cNvPr id="12" name="Freeform: Shape 11">
            <a:extLst>
              <a:ext uri="{FF2B5EF4-FFF2-40B4-BE49-F238E27FC236}">
                <a16:creationId xmlns:a16="http://schemas.microsoft.com/office/drawing/2014/main" id="{117BEB00-3E3D-4F08-AF56-DB0D22FB5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rot="10800000">
            <a:off x="1" y="0"/>
            <a:ext cx="4802188" cy="6858000"/>
          </a:xfrm>
          <a:custGeom>
            <a:avLst/>
            <a:gdLst>
              <a:gd name="connsiteX0" fmla="*/ 0 w 4802188"/>
              <a:gd name="connsiteY0" fmla="*/ 0 h 6858000"/>
              <a:gd name="connsiteX1" fmla="*/ 4802188 w 4802188"/>
              <a:gd name="connsiteY1" fmla="*/ 0 h 6858000"/>
              <a:gd name="connsiteX2" fmla="*/ 4802188 w 4802188"/>
              <a:gd name="connsiteY2" fmla="*/ 6858000 h 6858000"/>
              <a:gd name="connsiteX3" fmla="*/ 0 w 4802188"/>
              <a:gd name="connsiteY3" fmla="*/ 6858000 h 6858000"/>
              <a:gd name="connsiteX4" fmla="*/ 4763 w 4802188"/>
              <a:gd name="connsiteY4" fmla="*/ 6791325 h 6858000"/>
              <a:gd name="connsiteX5" fmla="*/ 12700 w 4802188"/>
              <a:gd name="connsiteY5" fmla="*/ 6735762 h 6858000"/>
              <a:gd name="connsiteX6" fmla="*/ 22225 w 4802188"/>
              <a:gd name="connsiteY6" fmla="*/ 6683375 h 6858000"/>
              <a:gd name="connsiteX7" fmla="*/ 38100 w 4802188"/>
              <a:gd name="connsiteY7" fmla="*/ 6640512 h 6858000"/>
              <a:gd name="connsiteX8" fmla="*/ 53975 w 4802188"/>
              <a:gd name="connsiteY8" fmla="*/ 6597650 h 6858000"/>
              <a:gd name="connsiteX9" fmla="*/ 73025 w 4802188"/>
              <a:gd name="connsiteY9" fmla="*/ 6561137 h 6858000"/>
              <a:gd name="connsiteX10" fmla="*/ 92075 w 4802188"/>
              <a:gd name="connsiteY10" fmla="*/ 6523037 h 6858000"/>
              <a:gd name="connsiteX11" fmla="*/ 109538 w 4802188"/>
              <a:gd name="connsiteY11" fmla="*/ 6488112 h 6858000"/>
              <a:gd name="connsiteX12" fmla="*/ 127000 w 4802188"/>
              <a:gd name="connsiteY12" fmla="*/ 6448425 h 6858000"/>
              <a:gd name="connsiteX13" fmla="*/ 142875 w 4802188"/>
              <a:gd name="connsiteY13" fmla="*/ 6407150 h 6858000"/>
              <a:gd name="connsiteX14" fmla="*/ 157163 w 4802188"/>
              <a:gd name="connsiteY14" fmla="*/ 6361112 h 6858000"/>
              <a:gd name="connsiteX15" fmla="*/ 168275 w 4802188"/>
              <a:gd name="connsiteY15" fmla="*/ 6311900 h 6858000"/>
              <a:gd name="connsiteX16" fmla="*/ 176213 w 4802188"/>
              <a:gd name="connsiteY16" fmla="*/ 6251575 h 6858000"/>
              <a:gd name="connsiteX17" fmla="*/ 179388 w 4802188"/>
              <a:gd name="connsiteY17" fmla="*/ 6183312 h 6858000"/>
              <a:gd name="connsiteX18" fmla="*/ 176213 w 4802188"/>
              <a:gd name="connsiteY18" fmla="*/ 6113462 h 6858000"/>
              <a:gd name="connsiteX19" fmla="*/ 168275 w 4802188"/>
              <a:gd name="connsiteY19" fmla="*/ 6056312 h 6858000"/>
              <a:gd name="connsiteX20" fmla="*/ 157163 w 4802188"/>
              <a:gd name="connsiteY20" fmla="*/ 6003925 h 6858000"/>
              <a:gd name="connsiteX21" fmla="*/ 142875 w 4802188"/>
              <a:gd name="connsiteY21" fmla="*/ 5956300 h 6858000"/>
              <a:gd name="connsiteX22" fmla="*/ 127000 w 4802188"/>
              <a:gd name="connsiteY22" fmla="*/ 5915025 h 6858000"/>
              <a:gd name="connsiteX23" fmla="*/ 107950 w 4802188"/>
              <a:gd name="connsiteY23" fmla="*/ 5876925 h 6858000"/>
              <a:gd name="connsiteX24" fmla="*/ 88900 w 4802188"/>
              <a:gd name="connsiteY24" fmla="*/ 5840412 h 6858000"/>
              <a:gd name="connsiteX25" fmla="*/ 69850 w 4802188"/>
              <a:gd name="connsiteY25" fmla="*/ 5802312 h 6858000"/>
              <a:gd name="connsiteX26" fmla="*/ 52388 w 4802188"/>
              <a:gd name="connsiteY26" fmla="*/ 5762625 h 6858000"/>
              <a:gd name="connsiteX27" fmla="*/ 34925 w 4802188"/>
              <a:gd name="connsiteY27" fmla="*/ 5721350 h 6858000"/>
              <a:gd name="connsiteX28" fmla="*/ 20638 w 4802188"/>
              <a:gd name="connsiteY28" fmla="*/ 5675312 h 6858000"/>
              <a:gd name="connsiteX29" fmla="*/ 11113 w 4802188"/>
              <a:gd name="connsiteY29" fmla="*/ 5622925 h 6858000"/>
              <a:gd name="connsiteX30" fmla="*/ 1588 w 4802188"/>
              <a:gd name="connsiteY30" fmla="*/ 5562600 h 6858000"/>
              <a:gd name="connsiteX31" fmla="*/ 0 w 4802188"/>
              <a:gd name="connsiteY31" fmla="*/ 5494337 h 6858000"/>
              <a:gd name="connsiteX32" fmla="*/ 1588 w 4802188"/>
              <a:gd name="connsiteY32" fmla="*/ 5426075 h 6858000"/>
              <a:gd name="connsiteX33" fmla="*/ 11113 w 4802188"/>
              <a:gd name="connsiteY33" fmla="*/ 5365750 h 6858000"/>
              <a:gd name="connsiteX34" fmla="*/ 20638 w 4802188"/>
              <a:gd name="connsiteY34" fmla="*/ 5313362 h 6858000"/>
              <a:gd name="connsiteX35" fmla="*/ 34925 w 4802188"/>
              <a:gd name="connsiteY35" fmla="*/ 5268912 h 6858000"/>
              <a:gd name="connsiteX36" fmla="*/ 52388 w 4802188"/>
              <a:gd name="connsiteY36" fmla="*/ 5226050 h 6858000"/>
              <a:gd name="connsiteX37" fmla="*/ 69850 w 4802188"/>
              <a:gd name="connsiteY37" fmla="*/ 5186362 h 6858000"/>
              <a:gd name="connsiteX38" fmla="*/ 88900 w 4802188"/>
              <a:gd name="connsiteY38" fmla="*/ 5149850 h 6858000"/>
              <a:gd name="connsiteX39" fmla="*/ 107950 w 4802188"/>
              <a:gd name="connsiteY39" fmla="*/ 5114925 h 6858000"/>
              <a:gd name="connsiteX40" fmla="*/ 127000 w 4802188"/>
              <a:gd name="connsiteY40" fmla="*/ 5075237 h 6858000"/>
              <a:gd name="connsiteX41" fmla="*/ 142875 w 4802188"/>
              <a:gd name="connsiteY41" fmla="*/ 5033962 h 6858000"/>
              <a:gd name="connsiteX42" fmla="*/ 157163 w 4802188"/>
              <a:gd name="connsiteY42" fmla="*/ 4987925 h 6858000"/>
              <a:gd name="connsiteX43" fmla="*/ 168275 w 4802188"/>
              <a:gd name="connsiteY43" fmla="*/ 4935537 h 6858000"/>
              <a:gd name="connsiteX44" fmla="*/ 176213 w 4802188"/>
              <a:gd name="connsiteY44" fmla="*/ 4875212 h 6858000"/>
              <a:gd name="connsiteX45" fmla="*/ 179388 w 4802188"/>
              <a:gd name="connsiteY45" fmla="*/ 4806950 h 6858000"/>
              <a:gd name="connsiteX46" fmla="*/ 176213 w 4802188"/>
              <a:gd name="connsiteY46" fmla="*/ 4738687 h 6858000"/>
              <a:gd name="connsiteX47" fmla="*/ 168275 w 4802188"/>
              <a:gd name="connsiteY47" fmla="*/ 4678362 h 6858000"/>
              <a:gd name="connsiteX48" fmla="*/ 157163 w 4802188"/>
              <a:gd name="connsiteY48" fmla="*/ 4625975 h 6858000"/>
              <a:gd name="connsiteX49" fmla="*/ 142875 w 4802188"/>
              <a:gd name="connsiteY49" fmla="*/ 4579937 h 6858000"/>
              <a:gd name="connsiteX50" fmla="*/ 127000 w 4802188"/>
              <a:gd name="connsiteY50" fmla="*/ 4537075 h 6858000"/>
              <a:gd name="connsiteX51" fmla="*/ 107950 w 4802188"/>
              <a:gd name="connsiteY51" fmla="*/ 4498975 h 6858000"/>
              <a:gd name="connsiteX52" fmla="*/ 69850 w 4802188"/>
              <a:gd name="connsiteY52" fmla="*/ 4424362 h 6858000"/>
              <a:gd name="connsiteX53" fmla="*/ 52388 w 4802188"/>
              <a:gd name="connsiteY53" fmla="*/ 4386262 h 6858000"/>
              <a:gd name="connsiteX54" fmla="*/ 34925 w 4802188"/>
              <a:gd name="connsiteY54" fmla="*/ 4343400 h 6858000"/>
              <a:gd name="connsiteX55" fmla="*/ 20638 w 4802188"/>
              <a:gd name="connsiteY55" fmla="*/ 4297362 h 6858000"/>
              <a:gd name="connsiteX56" fmla="*/ 11113 w 4802188"/>
              <a:gd name="connsiteY56" fmla="*/ 4244975 h 6858000"/>
              <a:gd name="connsiteX57" fmla="*/ 1588 w 4802188"/>
              <a:gd name="connsiteY57" fmla="*/ 4186237 h 6858000"/>
              <a:gd name="connsiteX58" fmla="*/ 0 w 4802188"/>
              <a:gd name="connsiteY58" fmla="*/ 4116387 h 6858000"/>
              <a:gd name="connsiteX59" fmla="*/ 1588 w 4802188"/>
              <a:gd name="connsiteY59" fmla="*/ 4048125 h 6858000"/>
              <a:gd name="connsiteX60" fmla="*/ 11113 w 4802188"/>
              <a:gd name="connsiteY60" fmla="*/ 3987800 h 6858000"/>
              <a:gd name="connsiteX61" fmla="*/ 20638 w 4802188"/>
              <a:gd name="connsiteY61" fmla="*/ 3935412 h 6858000"/>
              <a:gd name="connsiteX62" fmla="*/ 34925 w 4802188"/>
              <a:gd name="connsiteY62" fmla="*/ 3890962 h 6858000"/>
              <a:gd name="connsiteX63" fmla="*/ 52388 w 4802188"/>
              <a:gd name="connsiteY63" fmla="*/ 3848100 h 6858000"/>
              <a:gd name="connsiteX64" fmla="*/ 69850 w 4802188"/>
              <a:gd name="connsiteY64" fmla="*/ 3811587 h 6858000"/>
              <a:gd name="connsiteX65" fmla="*/ 107950 w 4802188"/>
              <a:gd name="connsiteY65" fmla="*/ 3736975 h 6858000"/>
              <a:gd name="connsiteX66" fmla="*/ 127000 w 4802188"/>
              <a:gd name="connsiteY66" fmla="*/ 3697287 h 6858000"/>
              <a:gd name="connsiteX67" fmla="*/ 142875 w 4802188"/>
              <a:gd name="connsiteY67" fmla="*/ 3656012 h 6858000"/>
              <a:gd name="connsiteX68" fmla="*/ 157163 w 4802188"/>
              <a:gd name="connsiteY68" fmla="*/ 3609975 h 6858000"/>
              <a:gd name="connsiteX69" fmla="*/ 168275 w 4802188"/>
              <a:gd name="connsiteY69" fmla="*/ 3557587 h 6858000"/>
              <a:gd name="connsiteX70" fmla="*/ 176213 w 4802188"/>
              <a:gd name="connsiteY70" fmla="*/ 3497262 h 6858000"/>
              <a:gd name="connsiteX71" fmla="*/ 179388 w 4802188"/>
              <a:gd name="connsiteY71" fmla="*/ 3427412 h 6858000"/>
              <a:gd name="connsiteX72" fmla="*/ 176213 w 4802188"/>
              <a:gd name="connsiteY72" fmla="*/ 3360737 h 6858000"/>
              <a:gd name="connsiteX73" fmla="*/ 168275 w 4802188"/>
              <a:gd name="connsiteY73" fmla="*/ 3300412 h 6858000"/>
              <a:gd name="connsiteX74" fmla="*/ 157163 w 4802188"/>
              <a:gd name="connsiteY74" fmla="*/ 3248025 h 6858000"/>
              <a:gd name="connsiteX75" fmla="*/ 142875 w 4802188"/>
              <a:gd name="connsiteY75" fmla="*/ 3201987 h 6858000"/>
              <a:gd name="connsiteX76" fmla="*/ 127000 w 4802188"/>
              <a:gd name="connsiteY76" fmla="*/ 3160712 h 6858000"/>
              <a:gd name="connsiteX77" fmla="*/ 107950 w 4802188"/>
              <a:gd name="connsiteY77" fmla="*/ 3121025 h 6858000"/>
              <a:gd name="connsiteX78" fmla="*/ 88900 w 4802188"/>
              <a:gd name="connsiteY78" fmla="*/ 3084512 h 6858000"/>
              <a:gd name="connsiteX79" fmla="*/ 69850 w 4802188"/>
              <a:gd name="connsiteY79" fmla="*/ 3046412 h 6858000"/>
              <a:gd name="connsiteX80" fmla="*/ 52388 w 4802188"/>
              <a:gd name="connsiteY80" fmla="*/ 3009900 h 6858000"/>
              <a:gd name="connsiteX81" fmla="*/ 34925 w 4802188"/>
              <a:gd name="connsiteY81" fmla="*/ 2967037 h 6858000"/>
              <a:gd name="connsiteX82" fmla="*/ 20638 w 4802188"/>
              <a:gd name="connsiteY82" fmla="*/ 2922587 h 6858000"/>
              <a:gd name="connsiteX83" fmla="*/ 11113 w 4802188"/>
              <a:gd name="connsiteY83" fmla="*/ 2868612 h 6858000"/>
              <a:gd name="connsiteX84" fmla="*/ 1588 w 4802188"/>
              <a:gd name="connsiteY84" fmla="*/ 2809875 h 6858000"/>
              <a:gd name="connsiteX85" fmla="*/ 0 w 4802188"/>
              <a:gd name="connsiteY85" fmla="*/ 2741612 h 6858000"/>
              <a:gd name="connsiteX86" fmla="*/ 1588 w 4802188"/>
              <a:gd name="connsiteY86" fmla="*/ 2671762 h 6858000"/>
              <a:gd name="connsiteX87" fmla="*/ 11113 w 4802188"/>
              <a:gd name="connsiteY87" fmla="*/ 2613025 h 6858000"/>
              <a:gd name="connsiteX88" fmla="*/ 20638 w 4802188"/>
              <a:gd name="connsiteY88" fmla="*/ 2560637 h 6858000"/>
              <a:gd name="connsiteX89" fmla="*/ 34925 w 4802188"/>
              <a:gd name="connsiteY89" fmla="*/ 2513012 h 6858000"/>
              <a:gd name="connsiteX90" fmla="*/ 52388 w 4802188"/>
              <a:gd name="connsiteY90" fmla="*/ 2471737 h 6858000"/>
              <a:gd name="connsiteX91" fmla="*/ 69850 w 4802188"/>
              <a:gd name="connsiteY91" fmla="*/ 2433637 h 6858000"/>
              <a:gd name="connsiteX92" fmla="*/ 88900 w 4802188"/>
              <a:gd name="connsiteY92" fmla="*/ 2395537 h 6858000"/>
              <a:gd name="connsiteX93" fmla="*/ 107950 w 4802188"/>
              <a:gd name="connsiteY93" fmla="*/ 2359025 h 6858000"/>
              <a:gd name="connsiteX94" fmla="*/ 127000 w 4802188"/>
              <a:gd name="connsiteY94" fmla="*/ 2319337 h 6858000"/>
              <a:gd name="connsiteX95" fmla="*/ 142875 w 4802188"/>
              <a:gd name="connsiteY95" fmla="*/ 2278062 h 6858000"/>
              <a:gd name="connsiteX96" fmla="*/ 157163 w 4802188"/>
              <a:gd name="connsiteY96" fmla="*/ 2232025 h 6858000"/>
              <a:gd name="connsiteX97" fmla="*/ 168275 w 4802188"/>
              <a:gd name="connsiteY97" fmla="*/ 2179637 h 6858000"/>
              <a:gd name="connsiteX98" fmla="*/ 176213 w 4802188"/>
              <a:gd name="connsiteY98" fmla="*/ 2119312 h 6858000"/>
              <a:gd name="connsiteX99" fmla="*/ 179388 w 4802188"/>
              <a:gd name="connsiteY99" fmla="*/ 2051050 h 6858000"/>
              <a:gd name="connsiteX100" fmla="*/ 176213 w 4802188"/>
              <a:gd name="connsiteY100" fmla="*/ 1982787 h 6858000"/>
              <a:gd name="connsiteX101" fmla="*/ 168275 w 4802188"/>
              <a:gd name="connsiteY101" fmla="*/ 1922462 h 6858000"/>
              <a:gd name="connsiteX102" fmla="*/ 157163 w 4802188"/>
              <a:gd name="connsiteY102" fmla="*/ 1870075 h 6858000"/>
              <a:gd name="connsiteX103" fmla="*/ 142875 w 4802188"/>
              <a:gd name="connsiteY103" fmla="*/ 1824037 h 6858000"/>
              <a:gd name="connsiteX104" fmla="*/ 127000 w 4802188"/>
              <a:gd name="connsiteY104" fmla="*/ 1782762 h 6858000"/>
              <a:gd name="connsiteX105" fmla="*/ 107950 w 4802188"/>
              <a:gd name="connsiteY105" fmla="*/ 1743075 h 6858000"/>
              <a:gd name="connsiteX106" fmla="*/ 88900 w 4802188"/>
              <a:gd name="connsiteY106" fmla="*/ 1708150 h 6858000"/>
              <a:gd name="connsiteX107" fmla="*/ 69850 w 4802188"/>
              <a:gd name="connsiteY107" fmla="*/ 1671637 h 6858000"/>
              <a:gd name="connsiteX108" fmla="*/ 52388 w 4802188"/>
              <a:gd name="connsiteY108" fmla="*/ 1631950 h 6858000"/>
              <a:gd name="connsiteX109" fmla="*/ 34925 w 4802188"/>
              <a:gd name="connsiteY109" fmla="*/ 1589087 h 6858000"/>
              <a:gd name="connsiteX110" fmla="*/ 20638 w 4802188"/>
              <a:gd name="connsiteY110" fmla="*/ 1544637 h 6858000"/>
              <a:gd name="connsiteX111" fmla="*/ 11113 w 4802188"/>
              <a:gd name="connsiteY111" fmla="*/ 1492250 h 6858000"/>
              <a:gd name="connsiteX112" fmla="*/ 1588 w 4802188"/>
              <a:gd name="connsiteY112" fmla="*/ 1431925 h 6858000"/>
              <a:gd name="connsiteX113" fmla="*/ 0 w 4802188"/>
              <a:gd name="connsiteY113" fmla="*/ 1363662 h 6858000"/>
              <a:gd name="connsiteX114" fmla="*/ 1588 w 4802188"/>
              <a:gd name="connsiteY114" fmla="*/ 1295400 h 6858000"/>
              <a:gd name="connsiteX115" fmla="*/ 11113 w 4802188"/>
              <a:gd name="connsiteY115" fmla="*/ 1235075 h 6858000"/>
              <a:gd name="connsiteX116" fmla="*/ 20638 w 4802188"/>
              <a:gd name="connsiteY116" fmla="*/ 1182687 h 6858000"/>
              <a:gd name="connsiteX117" fmla="*/ 34925 w 4802188"/>
              <a:gd name="connsiteY117" fmla="*/ 1136650 h 6858000"/>
              <a:gd name="connsiteX118" fmla="*/ 52388 w 4802188"/>
              <a:gd name="connsiteY118" fmla="*/ 1095375 h 6858000"/>
              <a:gd name="connsiteX119" fmla="*/ 69850 w 4802188"/>
              <a:gd name="connsiteY119" fmla="*/ 1055687 h 6858000"/>
              <a:gd name="connsiteX120" fmla="*/ 88900 w 4802188"/>
              <a:gd name="connsiteY120" fmla="*/ 1017587 h 6858000"/>
              <a:gd name="connsiteX121" fmla="*/ 107950 w 4802188"/>
              <a:gd name="connsiteY121" fmla="*/ 981075 h 6858000"/>
              <a:gd name="connsiteX122" fmla="*/ 127000 w 4802188"/>
              <a:gd name="connsiteY122" fmla="*/ 942975 h 6858000"/>
              <a:gd name="connsiteX123" fmla="*/ 142875 w 4802188"/>
              <a:gd name="connsiteY123" fmla="*/ 901700 h 6858000"/>
              <a:gd name="connsiteX124" fmla="*/ 157163 w 4802188"/>
              <a:gd name="connsiteY124" fmla="*/ 854075 h 6858000"/>
              <a:gd name="connsiteX125" fmla="*/ 168275 w 4802188"/>
              <a:gd name="connsiteY125" fmla="*/ 801687 h 6858000"/>
              <a:gd name="connsiteX126" fmla="*/ 176213 w 4802188"/>
              <a:gd name="connsiteY126" fmla="*/ 744537 h 6858000"/>
              <a:gd name="connsiteX127" fmla="*/ 179388 w 4802188"/>
              <a:gd name="connsiteY127" fmla="*/ 673100 h 6858000"/>
              <a:gd name="connsiteX128" fmla="*/ 176213 w 4802188"/>
              <a:gd name="connsiteY128" fmla="*/ 606425 h 6858000"/>
              <a:gd name="connsiteX129" fmla="*/ 168275 w 4802188"/>
              <a:gd name="connsiteY129" fmla="*/ 546100 h 6858000"/>
              <a:gd name="connsiteX130" fmla="*/ 157163 w 4802188"/>
              <a:gd name="connsiteY130" fmla="*/ 496887 h 6858000"/>
              <a:gd name="connsiteX131" fmla="*/ 142875 w 4802188"/>
              <a:gd name="connsiteY131" fmla="*/ 450850 h 6858000"/>
              <a:gd name="connsiteX132" fmla="*/ 127000 w 4802188"/>
              <a:gd name="connsiteY132" fmla="*/ 409575 h 6858000"/>
              <a:gd name="connsiteX133" fmla="*/ 109538 w 4802188"/>
              <a:gd name="connsiteY133" fmla="*/ 369887 h 6858000"/>
              <a:gd name="connsiteX134" fmla="*/ 92075 w 4802188"/>
              <a:gd name="connsiteY134" fmla="*/ 334962 h 6858000"/>
              <a:gd name="connsiteX135" fmla="*/ 73025 w 4802188"/>
              <a:gd name="connsiteY135" fmla="*/ 296862 h 6858000"/>
              <a:gd name="connsiteX136" fmla="*/ 53975 w 4802188"/>
              <a:gd name="connsiteY136" fmla="*/ 260350 h 6858000"/>
              <a:gd name="connsiteX137" fmla="*/ 38100 w 4802188"/>
              <a:gd name="connsiteY137" fmla="*/ 217487 h 6858000"/>
              <a:gd name="connsiteX138" fmla="*/ 22225 w 4802188"/>
              <a:gd name="connsiteY138" fmla="*/ 174625 h 6858000"/>
              <a:gd name="connsiteX139" fmla="*/ 12700 w 4802188"/>
              <a:gd name="connsiteY139" fmla="*/ 122237 h 6858000"/>
              <a:gd name="connsiteX140" fmla="*/ 4763 w 4802188"/>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ln w="0">
            <a:noFill/>
            <a:prstDash val="solid"/>
            <a:round/>
            <a:headEnd/>
            <a:tailEnd/>
          </a:ln>
        </p:spPr>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0407D916-AAF7-4FB9-B61E-8B831B098AEE}"/>
              </a:ext>
            </a:extLst>
          </p:cNvPr>
          <p:cNvSpPr>
            <a:spLocks noGrp="1"/>
          </p:cNvSpPr>
          <p:nvPr>
            <p:ph type="ctrTitle"/>
          </p:nvPr>
        </p:nvSpPr>
        <p:spPr>
          <a:xfrm>
            <a:off x="765051" y="662400"/>
            <a:ext cx="3409200" cy="1492132"/>
          </a:xfrm>
        </p:spPr>
        <p:txBody>
          <a:bodyPr vert="horz" lIns="91440" tIns="45720" rIns="91440" bIns="45720" rtlCol="0" anchor="t">
            <a:normAutofit/>
          </a:bodyPr>
          <a:lstStyle/>
          <a:p>
            <a:pPr algn="l"/>
            <a:r>
              <a:rPr lang="en-US" sz="4400"/>
              <a:t>Proverbios 8</a:t>
            </a:r>
          </a:p>
        </p:txBody>
      </p:sp>
      <p:sp>
        <p:nvSpPr>
          <p:cNvPr id="3" name="Subtítulo 2">
            <a:extLst>
              <a:ext uri="{FF2B5EF4-FFF2-40B4-BE49-F238E27FC236}">
                <a16:creationId xmlns:a16="http://schemas.microsoft.com/office/drawing/2014/main" id="{F49ABE88-7255-4918-8225-AE73B7B43CA1}"/>
              </a:ext>
            </a:extLst>
          </p:cNvPr>
          <p:cNvSpPr>
            <a:spLocks noGrp="1"/>
          </p:cNvSpPr>
          <p:nvPr>
            <p:ph type="subTitle" idx="1"/>
          </p:nvPr>
        </p:nvSpPr>
        <p:spPr>
          <a:xfrm>
            <a:off x="765051" y="2286000"/>
            <a:ext cx="3409200" cy="3844800"/>
          </a:xfrm>
        </p:spPr>
        <p:txBody>
          <a:bodyPr vert="horz" lIns="91440" tIns="45720" rIns="91440" bIns="45720" rtlCol="0">
            <a:normAutofit lnSpcReduction="10000"/>
          </a:bodyPr>
          <a:lstStyle/>
          <a:p>
            <a:pPr algn="l"/>
            <a:r>
              <a:rPr lang="es-MX" sz="2000">
                <a:solidFill>
                  <a:schemeClr val="tx1">
                    <a:alpha val="60000"/>
                  </a:schemeClr>
                </a:solidFill>
              </a:rPr>
              <a:t>Sermón</a:t>
            </a:r>
            <a:br>
              <a:rPr lang="es-MX" sz="2000">
                <a:solidFill>
                  <a:schemeClr val="tx1">
                    <a:alpha val="60000"/>
                  </a:schemeClr>
                </a:solidFill>
              </a:rPr>
            </a:br>
            <a:r>
              <a:rPr lang="es-MX" sz="2000">
                <a:solidFill>
                  <a:schemeClr val="tx1">
                    <a:alpha val="60000"/>
                  </a:schemeClr>
                </a:solidFill>
              </a:rPr>
              <a:t>    </a:t>
            </a:r>
            <a:r>
              <a:rPr lang="es-MX" sz="2000" dirty="0">
                <a:solidFill>
                  <a:schemeClr val="tx1">
                    <a:alpha val="60000"/>
                  </a:schemeClr>
                </a:solidFill>
              </a:rPr>
              <a:t>por Pastor David Cox</a:t>
            </a:r>
          </a:p>
          <a:p>
            <a:pPr algn="l"/>
            <a:r>
              <a:rPr lang="es-MX" sz="2000" dirty="0">
                <a:solidFill>
                  <a:schemeClr val="tx1">
                    <a:alpha val="60000"/>
                  </a:schemeClr>
                </a:solidFill>
              </a:rPr>
              <a:t>Junio 13, </a:t>
            </a:r>
            <a:r>
              <a:rPr lang="en-US" sz="2000" dirty="0">
                <a:solidFill>
                  <a:schemeClr val="tx1">
                    <a:alpha val="60000"/>
                  </a:schemeClr>
                </a:solidFill>
              </a:rPr>
              <a:t>2021</a:t>
            </a:r>
          </a:p>
          <a:p>
            <a:pPr indent="-228600" algn="l">
              <a:buFont typeface="Arial" panose="020B0604020202020204" pitchFamily="34" charset="0"/>
              <a:buChar char="•"/>
            </a:pPr>
            <a:endParaRPr lang="en-US" sz="2000" dirty="0">
              <a:solidFill>
                <a:schemeClr val="tx1">
                  <a:alpha val="60000"/>
                </a:schemeClr>
              </a:solidFill>
            </a:endParaRPr>
          </a:p>
          <a:p>
            <a:pPr indent="-228600" algn="l">
              <a:buFont typeface="Arial" panose="020B0604020202020204" pitchFamily="34" charset="0"/>
              <a:buChar char="•"/>
            </a:pPr>
            <a:endParaRPr lang="en-US" sz="2000" dirty="0">
              <a:solidFill>
                <a:schemeClr val="tx1">
                  <a:alpha val="60000"/>
                </a:schemeClr>
              </a:solidFill>
            </a:endParaRPr>
          </a:p>
          <a:p>
            <a:pPr indent="-228600" algn="l">
              <a:buFont typeface="Arial" panose="020B0604020202020204" pitchFamily="34" charset="0"/>
              <a:buChar char="•"/>
            </a:pPr>
            <a:endParaRPr lang="en-US" sz="2000" dirty="0">
              <a:solidFill>
                <a:schemeClr val="tx1">
                  <a:alpha val="60000"/>
                </a:schemeClr>
              </a:solidFill>
            </a:endParaRPr>
          </a:p>
          <a:p>
            <a:pPr indent="-228600" algn="l">
              <a:buFont typeface="Arial" panose="020B0604020202020204" pitchFamily="34" charset="0"/>
              <a:buChar char="•"/>
            </a:pPr>
            <a:endParaRPr lang="en-US" sz="2000" dirty="0">
              <a:solidFill>
                <a:schemeClr val="tx1">
                  <a:alpha val="60000"/>
                </a:schemeClr>
              </a:solidFill>
            </a:endParaRPr>
          </a:p>
          <a:p>
            <a:pPr algn="l"/>
            <a:r>
              <a:rPr lang="en-US" sz="2000" b="1" dirty="0">
                <a:solidFill>
                  <a:schemeClr val="tx1">
                    <a:alpha val="60000"/>
                  </a:schemeClr>
                </a:solidFill>
              </a:rPr>
              <a:t>Iglesia Fundamental Bautista de Tlahuac</a:t>
            </a:r>
          </a:p>
          <a:p>
            <a:pPr algn="l"/>
            <a:r>
              <a:rPr lang="en-US" sz="1600" dirty="0">
                <a:solidFill>
                  <a:schemeClr val="tx1">
                    <a:alpha val="60000"/>
                  </a:schemeClr>
                </a:solidFill>
              </a:rPr>
              <a:t>https://www.youtube.com/channel/UCE5VRdbopl4jRLEZY4gv8pw/videos</a:t>
            </a:r>
          </a:p>
          <a:p>
            <a:pPr indent="-228600" algn="l">
              <a:buFont typeface="Arial" panose="020B0604020202020204" pitchFamily="34" charset="0"/>
              <a:buChar char="•"/>
            </a:pPr>
            <a:endParaRPr lang="en-US" sz="2000" dirty="0">
              <a:solidFill>
                <a:schemeClr val="tx1">
                  <a:alpha val="60000"/>
                </a:schemeClr>
              </a:solidFill>
            </a:endParaRPr>
          </a:p>
        </p:txBody>
      </p:sp>
    </p:spTree>
    <p:extLst>
      <p:ext uri="{BB962C8B-B14F-4D97-AF65-F5344CB8AC3E}">
        <p14:creationId xmlns:p14="http://schemas.microsoft.com/office/powerpoint/2010/main" val="33522007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A148D90-7094-4429-A29B-AFE3B936215D}"/>
              </a:ext>
            </a:extLst>
          </p:cNvPr>
          <p:cNvSpPr>
            <a:spLocks noGrp="1"/>
          </p:cNvSpPr>
          <p:nvPr>
            <p:ph type="title"/>
          </p:nvPr>
        </p:nvSpPr>
        <p:spPr>
          <a:xfrm>
            <a:off x="686834" y="591344"/>
            <a:ext cx="3200400" cy="5585619"/>
          </a:xfrm>
        </p:spPr>
        <p:txBody>
          <a:bodyPr>
            <a:normAutofit/>
          </a:bodyPr>
          <a:lstStyle/>
          <a:p>
            <a:r>
              <a:rPr lang="es-MX">
                <a:solidFill>
                  <a:srgbClr val="FFFFFF"/>
                </a:solidFill>
              </a:rPr>
              <a:t>Proverbios 8:22-23</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3A7BD7CB-5FFD-4E30-806E-08B905FF2C8F}"/>
              </a:ext>
            </a:extLst>
          </p:cNvPr>
          <p:cNvSpPr>
            <a:spLocks noGrp="1"/>
          </p:cNvSpPr>
          <p:nvPr>
            <p:ph idx="1"/>
          </p:nvPr>
        </p:nvSpPr>
        <p:spPr>
          <a:xfrm>
            <a:off x="4447308" y="591344"/>
            <a:ext cx="6906491" cy="5585619"/>
          </a:xfrm>
        </p:spPr>
        <p:txBody>
          <a:bodyPr anchor="ctr">
            <a:normAutofit/>
          </a:bodyPr>
          <a:lstStyle/>
          <a:p>
            <a:pPr marL="0" indent="0">
              <a:buNone/>
            </a:pPr>
            <a:r>
              <a:rPr lang="es-MX" b="1" dirty="0"/>
              <a:t>Proverbios 8:22</a:t>
            </a:r>
            <a:r>
              <a:rPr lang="es-MX" dirty="0"/>
              <a:t> </a:t>
            </a:r>
            <a:r>
              <a:rPr lang="es-MX" i="1" dirty="0"/>
              <a:t>Jehová me poseía en el principio, Ya de antiguo, antes de sus obras. </a:t>
            </a:r>
            <a:br>
              <a:rPr lang="es-MX" i="1" dirty="0"/>
            </a:br>
            <a:r>
              <a:rPr lang="es-MX" b="1" dirty="0"/>
              <a:t>23</a:t>
            </a:r>
            <a:r>
              <a:rPr lang="es-MX" i="1" dirty="0"/>
              <a:t> Eternamente tuve el principado, desde el principio, Antes de la tierra.</a:t>
            </a:r>
          </a:p>
          <a:p>
            <a:pPr marL="0" indent="0">
              <a:buNone/>
            </a:pPr>
            <a:endParaRPr lang="es-MX" dirty="0"/>
          </a:p>
        </p:txBody>
      </p:sp>
    </p:spTree>
    <p:extLst>
      <p:ext uri="{BB962C8B-B14F-4D97-AF65-F5344CB8AC3E}">
        <p14:creationId xmlns:p14="http://schemas.microsoft.com/office/powerpoint/2010/main" val="2917878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ítulo 1">
            <a:extLst>
              <a:ext uri="{FF2B5EF4-FFF2-40B4-BE49-F238E27FC236}">
                <a16:creationId xmlns:a16="http://schemas.microsoft.com/office/drawing/2014/main" id="{02A2503A-D892-49C2-AD5E-9EF5EC7DA240}"/>
              </a:ext>
            </a:extLst>
          </p:cNvPr>
          <p:cNvSpPr>
            <a:spLocks noGrp="1"/>
          </p:cNvSpPr>
          <p:nvPr>
            <p:ph type="title"/>
          </p:nvPr>
        </p:nvSpPr>
        <p:spPr>
          <a:xfrm>
            <a:off x="838200" y="401221"/>
            <a:ext cx="10515600" cy="1348065"/>
          </a:xfrm>
        </p:spPr>
        <p:txBody>
          <a:bodyPr>
            <a:normAutofit/>
          </a:bodyPr>
          <a:lstStyle/>
          <a:p>
            <a:r>
              <a:rPr lang="es-MX" sz="5400">
                <a:solidFill>
                  <a:srgbClr val="FFFFFF"/>
                </a:solidFill>
              </a:rPr>
              <a:t>Proverbios 8:24-29</a:t>
            </a:r>
          </a:p>
        </p:txBody>
      </p:sp>
      <p:sp>
        <p:nvSpPr>
          <p:cNvPr id="3" name="Marcador de contenido 2">
            <a:extLst>
              <a:ext uri="{FF2B5EF4-FFF2-40B4-BE49-F238E27FC236}">
                <a16:creationId xmlns:a16="http://schemas.microsoft.com/office/drawing/2014/main" id="{E2A3B195-F1DB-469A-BEE9-161101A2F6DC}"/>
              </a:ext>
            </a:extLst>
          </p:cNvPr>
          <p:cNvSpPr>
            <a:spLocks noGrp="1"/>
          </p:cNvSpPr>
          <p:nvPr>
            <p:ph idx="1"/>
          </p:nvPr>
        </p:nvSpPr>
        <p:spPr>
          <a:xfrm>
            <a:off x="838200" y="2586789"/>
            <a:ext cx="10515600" cy="3590174"/>
          </a:xfrm>
        </p:spPr>
        <p:txBody>
          <a:bodyPr>
            <a:normAutofit/>
          </a:bodyPr>
          <a:lstStyle/>
          <a:p>
            <a:pPr marL="0" indent="0">
              <a:buNone/>
            </a:pPr>
            <a:r>
              <a:rPr lang="es-MX" b="1" dirty="0"/>
              <a:t>Proverbios 8:24 </a:t>
            </a:r>
            <a:r>
              <a:rPr lang="es-MX" i="1" dirty="0"/>
              <a:t>Antes de los abismos fui engendrada; Antes que fuesen las fuentes de las muchas aguas.  </a:t>
            </a:r>
            <a:r>
              <a:rPr lang="es-MX" b="1" dirty="0"/>
              <a:t>25</a:t>
            </a:r>
            <a:r>
              <a:rPr lang="es-MX" i="1" dirty="0"/>
              <a:t> Antes que los montes fuesen formados, Antes de los collados, ya había sido yo engendrada;  </a:t>
            </a:r>
            <a:r>
              <a:rPr lang="es-MX" b="1" dirty="0"/>
              <a:t>26</a:t>
            </a:r>
            <a:r>
              <a:rPr lang="es-MX" i="1" dirty="0"/>
              <a:t> No había aún hecho la tierra, ni los campos, Ni el principio del polvo del mundo. </a:t>
            </a:r>
            <a:r>
              <a:rPr lang="es-MX" b="1" dirty="0"/>
              <a:t>27</a:t>
            </a:r>
            <a:r>
              <a:rPr lang="es-MX" i="1" dirty="0"/>
              <a:t> Cuando formaba los cielos, allí estaba yo; Cuando trazaba el círculo sobre la faz del abismo;  </a:t>
            </a:r>
            <a:r>
              <a:rPr lang="es-MX" b="1" dirty="0"/>
              <a:t>28</a:t>
            </a:r>
            <a:r>
              <a:rPr lang="es-MX" i="1" dirty="0"/>
              <a:t> Cuando afirmaba los cielos arriba, Cuando afirmaba las fuentes del abismo; </a:t>
            </a:r>
            <a:r>
              <a:rPr lang="es-MX" b="1" dirty="0"/>
              <a:t>29</a:t>
            </a:r>
            <a:r>
              <a:rPr lang="es-MX" i="1" dirty="0"/>
              <a:t> Cuando ponía al mar su estatuto, Para que las aguas no traspasasen su mandamiento; Cuando establecía los fundamentos de la tierra,</a:t>
            </a:r>
          </a:p>
          <a:p>
            <a:endParaRPr lang="es-MX" sz="2200" dirty="0"/>
          </a:p>
        </p:txBody>
      </p:sp>
    </p:spTree>
    <p:extLst>
      <p:ext uri="{BB962C8B-B14F-4D97-AF65-F5344CB8AC3E}">
        <p14:creationId xmlns:p14="http://schemas.microsoft.com/office/powerpoint/2010/main" val="3212955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C2554CA6-288E-4202-BC52-2E5A8F0C0A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189"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2A06175-BB6B-4AF1-B048-0E9F1A4A0AA9}"/>
              </a:ext>
            </a:extLst>
          </p:cNvPr>
          <p:cNvSpPr>
            <a:spLocks noGrp="1"/>
          </p:cNvSpPr>
          <p:nvPr>
            <p:ph type="title"/>
          </p:nvPr>
        </p:nvSpPr>
        <p:spPr>
          <a:xfrm>
            <a:off x="1171074" y="1396686"/>
            <a:ext cx="3240506" cy="4064628"/>
          </a:xfrm>
        </p:spPr>
        <p:txBody>
          <a:bodyPr>
            <a:normAutofit/>
          </a:bodyPr>
          <a:lstStyle/>
          <a:p>
            <a:r>
              <a:rPr lang="es-MX">
                <a:solidFill>
                  <a:srgbClr val="FFFFFF"/>
                </a:solidFill>
              </a:rPr>
              <a:t>Proverbios 8:30</a:t>
            </a:r>
          </a:p>
        </p:txBody>
      </p:sp>
      <p:sp>
        <p:nvSpPr>
          <p:cNvPr id="12" name="Arc 11">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9809111">
            <a:off x="8683720" y="941148"/>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0048" y="4780992"/>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F6B379F2-C7EB-4494-82AA-2F410142C70E}"/>
              </a:ext>
            </a:extLst>
          </p:cNvPr>
          <p:cNvSpPr>
            <a:spLocks noGrp="1"/>
          </p:cNvSpPr>
          <p:nvPr>
            <p:ph idx="1"/>
          </p:nvPr>
        </p:nvSpPr>
        <p:spPr>
          <a:xfrm>
            <a:off x="5370153" y="1526033"/>
            <a:ext cx="5536397" cy="3935281"/>
          </a:xfrm>
        </p:spPr>
        <p:txBody>
          <a:bodyPr anchor="ctr">
            <a:normAutofit/>
          </a:bodyPr>
          <a:lstStyle/>
          <a:p>
            <a:pPr marL="0" indent="0">
              <a:buNone/>
            </a:pPr>
            <a:r>
              <a:rPr lang="es-MX" b="1" dirty="0"/>
              <a:t>Proverbios 8:30 </a:t>
            </a:r>
            <a:r>
              <a:rPr lang="es-MX" dirty="0"/>
              <a:t>​</a:t>
            </a:r>
            <a:r>
              <a:rPr lang="es-MX" i="1" dirty="0"/>
              <a:t>Con él estaba yo ordenándolo todo, Y era su delicia de día en día, Teniendo solaz delante de él en todo tiempo</a:t>
            </a:r>
            <a:r>
              <a:rPr lang="es-MX" dirty="0"/>
              <a:t>.</a:t>
            </a:r>
          </a:p>
          <a:p>
            <a:pPr marL="0" indent="0">
              <a:buNone/>
            </a:pPr>
            <a:endParaRPr lang="es-MX" dirty="0"/>
          </a:p>
        </p:txBody>
      </p:sp>
    </p:spTree>
    <p:extLst>
      <p:ext uri="{BB962C8B-B14F-4D97-AF65-F5344CB8AC3E}">
        <p14:creationId xmlns:p14="http://schemas.microsoft.com/office/powerpoint/2010/main" val="2695343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32DF3D-3F59-481D-A237-77C31AD492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3790D21-8A12-4557-B9A6-2C18F7E5C467}"/>
              </a:ext>
            </a:extLst>
          </p:cNvPr>
          <p:cNvSpPr>
            <a:spLocks noGrp="1"/>
          </p:cNvSpPr>
          <p:nvPr>
            <p:ph type="title"/>
          </p:nvPr>
        </p:nvSpPr>
        <p:spPr>
          <a:xfrm>
            <a:off x="841248" y="643467"/>
            <a:ext cx="3840480" cy="5571066"/>
          </a:xfrm>
        </p:spPr>
        <p:txBody>
          <a:bodyPr anchor="ctr">
            <a:normAutofit/>
          </a:bodyPr>
          <a:lstStyle/>
          <a:p>
            <a:r>
              <a:rPr lang="es-MX" sz="5400"/>
              <a:t>Proverbios 8:31</a:t>
            </a:r>
          </a:p>
        </p:txBody>
      </p:sp>
      <p:sp>
        <p:nvSpPr>
          <p:cNvPr id="10" name="Freeform: Shape 9">
            <a:extLst>
              <a:ext uri="{FF2B5EF4-FFF2-40B4-BE49-F238E27FC236}">
                <a16:creationId xmlns:a16="http://schemas.microsoft.com/office/drawing/2014/main" id="{32F02326-30C4-4095-988F-932A425AE2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9686" y="0"/>
            <a:ext cx="7152315" cy="6858000"/>
          </a:xfrm>
          <a:custGeom>
            <a:avLst/>
            <a:gdLst>
              <a:gd name="connsiteX0" fmla="*/ 17101 w 7152315"/>
              <a:gd name="connsiteY0" fmla="*/ 0 h 6858000"/>
              <a:gd name="connsiteX1" fmla="*/ 7152315 w 7152315"/>
              <a:gd name="connsiteY1" fmla="*/ 0 h 6858000"/>
              <a:gd name="connsiteX2" fmla="*/ 7152315 w 7152315"/>
              <a:gd name="connsiteY2" fmla="*/ 6858000 h 6858000"/>
              <a:gd name="connsiteX3" fmla="*/ 15999 w 7152315"/>
              <a:gd name="connsiteY3" fmla="*/ 6858000 h 6858000"/>
              <a:gd name="connsiteX4" fmla="*/ 9729 w 7152315"/>
              <a:gd name="connsiteY4" fmla="*/ 6734157 h 6858000"/>
              <a:gd name="connsiteX5" fmla="*/ 15819 w 7152315"/>
              <a:gd name="connsiteY5" fmla="*/ 6122264 h 6858000"/>
              <a:gd name="connsiteX6" fmla="*/ 11379 w 7152315"/>
              <a:gd name="connsiteY6" fmla="*/ 5614784 h 6858000"/>
              <a:gd name="connsiteX7" fmla="*/ 20006 w 7152315"/>
              <a:gd name="connsiteY7" fmla="*/ 5204359 h 6858000"/>
              <a:gd name="connsiteX8" fmla="*/ 16962 w 7152315"/>
              <a:gd name="connsiteY8" fmla="*/ 4811696 h 6858000"/>
              <a:gd name="connsiteX9" fmla="*/ 13409 w 7152315"/>
              <a:gd name="connsiteY9" fmla="*/ 4358135 h 6858000"/>
              <a:gd name="connsiteX10" fmla="*/ 12774 w 7152315"/>
              <a:gd name="connsiteY10" fmla="*/ 4038423 h 6858000"/>
              <a:gd name="connsiteX11" fmla="*/ 10110 w 7152315"/>
              <a:gd name="connsiteY11" fmla="*/ 3630663 h 6858000"/>
              <a:gd name="connsiteX12" fmla="*/ 16581 w 7152315"/>
              <a:gd name="connsiteY12" fmla="*/ 3275427 h 6858000"/>
              <a:gd name="connsiteX13" fmla="*/ 27872 w 7152315"/>
              <a:gd name="connsiteY13" fmla="*/ 2871219 h 6858000"/>
              <a:gd name="connsiteX14" fmla="*/ 17596 w 7152315"/>
              <a:gd name="connsiteY14" fmla="*/ 2235600 h 6858000"/>
              <a:gd name="connsiteX15" fmla="*/ 14170 w 7152315"/>
              <a:gd name="connsiteY15" fmla="*/ 1894827 h 6858000"/>
              <a:gd name="connsiteX16" fmla="*/ 11632 w 7152315"/>
              <a:gd name="connsiteY16" fmla="*/ 1603026 h 6858000"/>
              <a:gd name="connsiteX17" fmla="*/ 14551 w 7152315"/>
              <a:gd name="connsiteY17" fmla="*/ 1307799 h 6858000"/>
              <a:gd name="connsiteX18" fmla="*/ 14551 w 7152315"/>
              <a:gd name="connsiteY18" fmla="*/ 887733 h 6858000"/>
              <a:gd name="connsiteX19" fmla="*/ 849 w 7152315"/>
              <a:gd name="connsiteY19" fmla="*/ 349169 h 6858000"/>
              <a:gd name="connsiteX20" fmla="*/ 1404 w 7152315"/>
              <a:gd name="connsiteY20" fmla="*/ 16059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152315" h="6858000">
                <a:moveTo>
                  <a:pt x="17101" y="0"/>
                </a:moveTo>
                <a:lnTo>
                  <a:pt x="7152315" y="0"/>
                </a:lnTo>
                <a:lnTo>
                  <a:pt x="7152315" y="6858000"/>
                </a:lnTo>
                <a:lnTo>
                  <a:pt x="15999" y="6858000"/>
                </a:lnTo>
                <a:lnTo>
                  <a:pt x="9729" y="6734157"/>
                </a:lnTo>
                <a:cubicBezTo>
                  <a:pt x="5924" y="6530150"/>
                  <a:pt x="12521" y="6326271"/>
                  <a:pt x="15819" y="6122264"/>
                </a:cubicBezTo>
                <a:cubicBezTo>
                  <a:pt x="18484" y="5952766"/>
                  <a:pt x="-1689" y="5783013"/>
                  <a:pt x="11379" y="5614784"/>
                </a:cubicBezTo>
                <a:cubicBezTo>
                  <a:pt x="22112" y="5478259"/>
                  <a:pt x="24992" y="5341214"/>
                  <a:pt x="20006" y="5204359"/>
                </a:cubicBezTo>
                <a:cubicBezTo>
                  <a:pt x="14932" y="5073429"/>
                  <a:pt x="13917" y="4942537"/>
                  <a:pt x="16962" y="4811696"/>
                </a:cubicBezTo>
                <a:cubicBezTo>
                  <a:pt x="20640" y="4660467"/>
                  <a:pt x="16962" y="4509238"/>
                  <a:pt x="13409" y="4358135"/>
                </a:cubicBezTo>
                <a:cubicBezTo>
                  <a:pt x="10872" y="4251565"/>
                  <a:pt x="10998" y="4144994"/>
                  <a:pt x="12774" y="4038423"/>
                </a:cubicBezTo>
                <a:cubicBezTo>
                  <a:pt x="15185" y="3902545"/>
                  <a:pt x="19879" y="3766540"/>
                  <a:pt x="10110" y="3630663"/>
                </a:cubicBezTo>
                <a:cubicBezTo>
                  <a:pt x="1178" y="3512306"/>
                  <a:pt x="3347" y="3393378"/>
                  <a:pt x="16581" y="3275427"/>
                </a:cubicBezTo>
                <a:cubicBezTo>
                  <a:pt x="33403" y="3141377"/>
                  <a:pt x="37183" y="3006006"/>
                  <a:pt x="27872" y="2871219"/>
                </a:cubicBezTo>
                <a:cubicBezTo>
                  <a:pt x="11315" y="2659765"/>
                  <a:pt x="7890" y="2447486"/>
                  <a:pt x="17596" y="2235600"/>
                </a:cubicBezTo>
                <a:cubicBezTo>
                  <a:pt x="22797" y="2122038"/>
                  <a:pt x="21655" y="2008261"/>
                  <a:pt x="14170" y="1894827"/>
                </a:cubicBezTo>
                <a:cubicBezTo>
                  <a:pt x="8144" y="1797670"/>
                  <a:pt x="7294" y="1700272"/>
                  <a:pt x="11632" y="1603026"/>
                </a:cubicBezTo>
                <a:cubicBezTo>
                  <a:pt x="15566" y="1504575"/>
                  <a:pt x="17215" y="1406124"/>
                  <a:pt x="14551" y="1307799"/>
                </a:cubicBezTo>
                <a:cubicBezTo>
                  <a:pt x="10872" y="1168242"/>
                  <a:pt x="10110" y="1027798"/>
                  <a:pt x="14551" y="887733"/>
                </a:cubicBezTo>
                <a:cubicBezTo>
                  <a:pt x="20894" y="708085"/>
                  <a:pt x="3132" y="528817"/>
                  <a:pt x="849" y="349169"/>
                </a:cubicBezTo>
                <a:cubicBezTo>
                  <a:pt x="24" y="286241"/>
                  <a:pt x="-769" y="223346"/>
                  <a:pt x="1404" y="16059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208AEC62-8E8B-43AE-A7F5-F99C09B2C920}"/>
              </a:ext>
            </a:extLst>
          </p:cNvPr>
          <p:cNvSpPr>
            <a:spLocks noGrp="1"/>
          </p:cNvSpPr>
          <p:nvPr>
            <p:ph idx="1"/>
          </p:nvPr>
        </p:nvSpPr>
        <p:spPr>
          <a:xfrm>
            <a:off x="5568696" y="643467"/>
            <a:ext cx="5788152" cy="5571066"/>
          </a:xfrm>
        </p:spPr>
        <p:txBody>
          <a:bodyPr anchor="ctr">
            <a:normAutofit/>
          </a:bodyPr>
          <a:lstStyle/>
          <a:p>
            <a:pPr marL="0" indent="0">
              <a:buNone/>
            </a:pPr>
            <a:r>
              <a:rPr lang="es-MX" b="1" dirty="0">
                <a:solidFill>
                  <a:srgbClr val="FFFFFF"/>
                </a:solidFill>
              </a:rPr>
              <a:t>Proverbios 8:31 </a:t>
            </a:r>
            <a:r>
              <a:rPr lang="es-MX" i="1" dirty="0">
                <a:solidFill>
                  <a:srgbClr val="FFFFFF"/>
                </a:solidFill>
              </a:rPr>
              <a:t>Me regocijo en la parte habitable de su tierra; Y mis delicias son con los hijos de los hombres.</a:t>
            </a:r>
          </a:p>
          <a:p>
            <a:pPr marL="0" indent="0">
              <a:buNone/>
            </a:pPr>
            <a:endParaRPr lang="es-MX" sz="2200" dirty="0">
              <a:solidFill>
                <a:srgbClr val="FFFFFF"/>
              </a:solidFill>
            </a:endParaRPr>
          </a:p>
        </p:txBody>
      </p:sp>
    </p:spTree>
    <p:extLst>
      <p:ext uri="{BB962C8B-B14F-4D97-AF65-F5344CB8AC3E}">
        <p14:creationId xmlns:p14="http://schemas.microsoft.com/office/powerpoint/2010/main" val="263900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05CBC3C-2E5A-4839-8B9B-2E5A6ADF0F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27FF362-FC97-4BF5-949B-D4ADFA26E4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888549">
            <a:off x="-1059473" y="-1108988"/>
            <a:ext cx="7179830" cy="5226565"/>
          </a:xfrm>
          <a:custGeom>
            <a:avLst/>
            <a:gdLst>
              <a:gd name="connsiteX0" fmla="*/ 5217841 w 7179830"/>
              <a:gd name="connsiteY0" fmla="*/ 464824 h 5226565"/>
              <a:gd name="connsiteX1" fmla="*/ 5222490 w 7179830"/>
              <a:gd name="connsiteY1" fmla="*/ 464289 h 5226565"/>
              <a:gd name="connsiteX2" fmla="*/ 5216768 w 7179830"/>
              <a:gd name="connsiteY2" fmla="*/ 463394 h 5226565"/>
              <a:gd name="connsiteX3" fmla="*/ 5217841 w 7179830"/>
              <a:gd name="connsiteY3" fmla="*/ 464824 h 5226565"/>
              <a:gd name="connsiteX4" fmla="*/ 4945201 w 7179830"/>
              <a:gd name="connsiteY4" fmla="*/ 5226565 h 5226565"/>
              <a:gd name="connsiteX5" fmla="*/ 140449 w 7179830"/>
              <a:gd name="connsiteY5" fmla="*/ 2240811 h 5226565"/>
              <a:gd name="connsiteX6" fmla="*/ 232913 w 7179830"/>
              <a:gd name="connsiteY6" fmla="*/ 2052782 h 5226565"/>
              <a:gd name="connsiteX7" fmla="*/ 375714 w 7179830"/>
              <a:gd name="connsiteY7" fmla="*/ 1803205 h 5226565"/>
              <a:gd name="connsiteX8" fmla="*/ 1512756 w 7179830"/>
              <a:gd name="connsiteY8" fmla="*/ 638448 h 5226565"/>
              <a:gd name="connsiteX9" fmla="*/ 2902095 w 7179830"/>
              <a:gd name="connsiteY9" fmla="*/ 120440 h 5226565"/>
              <a:gd name="connsiteX10" fmla="*/ 2848453 w 7179830"/>
              <a:gd name="connsiteY10" fmla="*/ 125626 h 5226565"/>
              <a:gd name="connsiteX11" fmla="*/ 1837830 w 7179830"/>
              <a:gd name="connsiteY11" fmla="*/ 426203 h 5226565"/>
              <a:gd name="connsiteX12" fmla="*/ 214608 w 7179830"/>
              <a:gd name="connsiteY12" fmla="*/ 1882239 h 5226565"/>
              <a:gd name="connsiteX13" fmla="*/ 91317 w 7179830"/>
              <a:gd name="connsiteY13" fmla="*/ 2123701 h 5226565"/>
              <a:gd name="connsiteX14" fmla="*/ 64092 w 7179830"/>
              <a:gd name="connsiteY14" fmla="*/ 2193361 h 5226565"/>
              <a:gd name="connsiteX15" fmla="*/ 0 w 7179830"/>
              <a:gd name="connsiteY15" fmla="*/ 2153533 h 5226565"/>
              <a:gd name="connsiteX16" fmla="*/ 42834 w 7179830"/>
              <a:gd name="connsiteY16" fmla="*/ 2047277 h 5226565"/>
              <a:gd name="connsiteX17" fmla="*/ 923582 w 7179830"/>
              <a:gd name="connsiteY17" fmla="*/ 915600 h 5226565"/>
              <a:gd name="connsiteX18" fmla="*/ 2686989 w 7179830"/>
              <a:gd name="connsiteY18" fmla="*/ 73950 h 5226565"/>
              <a:gd name="connsiteX19" fmla="*/ 3059983 w 7179830"/>
              <a:gd name="connsiteY19" fmla="*/ 20308 h 5226565"/>
              <a:gd name="connsiteX20" fmla="*/ 3454435 w 7179830"/>
              <a:gd name="connsiteY20" fmla="*/ 1176 h 5226565"/>
              <a:gd name="connsiteX21" fmla="*/ 3923806 w 7179830"/>
              <a:gd name="connsiteY21" fmla="*/ 49990 h 5226565"/>
              <a:gd name="connsiteX22" fmla="*/ 5350874 w 7179830"/>
              <a:gd name="connsiteY22" fmla="*/ 426917 h 5226565"/>
              <a:gd name="connsiteX23" fmla="*/ 6607360 w 7179830"/>
              <a:gd name="connsiteY23" fmla="*/ 1075097 h 5226565"/>
              <a:gd name="connsiteX24" fmla="*/ 7110534 w 7179830"/>
              <a:gd name="connsiteY24" fmla="*/ 1541421 h 5226565"/>
              <a:gd name="connsiteX25" fmla="*/ 7179830 w 7179830"/>
              <a:gd name="connsiteY25" fmla="*/ 1630542 h 5226565"/>
              <a:gd name="connsiteX26" fmla="*/ 7136295 w 7179830"/>
              <a:gd name="connsiteY26" fmla="*/ 1700600 h 5226565"/>
              <a:gd name="connsiteX27" fmla="*/ 7131140 w 7179830"/>
              <a:gd name="connsiteY27" fmla="*/ 1693045 h 5226565"/>
              <a:gd name="connsiteX28" fmla="*/ 6577499 w 7179830"/>
              <a:gd name="connsiteY28" fmla="*/ 1148230 h 5226565"/>
              <a:gd name="connsiteX29" fmla="*/ 5494816 w 7179830"/>
              <a:gd name="connsiteY29" fmla="*/ 563527 h 5226565"/>
              <a:gd name="connsiteX30" fmla="*/ 5366967 w 7179830"/>
              <a:gd name="connsiteY30" fmla="*/ 514176 h 5226565"/>
              <a:gd name="connsiteX31" fmla="*/ 5244661 w 7179830"/>
              <a:gd name="connsiteY31" fmla="*/ 470725 h 5226565"/>
              <a:gd name="connsiteX32" fmla="*/ 5904822 w 7179830"/>
              <a:gd name="connsiteY32" fmla="*/ 815468 h 5226565"/>
              <a:gd name="connsiteX33" fmla="*/ 7015222 w 7179830"/>
              <a:gd name="connsiteY33" fmla="*/ 1815185 h 5226565"/>
              <a:gd name="connsiteX34" fmla="*/ 7040454 w 7179830"/>
              <a:gd name="connsiteY34" fmla="*/ 1854830 h 522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179830" h="5226565">
                <a:moveTo>
                  <a:pt x="5217841" y="464824"/>
                </a:moveTo>
                <a:lnTo>
                  <a:pt x="5222490" y="464289"/>
                </a:lnTo>
                <a:lnTo>
                  <a:pt x="5216768" y="463394"/>
                </a:lnTo>
                <a:cubicBezTo>
                  <a:pt x="5216768" y="463394"/>
                  <a:pt x="5216768" y="464646"/>
                  <a:pt x="5217841" y="464824"/>
                </a:cubicBezTo>
                <a:close/>
                <a:moveTo>
                  <a:pt x="4945201" y="5226565"/>
                </a:moveTo>
                <a:lnTo>
                  <a:pt x="140449" y="2240811"/>
                </a:lnTo>
                <a:lnTo>
                  <a:pt x="232913" y="2052782"/>
                </a:lnTo>
                <a:cubicBezTo>
                  <a:pt x="277693" y="1968290"/>
                  <a:pt x="325201" y="1885054"/>
                  <a:pt x="375714" y="1803205"/>
                </a:cubicBezTo>
                <a:cubicBezTo>
                  <a:pt x="667528" y="1329721"/>
                  <a:pt x="1039629" y="935091"/>
                  <a:pt x="1512756" y="638448"/>
                </a:cubicBezTo>
                <a:cubicBezTo>
                  <a:pt x="1939392" y="370950"/>
                  <a:pt x="2405724" y="210560"/>
                  <a:pt x="2902095" y="120440"/>
                </a:cubicBezTo>
                <a:cubicBezTo>
                  <a:pt x="2884054" y="118134"/>
                  <a:pt x="2865727" y="119904"/>
                  <a:pt x="2848453" y="125626"/>
                </a:cubicBezTo>
                <a:cubicBezTo>
                  <a:pt x="2498704" y="175943"/>
                  <a:pt x="2158217" y="277201"/>
                  <a:pt x="1837830" y="426203"/>
                </a:cubicBezTo>
                <a:cubicBezTo>
                  <a:pt x="1147094" y="744660"/>
                  <a:pt x="593502" y="1217071"/>
                  <a:pt x="214608" y="1882239"/>
                </a:cubicBezTo>
                <a:cubicBezTo>
                  <a:pt x="169441" y="1960776"/>
                  <a:pt x="128308" y="2041369"/>
                  <a:pt x="91317" y="2123701"/>
                </a:cubicBezTo>
                <a:lnTo>
                  <a:pt x="64092" y="2193361"/>
                </a:lnTo>
                <a:lnTo>
                  <a:pt x="0" y="2153533"/>
                </a:lnTo>
                <a:lnTo>
                  <a:pt x="42834" y="2047277"/>
                </a:lnTo>
                <a:cubicBezTo>
                  <a:pt x="241792" y="1615775"/>
                  <a:pt x="541268" y="1241591"/>
                  <a:pt x="923582" y="915600"/>
                </a:cubicBezTo>
                <a:cubicBezTo>
                  <a:pt x="1435331" y="478415"/>
                  <a:pt x="2028081" y="205375"/>
                  <a:pt x="2686989" y="73950"/>
                </a:cubicBezTo>
                <a:cubicBezTo>
                  <a:pt x="2810367" y="49274"/>
                  <a:pt x="2934818" y="32466"/>
                  <a:pt x="3059983" y="20308"/>
                </a:cubicBezTo>
                <a:cubicBezTo>
                  <a:pt x="3185149" y="8148"/>
                  <a:pt x="3308706" y="2963"/>
                  <a:pt x="3454435" y="1176"/>
                </a:cubicBezTo>
                <a:cubicBezTo>
                  <a:pt x="3599805" y="-5977"/>
                  <a:pt x="3761985" y="20665"/>
                  <a:pt x="3923806" y="49990"/>
                </a:cubicBezTo>
                <a:cubicBezTo>
                  <a:pt x="4409449" y="137964"/>
                  <a:pt x="4886867" y="257228"/>
                  <a:pt x="5350874" y="426917"/>
                </a:cubicBezTo>
                <a:cubicBezTo>
                  <a:pt x="5797001" y="589991"/>
                  <a:pt x="6223101" y="792223"/>
                  <a:pt x="6607360" y="1075097"/>
                </a:cubicBezTo>
                <a:cubicBezTo>
                  <a:pt x="6794438" y="1212779"/>
                  <a:pt x="6965102" y="1365689"/>
                  <a:pt x="7110534" y="1541421"/>
                </a:cubicBezTo>
                <a:lnTo>
                  <a:pt x="7179830" y="1630542"/>
                </a:lnTo>
                <a:lnTo>
                  <a:pt x="7136295" y="1700600"/>
                </a:lnTo>
                <a:lnTo>
                  <a:pt x="7131140" y="1693045"/>
                </a:lnTo>
                <a:cubicBezTo>
                  <a:pt x="6977874" y="1483026"/>
                  <a:pt x="6788448" y="1305671"/>
                  <a:pt x="6577499" y="1148230"/>
                </a:cubicBezTo>
                <a:cubicBezTo>
                  <a:pt x="6245452" y="900401"/>
                  <a:pt x="5878538" y="716408"/>
                  <a:pt x="5494816" y="563527"/>
                </a:cubicBezTo>
                <a:cubicBezTo>
                  <a:pt x="5452491" y="546487"/>
                  <a:pt x="5409881" y="530036"/>
                  <a:pt x="5366967" y="514176"/>
                </a:cubicBezTo>
                <a:cubicBezTo>
                  <a:pt x="5326377" y="499156"/>
                  <a:pt x="5285430" y="485210"/>
                  <a:pt x="5244661" y="470725"/>
                </a:cubicBezTo>
                <a:cubicBezTo>
                  <a:pt x="5471517" y="572127"/>
                  <a:pt x="5691970" y="687263"/>
                  <a:pt x="5904822" y="815468"/>
                </a:cubicBezTo>
                <a:cubicBezTo>
                  <a:pt x="6336645" y="1080104"/>
                  <a:pt x="6718758" y="1400351"/>
                  <a:pt x="7015222" y="1815185"/>
                </a:cubicBezTo>
                <a:lnTo>
                  <a:pt x="7040454" y="1854830"/>
                </a:lnTo>
                <a:close/>
              </a:path>
            </a:pathLst>
          </a:custGeom>
          <a:solidFill>
            <a:schemeClr val="accent2"/>
          </a:solidFill>
          <a:ln w="12700" cap="flat">
            <a:noFill/>
            <a:prstDash val="solid"/>
            <a:miter/>
          </a:ln>
        </p:spPr>
        <p:txBody>
          <a:bodyPr wrap="square" rtlCol="0" anchor="ctr">
            <a:noAutofit/>
          </a:bodyPr>
          <a:lstStyle/>
          <a:p>
            <a:endParaRPr lang="en-US"/>
          </a:p>
        </p:txBody>
      </p:sp>
      <p:sp>
        <p:nvSpPr>
          <p:cNvPr id="2" name="Título 1">
            <a:extLst>
              <a:ext uri="{FF2B5EF4-FFF2-40B4-BE49-F238E27FC236}">
                <a16:creationId xmlns:a16="http://schemas.microsoft.com/office/drawing/2014/main" id="{9164121A-7A51-4E2F-ABAE-8315FDA8C438}"/>
              </a:ext>
            </a:extLst>
          </p:cNvPr>
          <p:cNvSpPr>
            <a:spLocks noGrp="1"/>
          </p:cNvSpPr>
          <p:nvPr>
            <p:ph type="title"/>
          </p:nvPr>
        </p:nvSpPr>
        <p:spPr>
          <a:xfrm>
            <a:off x="841246" y="673770"/>
            <a:ext cx="3644489" cy="2414488"/>
          </a:xfrm>
        </p:spPr>
        <p:txBody>
          <a:bodyPr anchor="t">
            <a:normAutofit/>
          </a:bodyPr>
          <a:lstStyle/>
          <a:p>
            <a:r>
              <a:rPr lang="es-MX" sz="5400">
                <a:solidFill>
                  <a:srgbClr val="FFFFFF"/>
                </a:solidFill>
              </a:rPr>
              <a:t>Proverbios 8:32-36</a:t>
            </a:r>
          </a:p>
        </p:txBody>
      </p:sp>
      <p:sp>
        <p:nvSpPr>
          <p:cNvPr id="3" name="Marcador de contenido 2">
            <a:extLst>
              <a:ext uri="{FF2B5EF4-FFF2-40B4-BE49-F238E27FC236}">
                <a16:creationId xmlns:a16="http://schemas.microsoft.com/office/drawing/2014/main" id="{335AF5CD-1462-4F4B-B44D-B46E7F2B2E93}"/>
              </a:ext>
            </a:extLst>
          </p:cNvPr>
          <p:cNvSpPr>
            <a:spLocks noGrp="1"/>
          </p:cNvSpPr>
          <p:nvPr>
            <p:ph idx="1"/>
          </p:nvPr>
        </p:nvSpPr>
        <p:spPr>
          <a:xfrm>
            <a:off x="6095999" y="882315"/>
            <a:ext cx="5254754" cy="5294647"/>
          </a:xfrm>
        </p:spPr>
        <p:txBody>
          <a:bodyPr>
            <a:normAutofit lnSpcReduction="10000"/>
          </a:bodyPr>
          <a:lstStyle/>
          <a:p>
            <a:pPr marL="0" indent="0">
              <a:buNone/>
            </a:pPr>
            <a:r>
              <a:rPr lang="es-MX" b="1" dirty="0"/>
              <a:t>Proverbios 8:32 </a:t>
            </a:r>
            <a:r>
              <a:rPr lang="es-MX" i="1" dirty="0"/>
              <a:t>Ahora, pues, hijos, oídme, Y bienaventurados los que guardan mis caminos. </a:t>
            </a:r>
            <a:r>
              <a:rPr lang="es-MX" b="1" dirty="0"/>
              <a:t>33</a:t>
            </a:r>
            <a:r>
              <a:rPr lang="es-MX" i="1" dirty="0"/>
              <a:t> Atended el consejo, y sed sabios, Y no lo menospreciéis. </a:t>
            </a:r>
            <a:r>
              <a:rPr lang="es-MX" b="1" dirty="0"/>
              <a:t>34</a:t>
            </a:r>
            <a:r>
              <a:rPr lang="es-MX" i="1" dirty="0"/>
              <a:t> Bienaventurado el hombre que me escucha, Velando a mis puertas «cada día,»  Aguardando a los postes de mis puertas. </a:t>
            </a:r>
            <a:r>
              <a:rPr lang="es-MX" b="1" dirty="0"/>
              <a:t>35</a:t>
            </a:r>
            <a:r>
              <a:rPr lang="es-MX" i="1" dirty="0"/>
              <a:t> Porque el que me halle, hallará la vida, Y alcanzará el favor de Jehová. </a:t>
            </a:r>
            <a:r>
              <a:rPr lang="es-MX" b="1" dirty="0"/>
              <a:t>36</a:t>
            </a:r>
            <a:r>
              <a:rPr lang="es-MX" i="1" dirty="0"/>
              <a:t> Mas el que peca contra mí, defrauda su alma; Todos los que me aborrecen aman la muerte.</a:t>
            </a:r>
          </a:p>
          <a:p>
            <a:pPr marL="0" indent="0">
              <a:buNone/>
            </a:pPr>
            <a:endParaRPr lang="es-MX" sz="2200" dirty="0"/>
          </a:p>
        </p:txBody>
      </p:sp>
    </p:spTree>
    <p:extLst>
      <p:ext uri="{BB962C8B-B14F-4D97-AF65-F5344CB8AC3E}">
        <p14:creationId xmlns:p14="http://schemas.microsoft.com/office/powerpoint/2010/main" val="15023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DD05D7E-DF9C-462C-80EA-D27F46028A7E}"/>
              </a:ext>
            </a:extLst>
          </p:cNvPr>
          <p:cNvSpPr>
            <a:spLocks noGrp="1"/>
          </p:cNvSpPr>
          <p:nvPr>
            <p:ph type="title"/>
          </p:nvPr>
        </p:nvSpPr>
        <p:spPr>
          <a:xfrm>
            <a:off x="686834" y="1153572"/>
            <a:ext cx="3200400" cy="4461163"/>
          </a:xfrm>
        </p:spPr>
        <p:txBody>
          <a:bodyPr>
            <a:normAutofit/>
          </a:bodyPr>
          <a:lstStyle/>
          <a:p>
            <a:r>
              <a:rPr lang="es-MX">
                <a:solidFill>
                  <a:srgbClr val="FFFFFF"/>
                </a:solidFill>
              </a:rPr>
              <a:t>Proverbios 8:1-5</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EB13A801-49E0-4370-9B02-94E13227E0EE}"/>
              </a:ext>
            </a:extLst>
          </p:cNvPr>
          <p:cNvSpPr>
            <a:spLocks noGrp="1"/>
          </p:cNvSpPr>
          <p:nvPr>
            <p:ph idx="1"/>
          </p:nvPr>
        </p:nvSpPr>
        <p:spPr>
          <a:xfrm>
            <a:off x="4447308" y="591344"/>
            <a:ext cx="6906491" cy="5585619"/>
          </a:xfrm>
        </p:spPr>
        <p:txBody>
          <a:bodyPr anchor="ctr">
            <a:normAutofit/>
          </a:bodyPr>
          <a:lstStyle/>
          <a:p>
            <a:pPr marL="0" indent="0">
              <a:buNone/>
            </a:pPr>
            <a:r>
              <a:rPr lang="es-MX" b="1" dirty="0"/>
              <a:t>Proverbios 8:1 </a:t>
            </a:r>
            <a:r>
              <a:rPr lang="es-MX" i="1" dirty="0"/>
              <a:t>¿No clama la sabiduría, Y da su voz la inteligencia? </a:t>
            </a:r>
            <a:r>
              <a:rPr lang="es-MX" b="1" dirty="0"/>
              <a:t>2</a:t>
            </a:r>
            <a:r>
              <a:rPr lang="es-MX" i="1" dirty="0"/>
              <a:t> En las alturas junto al camino, A las encrucijadas de las veredas se para; </a:t>
            </a:r>
            <a:r>
              <a:rPr lang="es-MX" b="1" dirty="0"/>
              <a:t>3</a:t>
            </a:r>
            <a:r>
              <a:rPr lang="es-MX" i="1" dirty="0"/>
              <a:t> En el lugar de las puertas, a la entrada de la ciudad, A la entrada de las puertas da voces: </a:t>
            </a:r>
            <a:r>
              <a:rPr lang="es-MX" b="1" dirty="0"/>
              <a:t>4</a:t>
            </a:r>
            <a:r>
              <a:rPr lang="es-MX" i="1" dirty="0"/>
              <a:t> Oh hombres, a vosotros clamo; Dirijo mi voz a los hijos de los hombres. </a:t>
            </a:r>
            <a:r>
              <a:rPr lang="es-MX" b="1" dirty="0"/>
              <a:t>5</a:t>
            </a:r>
            <a:r>
              <a:rPr lang="es-MX" i="1" dirty="0"/>
              <a:t> Entended, oh simples, discreción; Y vosotros, necios, «entrad en cordura.»</a:t>
            </a:r>
          </a:p>
          <a:p>
            <a:pPr marL="0" indent="0">
              <a:buNone/>
            </a:pPr>
            <a:endParaRPr lang="es-MX" dirty="0"/>
          </a:p>
        </p:txBody>
      </p:sp>
    </p:spTree>
    <p:extLst>
      <p:ext uri="{BB962C8B-B14F-4D97-AF65-F5344CB8AC3E}">
        <p14:creationId xmlns:p14="http://schemas.microsoft.com/office/powerpoint/2010/main" val="1409153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89575E1-3389-451A-A5F7-27854C25C5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4293"/>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53CCC5C-D88E-40FB-B30B-23DCDBD01D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416726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C893CCD-79B5-4669-9B93-614EFCA97E7B}"/>
              </a:ext>
            </a:extLst>
          </p:cNvPr>
          <p:cNvSpPr>
            <a:spLocks noGrp="1"/>
          </p:cNvSpPr>
          <p:nvPr>
            <p:ph type="title"/>
          </p:nvPr>
        </p:nvSpPr>
        <p:spPr>
          <a:xfrm>
            <a:off x="686834" y="591344"/>
            <a:ext cx="3200400" cy="5585619"/>
          </a:xfrm>
        </p:spPr>
        <p:txBody>
          <a:bodyPr>
            <a:normAutofit/>
          </a:bodyPr>
          <a:lstStyle/>
          <a:p>
            <a:r>
              <a:rPr lang="es-MX">
                <a:solidFill>
                  <a:srgbClr val="FFFFFF"/>
                </a:solidFill>
              </a:rPr>
              <a:t>No te Apoyes en tu propia Prudencia</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282A2A7A-7F55-41FB-A657-089E9A979493}"/>
              </a:ext>
            </a:extLst>
          </p:cNvPr>
          <p:cNvSpPr>
            <a:spLocks noGrp="1"/>
          </p:cNvSpPr>
          <p:nvPr>
            <p:ph idx="1"/>
          </p:nvPr>
        </p:nvSpPr>
        <p:spPr>
          <a:xfrm>
            <a:off x="4447308" y="591344"/>
            <a:ext cx="6906491" cy="5585619"/>
          </a:xfrm>
        </p:spPr>
        <p:txBody>
          <a:bodyPr anchor="ctr">
            <a:normAutofit/>
          </a:bodyPr>
          <a:lstStyle/>
          <a:p>
            <a:r>
              <a:rPr lang="es-MX" sz="2600" b="1" dirty="0"/>
              <a:t>Proverbios 3:5 </a:t>
            </a:r>
            <a:r>
              <a:rPr lang="es-MX" sz="2600" i="1" dirty="0"/>
              <a:t>Fíate de Jehová de todo tu corazón, Y no te apoyes en tu propia prudencia.</a:t>
            </a:r>
          </a:p>
          <a:p>
            <a:r>
              <a:rPr lang="es-MX" sz="2600" b="1" dirty="0"/>
              <a:t>1 Corintios 1:20 </a:t>
            </a:r>
            <a:r>
              <a:rPr lang="es-MX" sz="2600" i="1" dirty="0"/>
              <a:t>¿Dónde está el sabio? ¿Dónde está el escriba? ¿Dónde está el disputador de este siglo? ¿No ha enloquecido Dios la sabiduría del mundo?</a:t>
            </a:r>
          </a:p>
          <a:p>
            <a:r>
              <a:rPr lang="es-MX" sz="2600" b="1" dirty="0"/>
              <a:t>1 Corintios 3:18 </a:t>
            </a:r>
            <a:r>
              <a:rPr lang="es-MX" sz="2600" i="1" dirty="0"/>
              <a:t>Nadie se engañe a sí mismo; si alguno entre vosotros se cree sabio en este siglo, hágase ignorante, para que llegue a ser sabio.</a:t>
            </a:r>
          </a:p>
          <a:p>
            <a:r>
              <a:rPr lang="es-MX" sz="2600" b="1" dirty="0"/>
              <a:t>Job 38:1 </a:t>
            </a:r>
            <a:r>
              <a:rPr lang="es-MX" sz="2600" i="1" dirty="0"/>
              <a:t>Entonces respondió Jehová a Job desde un torbellino, y dijo: </a:t>
            </a:r>
            <a:r>
              <a:rPr lang="es-MX" sz="2600" b="1" dirty="0"/>
              <a:t>2</a:t>
            </a:r>
            <a:r>
              <a:rPr lang="es-MX" sz="2600" i="1" dirty="0"/>
              <a:t> ¿Quién es ése que oscurece el consejo Con palabras sin sabiduría?</a:t>
            </a:r>
          </a:p>
        </p:txBody>
      </p:sp>
    </p:spTree>
    <p:extLst>
      <p:ext uri="{BB962C8B-B14F-4D97-AF65-F5344CB8AC3E}">
        <p14:creationId xmlns:p14="http://schemas.microsoft.com/office/powerpoint/2010/main" val="1772422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C9BA9EC-8F02-475A-BA71-EC7F8ADF8807}"/>
              </a:ext>
            </a:extLst>
          </p:cNvPr>
          <p:cNvSpPr>
            <a:spLocks noGrp="1"/>
          </p:cNvSpPr>
          <p:nvPr>
            <p:ph type="title"/>
          </p:nvPr>
        </p:nvSpPr>
        <p:spPr>
          <a:xfrm>
            <a:off x="838200" y="365125"/>
            <a:ext cx="5558489" cy="1325563"/>
          </a:xfrm>
        </p:spPr>
        <p:txBody>
          <a:bodyPr>
            <a:normAutofit/>
          </a:bodyPr>
          <a:lstStyle/>
          <a:p>
            <a:r>
              <a:rPr lang="es-MX" dirty="0"/>
              <a:t>Proverbios 8:6-11</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D9BCFB5D-FCAF-4009-A936-DE288B0684CD}"/>
              </a:ext>
            </a:extLst>
          </p:cNvPr>
          <p:cNvSpPr>
            <a:spLocks noGrp="1"/>
          </p:cNvSpPr>
          <p:nvPr>
            <p:ph idx="1"/>
          </p:nvPr>
        </p:nvSpPr>
        <p:spPr>
          <a:xfrm>
            <a:off x="838200" y="1825625"/>
            <a:ext cx="5558489" cy="4351338"/>
          </a:xfrm>
        </p:spPr>
        <p:txBody>
          <a:bodyPr>
            <a:normAutofit fontScale="92500" lnSpcReduction="10000"/>
          </a:bodyPr>
          <a:lstStyle/>
          <a:p>
            <a:pPr marL="0" indent="0">
              <a:buNone/>
            </a:pPr>
            <a:r>
              <a:rPr lang="es-MX" sz="2600" b="1" dirty="0"/>
              <a:t>Proverbios 8:6 </a:t>
            </a:r>
            <a:r>
              <a:rPr lang="es-MX" sz="2600" i="1" dirty="0"/>
              <a:t>Oíd, porque hablaré cosas excelentes, Y abriré mis labios para cosas rectas. </a:t>
            </a:r>
            <a:r>
              <a:rPr lang="es-MX" sz="2600" b="1" dirty="0"/>
              <a:t>7</a:t>
            </a:r>
            <a:r>
              <a:rPr lang="es-MX" sz="2600" i="1" dirty="0"/>
              <a:t> Porque mi boca hablará verdad, Y la impiedad abominan mis labios. </a:t>
            </a:r>
            <a:r>
              <a:rPr lang="es-MX" sz="2600" b="1" dirty="0"/>
              <a:t>8 </a:t>
            </a:r>
            <a:r>
              <a:rPr lang="es-MX" sz="2600" i="1" dirty="0"/>
              <a:t>​Justas son todas las razones de mi boca; No hay en ellas cosa perversa ni torcida. </a:t>
            </a:r>
            <a:r>
              <a:rPr lang="es-MX" sz="2600" b="1" dirty="0"/>
              <a:t>9</a:t>
            </a:r>
            <a:r>
              <a:rPr lang="es-MX" sz="2600" i="1" dirty="0"/>
              <a:t> Todas ellas son rectas al que entiende, Y razonables a los que han hallado sabiduría. </a:t>
            </a:r>
            <a:r>
              <a:rPr lang="es-MX" sz="2600" b="1" dirty="0"/>
              <a:t>10</a:t>
            </a:r>
            <a:r>
              <a:rPr lang="es-MX" sz="2600" i="1" dirty="0"/>
              <a:t> Recibid mi enseñanza, y no plata; Y ciencia antes que el oro escogido. </a:t>
            </a:r>
            <a:br>
              <a:rPr lang="es-MX" sz="2600" i="1" dirty="0"/>
            </a:br>
            <a:r>
              <a:rPr lang="es-MX" sz="2600" b="1" dirty="0"/>
              <a:t>11</a:t>
            </a:r>
            <a:r>
              <a:rPr lang="es-MX" sz="2600" i="1" dirty="0"/>
              <a:t> Porque mejor es la sabiduría que las piedras preciosas; Y todo cuanto se puede desear, no es de compararse con ella.</a:t>
            </a:r>
          </a:p>
          <a:p>
            <a:pPr marL="0" indent="0">
              <a:buNone/>
            </a:pPr>
            <a:endParaRPr lang="es-MX" sz="2200"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0921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37543A-6020-4505-A233-C9DB4BF740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227869C-E22A-4375-8956-1541C75E7A49}"/>
              </a:ext>
            </a:extLst>
          </p:cNvPr>
          <p:cNvSpPr>
            <a:spLocks noGrp="1"/>
          </p:cNvSpPr>
          <p:nvPr>
            <p:ph type="title"/>
          </p:nvPr>
        </p:nvSpPr>
        <p:spPr>
          <a:xfrm>
            <a:off x="838200" y="365125"/>
            <a:ext cx="5558489" cy="1325563"/>
          </a:xfrm>
        </p:spPr>
        <p:txBody>
          <a:bodyPr>
            <a:normAutofit/>
          </a:bodyPr>
          <a:lstStyle/>
          <a:p>
            <a:r>
              <a:rPr lang="es-MX" dirty="0"/>
              <a:t>Siéntate a los pies del Maestro</a:t>
            </a:r>
          </a:p>
        </p:txBody>
      </p:sp>
      <p:sp>
        <p:nvSpPr>
          <p:cNvPr id="10" name="Freeform: Shape 9">
            <a:extLst>
              <a:ext uri="{FF2B5EF4-FFF2-40B4-BE49-F238E27FC236}">
                <a16:creationId xmlns:a16="http://schemas.microsoft.com/office/drawing/2014/main" id="{35B16301-FB18-48BA-A6DD-C37CAF6F9A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B054D82A-7C93-4E03-A082-08939780C4F7}"/>
              </a:ext>
            </a:extLst>
          </p:cNvPr>
          <p:cNvSpPr>
            <a:spLocks noGrp="1"/>
          </p:cNvSpPr>
          <p:nvPr>
            <p:ph idx="1"/>
          </p:nvPr>
        </p:nvSpPr>
        <p:spPr>
          <a:xfrm>
            <a:off x="891983" y="1936412"/>
            <a:ext cx="5558489" cy="4351338"/>
          </a:xfrm>
        </p:spPr>
        <p:txBody>
          <a:bodyPr>
            <a:normAutofit lnSpcReduction="10000"/>
          </a:bodyPr>
          <a:lstStyle/>
          <a:p>
            <a:r>
              <a:rPr lang="es-MX" sz="2400" b="1" dirty="0"/>
              <a:t>Lucas 10:39 </a:t>
            </a:r>
            <a:r>
              <a:rPr lang="es-MX" sz="2400" dirty="0"/>
              <a:t>​</a:t>
            </a:r>
            <a:r>
              <a:rPr lang="es-MX" sz="2400" i="1" dirty="0"/>
              <a:t>Esta tenía una hermana que se llamaba María, la cual, sentándose a los pies de Jesús, oía su palabra.</a:t>
            </a:r>
          </a:p>
          <a:p>
            <a:r>
              <a:rPr lang="es-MX" sz="2400" b="1" dirty="0"/>
              <a:t>Job 28:15 </a:t>
            </a:r>
            <a:r>
              <a:rPr lang="es-MX" sz="2400" i="1" dirty="0"/>
              <a:t>No se dará por oro, Ni su precio será a peso de plata. </a:t>
            </a:r>
            <a:r>
              <a:rPr lang="es-MX" sz="2400" b="1" dirty="0"/>
              <a:t>16 </a:t>
            </a:r>
            <a:r>
              <a:rPr lang="es-MX" sz="2400" i="1" dirty="0"/>
              <a:t>No puede ser apreciada con oro de Ofir, Ni con ónice precioso, ni con zafiro. </a:t>
            </a:r>
            <a:r>
              <a:rPr lang="es-MX" sz="2400" b="1" dirty="0"/>
              <a:t>17</a:t>
            </a:r>
            <a:r>
              <a:rPr lang="es-MX" sz="2400" i="1" dirty="0"/>
              <a:t> El oro no se le igualará, ni el diamante, Ni se cambiará por alhajas de oro fino. </a:t>
            </a:r>
            <a:r>
              <a:rPr lang="es-MX" sz="2400" b="1" dirty="0"/>
              <a:t>18</a:t>
            </a:r>
            <a:r>
              <a:rPr lang="es-MX" sz="2400" i="1" dirty="0"/>
              <a:t> No se hará mención de coral ni de perlas; La sabiduría es mejor que las piedras preciosas. </a:t>
            </a:r>
            <a:r>
              <a:rPr lang="es-MX" sz="2400" b="1" dirty="0"/>
              <a:t>19</a:t>
            </a:r>
            <a:r>
              <a:rPr lang="es-MX" sz="2400" i="1" dirty="0"/>
              <a:t> No se igualará con ella topacio de Etiopía; No se podrá apreciar con oro fino.</a:t>
            </a:r>
          </a:p>
          <a:p>
            <a:endParaRPr lang="es-MX" sz="1800" dirty="0"/>
          </a:p>
        </p:txBody>
      </p:sp>
      <p:sp>
        <p:nvSpPr>
          <p:cNvPr id="12" name="Oval 11">
            <a:extLst>
              <a:ext uri="{FF2B5EF4-FFF2-40B4-BE49-F238E27FC236}">
                <a16:creationId xmlns:a16="http://schemas.microsoft.com/office/drawing/2014/main" id="{C3C0D90E-074A-4F52-9B11-B52BEF4BCB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CABBD4C1-E6F8-46F6-8152-A8A97490BF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18531"/>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Freeform: Shape 15">
            <a:extLst>
              <a:ext uri="{FF2B5EF4-FFF2-40B4-BE49-F238E27FC236}">
                <a16:creationId xmlns:a16="http://schemas.microsoft.com/office/drawing/2014/main" id="{83BA5EF5-1FE9-4BF9-83BB-269BCDDF61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cxnSp>
        <p:nvCxnSpPr>
          <p:cNvPr id="18" name="Straight Connector 17">
            <a:extLst>
              <a:ext uri="{FF2B5EF4-FFF2-40B4-BE49-F238E27FC236}">
                <a16:creationId xmlns:a16="http://schemas.microsoft.com/office/drawing/2014/main" id="{4B3BCACB-5880-460B-9606-8C433A9AF9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88853921-7BC9-4BDE-ACAB-133C683C8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09192968-3AE7-4470-A61C-97294BB927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3AB72E55-43E4-4356-BFE8-E2102CB0B5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55884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2FEB64-6EEA-4759-B4A4-BD2C1E660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7393" y="847600"/>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297EDC4-5E3B-4155-AC2F-70C91C61AD3D}"/>
              </a:ext>
            </a:extLst>
          </p:cNvPr>
          <p:cNvSpPr>
            <a:spLocks noGrp="1"/>
          </p:cNvSpPr>
          <p:nvPr>
            <p:ph type="title"/>
          </p:nvPr>
        </p:nvSpPr>
        <p:spPr>
          <a:xfrm>
            <a:off x="1389278" y="1233241"/>
            <a:ext cx="3240506" cy="4064628"/>
          </a:xfrm>
        </p:spPr>
        <p:txBody>
          <a:bodyPr>
            <a:normAutofit/>
          </a:bodyPr>
          <a:lstStyle/>
          <a:p>
            <a:r>
              <a:rPr lang="es-MX">
                <a:solidFill>
                  <a:srgbClr val="FFFFFF"/>
                </a:solidFill>
              </a:rPr>
              <a:t>La Sabiduría de Dios es más que el Oro</a:t>
            </a:r>
          </a:p>
        </p:txBody>
      </p:sp>
      <p:sp>
        <p:nvSpPr>
          <p:cNvPr id="12" name="Freeform: Shape 11">
            <a:extLst>
              <a:ext uri="{FF2B5EF4-FFF2-40B4-BE49-F238E27FC236}">
                <a16:creationId xmlns:a16="http://schemas.microsoft.com/office/drawing/2014/main" id="{14847E93-7DC1-4D4B-8829-B19AA7137C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30529" y="0"/>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5566D6E1-03A1-4D73-A4E0-35D74D568A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961511" y="-1"/>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9F835A99-04AC-494A-A572-AFE8413CC9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36831"/>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4"/>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Marcador de contenido 2">
            <a:extLst>
              <a:ext uri="{FF2B5EF4-FFF2-40B4-BE49-F238E27FC236}">
                <a16:creationId xmlns:a16="http://schemas.microsoft.com/office/drawing/2014/main" id="{713E4606-3671-4786-8605-E487F7AD1191}"/>
              </a:ext>
            </a:extLst>
          </p:cNvPr>
          <p:cNvSpPr>
            <a:spLocks noGrp="1"/>
          </p:cNvSpPr>
          <p:nvPr>
            <p:ph idx="1"/>
          </p:nvPr>
        </p:nvSpPr>
        <p:spPr>
          <a:xfrm>
            <a:off x="6096000" y="820879"/>
            <a:ext cx="5257799" cy="5685938"/>
          </a:xfrm>
        </p:spPr>
        <p:txBody>
          <a:bodyPr anchor="t">
            <a:normAutofit lnSpcReduction="10000"/>
          </a:bodyPr>
          <a:lstStyle/>
          <a:p>
            <a:r>
              <a:rPr lang="es-MX" sz="2400" b="1" dirty="0"/>
              <a:t>Salmos 19:10 </a:t>
            </a:r>
            <a:r>
              <a:rPr lang="es-MX" sz="2400" dirty="0"/>
              <a:t>​</a:t>
            </a:r>
            <a:r>
              <a:rPr lang="es-MX" sz="2400" i="1" dirty="0"/>
              <a:t>Deseables son más que el oro, y más que mucho oro afinado; Y dulces más que miel, y que la que destila del panal.</a:t>
            </a:r>
          </a:p>
          <a:p>
            <a:r>
              <a:rPr lang="es-MX" sz="2400" b="1" dirty="0"/>
              <a:t>Salmos 119:127 </a:t>
            </a:r>
            <a:r>
              <a:rPr lang="es-MX" sz="2400" i="1" dirty="0"/>
              <a:t>Por eso he amado tus mandamientos Más que el oro, y más que oro muy puro.</a:t>
            </a:r>
          </a:p>
          <a:p>
            <a:r>
              <a:rPr lang="es-MX" sz="2400" b="1" dirty="0"/>
              <a:t>Proverbios 8:19 </a:t>
            </a:r>
            <a:r>
              <a:rPr lang="es-MX" sz="2400" i="1" dirty="0"/>
              <a:t>Mejor es mi fruto que el oro, y que el oro refinado; Y mi rédito mejor que la plata escogida.</a:t>
            </a:r>
          </a:p>
          <a:p>
            <a:r>
              <a:rPr lang="es-MX" sz="2400" b="1" dirty="0"/>
              <a:t>Proverbios 16:16 </a:t>
            </a:r>
            <a:r>
              <a:rPr lang="es-MX" sz="2400" dirty="0"/>
              <a:t>​</a:t>
            </a:r>
            <a:r>
              <a:rPr lang="es-MX" sz="2400" i="1" dirty="0"/>
              <a:t>Mejor es adquirir sabiduría que oro preciado; Y adquirir inteligencia vale más que la plata.</a:t>
            </a:r>
          </a:p>
          <a:p>
            <a:r>
              <a:rPr lang="es-MX" sz="2400" b="1" dirty="0"/>
              <a:t>Proverbios </a:t>
            </a:r>
            <a:r>
              <a:rPr lang="es-MX" sz="2400" b="1" i="1" dirty="0"/>
              <a:t>3:15 </a:t>
            </a:r>
            <a:r>
              <a:rPr lang="es-MX" sz="2400" i="1" dirty="0"/>
              <a:t>Más preciosa es que las piedras preciosas; Y todo lo que puedes desear, no se puede comparar a ella.</a:t>
            </a:r>
          </a:p>
        </p:txBody>
      </p:sp>
      <p:sp>
        <p:nvSpPr>
          <p:cNvPr id="18" name="Freeform: Shape 17">
            <a:extLst>
              <a:ext uri="{FF2B5EF4-FFF2-40B4-BE49-F238E27FC236}">
                <a16:creationId xmlns:a16="http://schemas.microsoft.com/office/drawing/2014/main" id="{7B786209-1B0B-4CA9-9BDD-F7327066A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835649"/>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2D2964BB-484D-45AE-AD66-D407D062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40505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691AC69-A76E-4DAB-B565-468B6B87AC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132972" y="6258755"/>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006192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278ADA9-6383-4BDD-80D2-8899A40268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84B7147-B0F6-40ED-B5A2-FF72BC8198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Rectangle 11">
            <a:extLst>
              <a:ext uri="{FF2B5EF4-FFF2-40B4-BE49-F238E27FC236}">
                <a16:creationId xmlns:a16="http://schemas.microsoft.com/office/drawing/2014/main" id="{B36D2DE0-0628-4A9A-A59D-7BA8B5EB30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8E405C9-94BE-41DA-928C-DEC9A8550E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815929" y="148929"/>
            <a:ext cx="6560142" cy="65601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ítulo 1">
            <a:extLst>
              <a:ext uri="{FF2B5EF4-FFF2-40B4-BE49-F238E27FC236}">
                <a16:creationId xmlns:a16="http://schemas.microsoft.com/office/drawing/2014/main" id="{B5541610-5F13-44AC-B89D-206096A3590A}"/>
              </a:ext>
            </a:extLst>
          </p:cNvPr>
          <p:cNvSpPr>
            <a:spLocks noGrp="1"/>
          </p:cNvSpPr>
          <p:nvPr>
            <p:ph type="title"/>
          </p:nvPr>
        </p:nvSpPr>
        <p:spPr>
          <a:xfrm>
            <a:off x="3315031" y="1380754"/>
            <a:ext cx="5561938" cy="2513516"/>
          </a:xfrm>
        </p:spPr>
        <p:txBody>
          <a:bodyPr vert="horz" lIns="91440" tIns="45720" rIns="91440" bIns="45720" rtlCol="0" anchor="b">
            <a:normAutofit/>
          </a:bodyPr>
          <a:lstStyle/>
          <a:p>
            <a:pPr algn="ctr"/>
            <a:r>
              <a:rPr lang="en-US" sz="6000" kern="1200">
                <a:solidFill>
                  <a:schemeClr val="tx1"/>
                </a:solidFill>
                <a:latin typeface="+mj-lt"/>
                <a:ea typeface="+mj-ea"/>
                <a:cs typeface="+mj-cs"/>
              </a:rPr>
              <a:t>Proverbios 8:12-16</a:t>
            </a:r>
          </a:p>
        </p:txBody>
      </p:sp>
      <p:sp>
        <p:nvSpPr>
          <p:cNvPr id="3" name="Marcador de contenido 2">
            <a:extLst>
              <a:ext uri="{FF2B5EF4-FFF2-40B4-BE49-F238E27FC236}">
                <a16:creationId xmlns:a16="http://schemas.microsoft.com/office/drawing/2014/main" id="{C9FD9901-A7AB-4E8C-ABAC-E9B22E5F054B}"/>
              </a:ext>
            </a:extLst>
          </p:cNvPr>
          <p:cNvSpPr>
            <a:spLocks noGrp="1"/>
          </p:cNvSpPr>
          <p:nvPr>
            <p:ph idx="1"/>
          </p:nvPr>
        </p:nvSpPr>
        <p:spPr>
          <a:xfrm>
            <a:off x="3315031" y="4076802"/>
            <a:ext cx="5561938" cy="1534587"/>
          </a:xfrm>
        </p:spPr>
        <p:txBody>
          <a:bodyPr vert="horz" lIns="91440" tIns="45720" rIns="91440" bIns="45720" rtlCol="0">
            <a:normAutofit/>
          </a:bodyPr>
          <a:lstStyle/>
          <a:p>
            <a:pPr marL="0" indent="0" algn="ctr">
              <a:buNone/>
            </a:pPr>
            <a:r>
              <a:rPr lang="es-MX" b="1" kern="1200" dirty="0">
                <a:solidFill>
                  <a:schemeClr val="tx1"/>
                </a:solidFill>
                <a:latin typeface="+mn-lt"/>
                <a:ea typeface="+mn-ea"/>
                <a:cs typeface="+mn-cs"/>
              </a:rPr>
              <a:t>Proverbios 8:12 </a:t>
            </a:r>
            <a:r>
              <a:rPr lang="es-MX" i="1" kern="1200" dirty="0">
                <a:solidFill>
                  <a:schemeClr val="tx1"/>
                </a:solidFill>
                <a:latin typeface="+mn-lt"/>
                <a:ea typeface="+mn-ea"/>
                <a:cs typeface="+mn-cs"/>
              </a:rPr>
              <a:t>Yo, la sabiduría, habito con la cordura, Y hallo la ciencia de los consejos.</a:t>
            </a:r>
          </a:p>
        </p:txBody>
      </p:sp>
      <p:sp>
        <p:nvSpPr>
          <p:cNvPr id="16" name="Arc 15">
            <a:extLst>
              <a:ext uri="{FF2B5EF4-FFF2-40B4-BE49-F238E27FC236}">
                <a16:creationId xmlns:a16="http://schemas.microsoft.com/office/drawing/2014/main" id="{D2091A72-D5BB-42AC-8FD3-F7747D9086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222429" flipV="1">
            <a:off x="2494119" y="6170"/>
            <a:ext cx="6816262" cy="6816262"/>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8" name="Oval 17">
            <a:extLst>
              <a:ext uri="{FF2B5EF4-FFF2-40B4-BE49-F238E27FC236}">
                <a16:creationId xmlns:a16="http://schemas.microsoft.com/office/drawing/2014/main" id="{6ED12BFC-A737-46AF-8411-481112D54B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200995" y="5310973"/>
            <a:ext cx="705948" cy="68679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2565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5541610-5F13-44AC-B89D-206096A3590A}"/>
              </a:ext>
            </a:extLst>
          </p:cNvPr>
          <p:cNvSpPr>
            <a:spLocks noGrp="1"/>
          </p:cNvSpPr>
          <p:nvPr>
            <p:ph type="title"/>
          </p:nvPr>
        </p:nvSpPr>
        <p:spPr>
          <a:xfrm>
            <a:off x="686834" y="1153572"/>
            <a:ext cx="3200400" cy="4461163"/>
          </a:xfrm>
        </p:spPr>
        <p:txBody>
          <a:bodyPr>
            <a:normAutofit/>
          </a:bodyPr>
          <a:lstStyle/>
          <a:p>
            <a:r>
              <a:rPr lang="es-MX">
                <a:solidFill>
                  <a:srgbClr val="FFFFFF"/>
                </a:solidFill>
              </a:rPr>
              <a:t>Proverbios 8:12-16</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Marcador de contenido 2">
            <a:extLst>
              <a:ext uri="{FF2B5EF4-FFF2-40B4-BE49-F238E27FC236}">
                <a16:creationId xmlns:a16="http://schemas.microsoft.com/office/drawing/2014/main" id="{C9FD9901-A7AB-4E8C-ABAC-E9B22E5F054B}"/>
              </a:ext>
            </a:extLst>
          </p:cNvPr>
          <p:cNvSpPr>
            <a:spLocks noGrp="1"/>
          </p:cNvSpPr>
          <p:nvPr>
            <p:ph idx="1"/>
          </p:nvPr>
        </p:nvSpPr>
        <p:spPr>
          <a:xfrm>
            <a:off x="4447308" y="591344"/>
            <a:ext cx="6906491" cy="5585619"/>
          </a:xfrm>
        </p:spPr>
        <p:txBody>
          <a:bodyPr anchor="ctr">
            <a:normAutofit/>
          </a:bodyPr>
          <a:lstStyle/>
          <a:p>
            <a:pPr marL="0" indent="0">
              <a:buNone/>
            </a:pPr>
            <a:r>
              <a:rPr lang="es-MX" b="1" dirty="0"/>
              <a:t>Proverbios 8:13 </a:t>
            </a:r>
            <a:r>
              <a:rPr lang="es-MX" i="1" dirty="0"/>
              <a:t>El temor de Jehová es aborrecer el mal; La soberbia y la arrogancia, el mal camino, Y la boca perversa, aborrezco. </a:t>
            </a:r>
            <a:r>
              <a:rPr lang="es-MX" b="1" dirty="0"/>
              <a:t>14</a:t>
            </a:r>
            <a:r>
              <a:rPr lang="es-MX" i="1" dirty="0"/>
              <a:t> Conmigo está el consejo y el buen juicio; Yo soy la inteligencia; mío es el poder. </a:t>
            </a:r>
            <a:r>
              <a:rPr lang="es-MX" b="1" dirty="0"/>
              <a:t>15</a:t>
            </a:r>
            <a:r>
              <a:rPr lang="es-MX" i="1" dirty="0"/>
              <a:t> Por mí reinan los reyes, Y los príncipes determinan justicia. </a:t>
            </a:r>
            <a:r>
              <a:rPr lang="es-MX" b="1" dirty="0"/>
              <a:t>16</a:t>
            </a:r>
            <a:r>
              <a:rPr lang="es-MX" i="1" dirty="0"/>
              <a:t> Por mí dominan los príncipes, Y todos los gobernadores juzgan la tierra.</a:t>
            </a:r>
          </a:p>
          <a:p>
            <a:pPr marL="0" indent="0">
              <a:buNone/>
            </a:pPr>
            <a:endParaRPr lang="es-MX" dirty="0"/>
          </a:p>
        </p:txBody>
      </p:sp>
    </p:spTree>
    <p:extLst>
      <p:ext uri="{BB962C8B-B14F-4D97-AF65-F5344CB8AC3E}">
        <p14:creationId xmlns:p14="http://schemas.microsoft.com/office/powerpoint/2010/main" val="4025245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004A8AE1-9605-41DC-920F-A4B8E8F23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Arc 9">
            <a:extLst>
              <a:ext uri="{FF2B5EF4-FFF2-40B4-BE49-F238E27FC236}">
                <a16:creationId xmlns:a16="http://schemas.microsoft.com/office/drawing/2014/main" id="{5B7778FC-632E-4DCA-A7CB-0D7731CCF9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90889" flipH="1">
            <a:off x="715850" y="795372"/>
            <a:ext cx="2987899" cy="2987899"/>
          </a:xfrm>
          <a:prstGeom prst="arc">
            <a:avLst>
              <a:gd name="adj1" fmla="val 15817365"/>
              <a:gd name="adj2" fmla="val 178138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D8C324FD-B4A7-4A36-851B-FD6FC7672D8A}"/>
              </a:ext>
            </a:extLst>
          </p:cNvPr>
          <p:cNvSpPr>
            <a:spLocks noGrp="1"/>
          </p:cNvSpPr>
          <p:nvPr>
            <p:ph idx="1"/>
          </p:nvPr>
        </p:nvSpPr>
        <p:spPr>
          <a:xfrm>
            <a:off x="838200" y="1461360"/>
            <a:ext cx="5536397" cy="4277609"/>
          </a:xfrm>
        </p:spPr>
        <p:txBody>
          <a:bodyPr anchor="ctr">
            <a:normAutofit/>
          </a:bodyPr>
          <a:lstStyle/>
          <a:p>
            <a:pPr marL="0" indent="0">
              <a:buNone/>
            </a:pPr>
            <a:br>
              <a:rPr lang="es-MX" sz="2400" b="1" dirty="0"/>
            </a:br>
            <a:r>
              <a:rPr lang="es-MX" sz="2400" b="1" dirty="0"/>
              <a:t>Proverbios 8:17 </a:t>
            </a:r>
            <a:r>
              <a:rPr lang="es-MX" sz="2400" i="1" dirty="0"/>
              <a:t>Yo amo a los que me aman, Y me hallan los que temprano me buscan. </a:t>
            </a:r>
            <a:r>
              <a:rPr lang="es-MX" sz="2400" b="1" dirty="0"/>
              <a:t>18</a:t>
            </a:r>
            <a:r>
              <a:rPr lang="es-MX" sz="2400" i="1" dirty="0"/>
              <a:t> Las riquezas y la honra están conmigo; Riquezas duraderas, y justicia. </a:t>
            </a:r>
            <a:br>
              <a:rPr lang="es-MX" sz="2400" i="1" dirty="0"/>
            </a:br>
            <a:r>
              <a:rPr lang="es-MX" sz="2400" b="1" dirty="0"/>
              <a:t>19</a:t>
            </a:r>
            <a:r>
              <a:rPr lang="es-MX" sz="2400" i="1" dirty="0"/>
              <a:t> Mejor es mi fruto que el oro, y que el oro refinado; Y mi rédito mejor que la plata escogida. </a:t>
            </a:r>
            <a:r>
              <a:rPr lang="es-MX" sz="2400" b="1" dirty="0"/>
              <a:t>20</a:t>
            </a:r>
            <a:r>
              <a:rPr lang="es-MX" sz="2400" i="1" dirty="0"/>
              <a:t> Por vereda de justicia guiaré, Por en medio de sendas de juicio, </a:t>
            </a:r>
            <a:r>
              <a:rPr lang="es-MX" sz="2400" b="1" dirty="0"/>
              <a:t>21</a:t>
            </a:r>
            <a:r>
              <a:rPr lang="es-MX" sz="2400" i="1" dirty="0"/>
              <a:t> Para hacer que los que me aman tengan su heredad, Y que yo llene sus tesoros.</a:t>
            </a:r>
          </a:p>
          <a:p>
            <a:pPr marL="0" indent="0">
              <a:buNone/>
            </a:pPr>
            <a:endParaRPr lang="es-MX" sz="2400" dirty="0"/>
          </a:p>
        </p:txBody>
      </p:sp>
      <p:sp>
        <p:nvSpPr>
          <p:cNvPr id="17" name="Oval 11">
            <a:extLst>
              <a:ext uri="{FF2B5EF4-FFF2-40B4-BE49-F238E27FC236}">
                <a16:creationId xmlns:a16="http://schemas.microsoft.com/office/drawing/2014/main" id="{B10BB131-AC8E-4A8E-A5D1-36260F720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92396" y="1119031"/>
            <a:ext cx="4619938" cy="46199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FA23A907-97FB-4A8F-880A-DD77401C42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17460" y="4737713"/>
            <a:ext cx="546100" cy="5461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6665DA57-AF78-4BAE-BE39-CC47E237CEBF}"/>
              </a:ext>
            </a:extLst>
          </p:cNvPr>
          <p:cNvSpPr>
            <a:spLocks noGrp="1"/>
          </p:cNvSpPr>
          <p:nvPr>
            <p:ph type="title"/>
          </p:nvPr>
        </p:nvSpPr>
        <p:spPr>
          <a:xfrm>
            <a:off x="7474281" y="1396686"/>
            <a:ext cx="3240506" cy="4064628"/>
          </a:xfrm>
        </p:spPr>
        <p:txBody>
          <a:bodyPr>
            <a:normAutofit/>
          </a:bodyPr>
          <a:lstStyle/>
          <a:p>
            <a:pPr algn="ctr"/>
            <a:r>
              <a:rPr lang="es-MX" dirty="0">
                <a:solidFill>
                  <a:srgbClr val="FFFFFF"/>
                </a:solidFill>
              </a:rPr>
              <a:t>Proverbios 8:17-21</a:t>
            </a:r>
          </a:p>
        </p:txBody>
      </p:sp>
    </p:spTree>
    <p:extLst>
      <p:ext uri="{BB962C8B-B14F-4D97-AF65-F5344CB8AC3E}">
        <p14:creationId xmlns:p14="http://schemas.microsoft.com/office/powerpoint/2010/main" val="27153649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748</TotalTime>
  <Words>3657</Words>
  <Application>Microsoft Office PowerPoint</Application>
  <PresentationFormat>Panorámica</PresentationFormat>
  <Paragraphs>147</Paragraphs>
  <Slides>14</Slides>
  <Notes>14</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14</vt:i4>
      </vt:variant>
    </vt:vector>
  </HeadingPairs>
  <TitlesOfParts>
    <vt:vector size="18" baseType="lpstr">
      <vt:lpstr>Arial</vt:lpstr>
      <vt:lpstr>Calibri</vt:lpstr>
      <vt:lpstr>Calibri Light</vt:lpstr>
      <vt:lpstr>Tema de Office</vt:lpstr>
      <vt:lpstr>Proverbios 8</vt:lpstr>
      <vt:lpstr>Proverbios 8:1-5</vt:lpstr>
      <vt:lpstr>No te Apoyes en tu propia Prudencia</vt:lpstr>
      <vt:lpstr>Proverbios 8:6-11</vt:lpstr>
      <vt:lpstr>Siéntate a los pies del Maestro</vt:lpstr>
      <vt:lpstr>La Sabiduría de Dios es más que el Oro</vt:lpstr>
      <vt:lpstr>Proverbios 8:12-16</vt:lpstr>
      <vt:lpstr>Proverbios 8:12-16</vt:lpstr>
      <vt:lpstr>Proverbios 8:17-21</vt:lpstr>
      <vt:lpstr>Proverbios 8:22-23</vt:lpstr>
      <vt:lpstr>Proverbios 8:24-29</vt:lpstr>
      <vt:lpstr>Proverbios 8:30</vt:lpstr>
      <vt:lpstr>Proverbios 8:31</vt:lpstr>
      <vt:lpstr>Proverbios 8:32-36</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Proverbios 8</dc:title>
  <dc:creator>David Cox</dc:creator>
  <cp:lastModifiedBy>David Cox</cp:lastModifiedBy>
  <cp:revision>45</cp:revision>
  <dcterms:created xsi:type="dcterms:W3CDTF">2021-06-10T23:36:53Z</dcterms:created>
  <dcterms:modified xsi:type="dcterms:W3CDTF">2021-06-13T12:39:16Z</dcterms:modified>
</cp:coreProperties>
</file>