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90" r:id="rId4"/>
    <p:sldId id="265" r:id="rId5"/>
    <p:sldId id="267" r:id="rId6"/>
    <p:sldId id="268" r:id="rId7"/>
    <p:sldId id="269" r:id="rId8"/>
    <p:sldId id="270" r:id="rId9"/>
    <p:sldId id="271" r:id="rId10"/>
    <p:sldId id="280" r:id="rId11"/>
    <p:sldId id="264" r:id="rId12"/>
    <p:sldId id="283" r:id="rId13"/>
    <p:sldId id="263" r:id="rId14"/>
    <p:sldId id="272" r:id="rId15"/>
    <p:sldId id="282" r:id="rId16"/>
    <p:sldId id="273" r:id="rId17"/>
    <p:sldId id="274" r:id="rId18"/>
    <p:sldId id="275" r:id="rId19"/>
    <p:sldId id="262" r:id="rId20"/>
    <p:sldId id="284" r:id="rId21"/>
    <p:sldId id="261" r:id="rId22"/>
    <p:sldId id="260" r:id="rId23"/>
    <p:sldId id="259" r:id="rId24"/>
    <p:sldId id="288" r:id="rId25"/>
    <p:sldId id="258" r:id="rId26"/>
    <p:sldId id="276" r:id="rId27"/>
    <p:sldId id="277" r:id="rId28"/>
    <p:sldId id="278" r:id="rId29"/>
    <p:sldId id="279" r:id="rId30"/>
    <p:sldId id="281" r:id="rId31"/>
    <p:sldId id="285" r:id="rId32"/>
    <p:sldId id="266" r:id="rId33"/>
    <p:sldId id="286" r:id="rId3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A549BC9D-DCDB-49F2-BDF5-8556FBE69C20}">
          <p14:sldIdLst>
            <p14:sldId id="256"/>
            <p14:sldId id="257"/>
          </p14:sldIdLst>
        </p14:section>
        <p14:section name="Sección de resumen" id="{E548BC25-3A94-4B2F-8A19-98B7777EB226}">
          <p14:sldIdLst>
            <p14:sldId id="290"/>
          </p14:sldIdLst>
        </p14:section>
        <p14:section name="I) ¿Por qué debemos dar?  El invocar a nuestro Dios" id="{7A3CB6EC-C4B5-4B70-AC82-3ACDE9820E7B}">
          <p14:sldIdLst>
            <p14:sldId id="265"/>
            <p14:sldId id="267"/>
            <p14:sldId id="268"/>
            <p14:sldId id="269"/>
            <p14:sldId id="270"/>
            <p14:sldId id="271"/>
            <p14:sldId id="280"/>
          </p14:sldIdLst>
        </p14:section>
        <p14:section name="II) El destinario de dar:  la obra de Dios, los obreros de Dios." id="{C5AD8C0A-7E44-47C5-9159-7D2A9E678CED}">
          <p14:sldIdLst>
            <p14:sldId id="264"/>
            <p14:sldId id="283"/>
          </p14:sldIdLst>
        </p14:section>
        <p14:section name="III) ¿Cómo debemos dar?" id="{03FC96AB-684B-421A-B262-868707E8F9E5}">
          <p14:sldIdLst>
            <p14:sldId id="263"/>
            <p14:sldId id="272"/>
            <p14:sldId id="282"/>
            <p14:sldId id="273"/>
            <p14:sldId id="274"/>
            <p14:sldId id="275"/>
          </p14:sldIdLst>
        </p14:section>
        <p14:section name="IV) Debemos dar de nuestro dinero (posesiones) a Dios." id="{23D4C80F-896E-4CD1-B4D4-79F97607D6F7}">
          <p14:sldIdLst>
            <p14:sldId id="262"/>
            <p14:sldId id="284"/>
          </p14:sldIdLst>
        </p14:section>
        <p14:section name="V) Debemos dar de  nuestro tiempo, energía, y vida a Dios." id="{DCFBB01A-B227-4322-B407-E41232D64784}">
          <p14:sldIdLst>
            <p14:sldId id="261"/>
          </p14:sldIdLst>
        </p14:section>
        <p14:section name="VI) ¿Qué y de qué calidad debemos dar?" id="{2E852E28-3A27-4FE3-AC11-0B5ADA9BC33F}">
          <p14:sldIdLst>
            <p14:sldId id="260"/>
          </p14:sldIdLst>
        </p14:section>
        <p14:section name="VII) Ofrendas adulteradas son blasfemias" id="{8E404D60-40E8-4D93-BEFE-D016A64179DE}">
          <p14:sldIdLst>
            <p14:sldId id="259"/>
            <p14:sldId id="288"/>
          </p14:sldIdLst>
        </p14:section>
        <p14:section name="VIII) Mandamientos directos de qué debemos dar" id="{D6DDBAA8-E50A-4D40-BF5E-6B546EEBED02}">
          <p14:sldIdLst>
            <p14:sldId id="258"/>
          </p14:sldIdLst>
        </p14:section>
        <p14:section name="IX) Diezmando y Ofrendando" id="{0B76FB7E-9A65-402C-BD68-FB6C3827E5B9}">
          <p14:sldIdLst>
            <p14:sldId id="276"/>
            <p14:sldId id="277"/>
            <p14:sldId id="278"/>
            <p14:sldId id="279"/>
          </p14:sldIdLst>
        </p14:section>
        <p14:section name="X) Motivos incorrectos para dar" id="{32837260-66B6-48F0-A8D4-3FE7F9D27B44}">
          <p14:sldIdLst>
            <p14:sldId id="281"/>
          </p14:sldIdLst>
        </p14:section>
        <p14:section name="X) Motivos correctos para dar" id="{30CE8FFC-2A37-43B5-9DF1-4980F9B896E9}">
          <p14:sldIdLst>
            <p14:sldId id="285"/>
          </p14:sldIdLst>
        </p14:section>
        <p14:section name="Conclusión: Debemos dar" id="{8F4F3394-E485-4E30-A442-32CA537FE7D6}">
          <p14:sldIdLst>
            <p14:sldId id="266"/>
            <p14:sldId id="28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DE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4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69350C-380A-4FAA-91F7-7BD4D69A8E0F}" type="datetimeFigureOut">
              <a:rPr lang="es-MX" smtClean="0"/>
              <a:t>09/01/2021</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79DADB-4C65-47CC-8286-A1CCCB2F4EBC}" type="slidenum">
              <a:rPr lang="es-MX" smtClean="0"/>
              <a:t>‹Nº›</a:t>
            </a:fld>
            <a:endParaRPr lang="es-MX"/>
          </a:p>
        </p:txBody>
      </p:sp>
    </p:spTree>
    <p:extLst>
      <p:ext uri="{BB962C8B-B14F-4D97-AF65-F5344CB8AC3E}">
        <p14:creationId xmlns:p14="http://schemas.microsoft.com/office/powerpoint/2010/main" val="677166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8F79DADB-4C65-47CC-8286-A1CCCB2F4EBC}" type="slidenum">
              <a:rPr lang="es-MX" smtClean="0"/>
              <a:t>30</a:t>
            </a:fld>
            <a:endParaRPr lang="es-MX"/>
          </a:p>
        </p:txBody>
      </p:sp>
    </p:spTree>
    <p:extLst>
      <p:ext uri="{BB962C8B-B14F-4D97-AF65-F5344CB8AC3E}">
        <p14:creationId xmlns:p14="http://schemas.microsoft.com/office/powerpoint/2010/main" val="1173278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306462-19EF-49FC-B50C-D9BBF190DC2B}"/>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1E46F70A-5BCF-4D99-AE9F-8E822D4C33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AA51CDA1-052C-4794-9C61-B854CB3B710F}"/>
              </a:ext>
            </a:extLst>
          </p:cNvPr>
          <p:cNvSpPr>
            <a:spLocks noGrp="1"/>
          </p:cNvSpPr>
          <p:nvPr>
            <p:ph type="dt" sz="half" idx="10"/>
          </p:nvPr>
        </p:nvSpPr>
        <p:spPr/>
        <p:txBody>
          <a:bodyPr/>
          <a:lstStyle/>
          <a:p>
            <a:fld id="{545335D7-E02D-4B82-AA38-9F22E2D8E85A}" type="datetimeFigureOut">
              <a:rPr lang="es-MX" smtClean="0"/>
              <a:t>09/01/2021</a:t>
            </a:fld>
            <a:endParaRPr lang="es-MX"/>
          </a:p>
        </p:txBody>
      </p:sp>
      <p:sp>
        <p:nvSpPr>
          <p:cNvPr id="5" name="Marcador de pie de página 4">
            <a:extLst>
              <a:ext uri="{FF2B5EF4-FFF2-40B4-BE49-F238E27FC236}">
                <a16:creationId xmlns:a16="http://schemas.microsoft.com/office/drawing/2014/main" id="{E2DD4B6F-C14F-42E5-AFA7-E03C8008623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751896D-E26A-44FD-9FFE-5C289780AC6F}"/>
              </a:ext>
            </a:extLst>
          </p:cNvPr>
          <p:cNvSpPr>
            <a:spLocks noGrp="1"/>
          </p:cNvSpPr>
          <p:nvPr>
            <p:ph type="sldNum" sz="quarter" idx="12"/>
          </p:nvPr>
        </p:nvSpPr>
        <p:spPr/>
        <p:txBody>
          <a:bodyPr/>
          <a:lstStyle/>
          <a:p>
            <a:fld id="{BA88DA2B-35A1-4ED6-840F-12FE0695F502}" type="slidenum">
              <a:rPr lang="es-MX" smtClean="0"/>
              <a:t>‹Nº›</a:t>
            </a:fld>
            <a:endParaRPr lang="es-MX"/>
          </a:p>
        </p:txBody>
      </p:sp>
    </p:spTree>
    <p:extLst>
      <p:ext uri="{BB962C8B-B14F-4D97-AF65-F5344CB8AC3E}">
        <p14:creationId xmlns:p14="http://schemas.microsoft.com/office/powerpoint/2010/main" val="2459387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E599474-837A-436F-9010-2D2EFCE4B80A}"/>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7C788699-75CF-4CCA-A79A-ABF61E34BAC5}"/>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467FB658-8089-418A-92F4-C4073C26C1A2}"/>
              </a:ext>
            </a:extLst>
          </p:cNvPr>
          <p:cNvSpPr>
            <a:spLocks noGrp="1"/>
          </p:cNvSpPr>
          <p:nvPr>
            <p:ph type="dt" sz="half" idx="10"/>
          </p:nvPr>
        </p:nvSpPr>
        <p:spPr/>
        <p:txBody>
          <a:bodyPr/>
          <a:lstStyle/>
          <a:p>
            <a:fld id="{545335D7-E02D-4B82-AA38-9F22E2D8E85A}" type="datetimeFigureOut">
              <a:rPr lang="es-MX" smtClean="0"/>
              <a:t>09/01/2021</a:t>
            </a:fld>
            <a:endParaRPr lang="es-MX"/>
          </a:p>
        </p:txBody>
      </p:sp>
      <p:sp>
        <p:nvSpPr>
          <p:cNvPr id="5" name="Marcador de pie de página 4">
            <a:extLst>
              <a:ext uri="{FF2B5EF4-FFF2-40B4-BE49-F238E27FC236}">
                <a16:creationId xmlns:a16="http://schemas.microsoft.com/office/drawing/2014/main" id="{0408272E-5D0F-4C74-B620-299751FBBC6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006C374-7C6A-41EB-9FAF-15103FDFDC75}"/>
              </a:ext>
            </a:extLst>
          </p:cNvPr>
          <p:cNvSpPr>
            <a:spLocks noGrp="1"/>
          </p:cNvSpPr>
          <p:nvPr>
            <p:ph type="sldNum" sz="quarter" idx="12"/>
          </p:nvPr>
        </p:nvSpPr>
        <p:spPr/>
        <p:txBody>
          <a:bodyPr/>
          <a:lstStyle/>
          <a:p>
            <a:fld id="{BA88DA2B-35A1-4ED6-840F-12FE0695F502}" type="slidenum">
              <a:rPr lang="es-MX" smtClean="0"/>
              <a:t>‹Nº›</a:t>
            </a:fld>
            <a:endParaRPr lang="es-MX"/>
          </a:p>
        </p:txBody>
      </p:sp>
    </p:spTree>
    <p:extLst>
      <p:ext uri="{BB962C8B-B14F-4D97-AF65-F5344CB8AC3E}">
        <p14:creationId xmlns:p14="http://schemas.microsoft.com/office/powerpoint/2010/main" val="637821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F4E7FB8-F9F6-413F-ABA2-30F42897BA76}"/>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869859C1-0CB4-4FD7-A341-085076FC0082}"/>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87481F96-4892-4E23-A45A-6AC886EC9191}"/>
              </a:ext>
            </a:extLst>
          </p:cNvPr>
          <p:cNvSpPr>
            <a:spLocks noGrp="1"/>
          </p:cNvSpPr>
          <p:nvPr>
            <p:ph type="dt" sz="half" idx="10"/>
          </p:nvPr>
        </p:nvSpPr>
        <p:spPr/>
        <p:txBody>
          <a:bodyPr/>
          <a:lstStyle/>
          <a:p>
            <a:fld id="{545335D7-E02D-4B82-AA38-9F22E2D8E85A}" type="datetimeFigureOut">
              <a:rPr lang="es-MX" smtClean="0"/>
              <a:t>09/01/2021</a:t>
            </a:fld>
            <a:endParaRPr lang="es-MX"/>
          </a:p>
        </p:txBody>
      </p:sp>
      <p:sp>
        <p:nvSpPr>
          <p:cNvPr id="5" name="Marcador de pie de página 4">
            <a:extLst>
              <a:ext uri="{FF2B5EF4-FFF2-40B4-BE49-F238E27FC236}">
                <a16:creationId xmlns:a16="http://schemas.microsoft.com/office/drawing/2014/main" id="{CE9E17FB-D01C-40A6-B3EB-2CD74C0DB37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947F96E-F5BB-4CD1-A2E7-CC9E2A507C7C}"/>
              </a:ext>
            </a:extLst>
          </p:cNvPr>
          <p:cNvSpPr>
            <a:spLocks noGrp="1"/>
          </p:cNvSpPr>
          <p:nvPr>
            <p:ph type="sldNum" sz="quarter" idx="12"/>
          </p:nvPr>
        </p:nvSpPr>
        <p:spPr/>
        <p:txBody>
          <a:bodyPr/>
          <a:lstStyle/>
          <a:p>
            <a:fld id="{BA88DA2B-35A1-4ED6-840F-12FE0695F502}" type="slidenum">
              <a:rPr lang="es-MX" smtClean="0"/>
              <a:t>‹Nº›</a:t>
            </a:fld>
            <a:endParaRPr lang="es-MX"/>
          </a:p>
        </p:txBody>
      </p:sp>
    </p:spTree>
    <p:extLst>
      <p:ext uri="{BB962C8B-B14F-4D97-AF65-F5344CB8AC3E}">
        <p14:creationId xmlns:p14="http://schemas.microsoft.com/office/powerpoint/2010/main" val="3594945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D62AFE-DC63-4BA4-9D52-A0922EB81E4C}"/>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DB763B0B-831B-4134-959E-EAB25056612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6489306-3399-408A-B746-73E9C0633162}"/>
              </a:ext>
            </a:extLst>
          </p:cNvPr>
          <p:cNvSpPr>
            <a:spLocks noGrp="1"/>
          </p:cNvSpPr>
          <p:nvPr>
            <p:ph type="dt" sz="half" idx="10"/>
          </p:nvPr>
        </p:nvSpPr>
        <p:spPr/>
        <p:txBody>
          <a:bodyPr/>
          <a:lstStyle/>
          <a:p>
            <a:fld id="{545335D7-E02D-4B82-AA38-9F22E2D8E85A}" type="datetimeFigureOut">
              <a:rPr lang="es-MX" smtClean="0"/>
              <a:t>09/01/2021</a:t>
            </a:fld>
            <a:endParaRPr lang="es-MX"/>
          </a:p>
        </p:txBody>
      </p:sp>
      <p:sp>
        <p:nvSpPr>
          <p:cNvPr id="5" name="Marcador de pie de página 4">
            <a:extLst>
              <a:ext uri="{FF2B5EF4-FFF2-40B4-BE49-F238E27FC236}">
                <a16:creationId xmlns:a16="http://schemas.microsoft.com/office/drawing/2014/main" id="{5C26AADD-436B-41BE-86DD-E58B03A1CAD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789E015B-D91A-4462-BF26-07CDBCB83701}"/>
              </a:ext>
            </a:extLst>
          </p:cNvPr>
          <p:cNvSpPr>
            <a:spLocks noGrp="1"/>
          </p:cNvSpPr>
          <p:nvPr>
            <p:ph type="sldNum" sz="quarter" idx="12"/>
          </p:nvPr>
        </p:nvSpPr>
        <p:spPr/>
        <p:txBody>
          <a:bodyPr/>
          <a:lstStyle/>
          <a:p>
            <a:fld id="{BA88DA2B-35A1-4ED6-840F-12FE0695F502}" type="slidenum">
              <a:rPr lang="es-MX" smtClean="0"/>
              <a:t>‹Nº›</a:t>
            </a:fld>
            <a:endParaRPr lang="es-MX"/>
          </a:p>
        </p:txBody>
      </p:sp>
    </p:spTree>
    <p:extLst>
      <p:ext uri="{BB962C8B-B14F-4D97-AF65-F5344CB8AC3E}">
        <p14:creationId xmlns:p14="http://schemas.microsoft.com/office/powerpoint/2010/main" val="680111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75BAE4-8EA2-47BE-A2CF-EB0C05B7D25A}"/>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1CE93C79-518A-4D80-9D7A-73029974AAA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C3BDE8F-3B38-42DE-AEDF-8025856B534F}"/>
              </a:ext>
            </a:extLst>
          </p:cNvPr>
          <p:cNvSpPr>
            <a:spLocks noGrp="1"/>
          </p:cNvSpPr>
          <p:nvPr>
            <p:ph type="dt" sz="half" idx="10"/>
          </p:nvPr>
        </p:nvSpPr>
        <p:spPr/>
        <p:txBody>
          <a:bodyPr/>
          <a:lstStyle/>
          <a:p>
            <a:fld id="{545335D7-E02D-4B82-AA38-9F22E2D8E85A}" type="datetimeFigureOut">
              <a:rPr lang="es-MX" smtClean="0"/>
              <a:t>09/01/2021</a:t>
            </a:fld>
            <a:endParaRPr lang="es-MX"/>
          </a:p>
        </p:txBody>
      </p:sp>
      <p:sp>
        <p:nvSpPr>
          <p:cNvPr id="5" name="Marcador de pie de página 4">
            <a:extLst>
              <a:ext uri="{FF2B5EF4-FFF2-40B4-BE49-F238E27FC236}">
                <a16:creationId xmlns:a16="http://schemas.microsoft.com/office/drawing/2014/main" id="{5AFDA3D7-7061-4A21-B8E4-360703DA40B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D06C1E7B-2C3F-46A6-966D-915553203F7D}"/>
              </a:ext>
            </a:extLst>
          </p:cNvPr>
          <p:cNvSpPr>
            <a:spLocks noGrp="1"/>
          </p:cNvSpPr>
          <p:nvPr>
            <p:ph type="sldNum" sz="quarter" idx="12"/>
          </p:nvPr>
        </p:nvSpPr>
        <p:spPr/>
        <p:txBody>
          <a:bodyPr/>
          <a:lstStyle/>
          <a:p>
            <a:fld id="{BA88DA2B-35A1-4ED6-840F-12FE0695F502}" type="slidenum">
              <a:rPr lang="es-MX" smtClean="0"/>
              <a:t>‹Nº›</a:t>
            </a:fld>
            <a:endParaRPr lang="es-MX"/>
          </a:p>
        </p:txBody>
      </p:sp>
    </p:spTree>
    <p:extLst>
      <p:ext uri="{BB962C8B-B14F-4D97-AF65-F5344CB8AC3E}">
        <p14:creationId xmlns:p14="http://schemas.microsoft.com/office/powerpoint/2010/main" val="1721107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D36229-1617-49FC-955E-3B3C2C4FE68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A83A9553-D41E-4CA8-911D-AEBCE6C34F82}"/>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E57AE6A4-6895-411E-9521-EB959C120214}"/>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ED5C9049-8A83-4D68-B1A8-9856AA058892}"/>
              </a:ext>
            </a:extLst>
          </p:cNvPr>
          <p:cNvSpPr>
            <a:spLocks noGrp="1"/>
          </p:cNvSpPr>
          <p:nvPr>
            <p:ph type="dt" sz="half" idx="10"/>
          </p:nvPr>
        </p:nvSpPr>
        <p:spPr/>
        <p:txBody>
          <a:bodyPr/>
          <a:lstStyle/>
          <a:p>
            <a:fld id="{545335D7-E02D-4B82-AA38-9F22E2D8E85A}" type="datetimeFigureOut">
              <a:rPr lang="es-MX" smtClean="0"/>
              <a:t>09/01/2021</a:t>
            </a:fld>
            <a:endParaRPr lang="es-MX"/>
          </a:p>
        </p:txBody>
      </p:sp>
      <p:sp>
        <p:nvSpPr>
          <p:cNvPr id="6" name="Marcador de pie de página 5">
            <a:extLst>
              <a:ext uri="{FF2B5EF4-FFF2-40B4-BE49-F238E27FC236}">
                <a16:creationId xmlns:a16="http://schemas.microsoft.com/office/drawing/2014/main" id="{F6FD79E2-724D-4B5D-8C20-A67030193F7E}"/>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6A354C7A-CD28-48F4-9528-E5309A994921}"/>
              </a:ext>
            </a:extLst>
          </p:cNvPr>
          <p:cNvSpPr>
            <a:spLocks noGrp="1"/>
          </p:cNvSpPr>
          <p:nvPr>
            <p:ph type="sldNum" sz="quarter" idx="12"/>
          </p:nvPr>
        </p:nvSpPr>
        <p:spPr/>
        <p:txBody>
          <a:bodyPr/>
          <a:lstStyle/>
          <a:p>
            <a:fld id="{BA88DA2B-35A1-4ED6-840F-12FE0695F502}" type="slidenum">
              <a:rPr lang="es-MX" smtClean="0"/>
              <a:t>‹Nº›</a:t>
            </a:fld>
            <a:endParaRPr lang="es-MX"/>
          </a:p>
        </p:txBody>
      </p:sp>
    </p:spTree>
    <p:extLst>
      <p:ext uri="{BB962C8B-B14F-4D97-AF65-F5344CB8AC3E}">
        <p14:creationId xmlns:p14="http://schemas.microsoft.com/office/powerpoint/2010/main" val="170306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CE6024-D927-4D1A-A120-6087D038A2E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5B02BC60-0472-4EA0-AF5B-1063E53C080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D7D44962-8AC2-434C-873E-4CF0413C158F}"/>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B5B8F6C8-56EF-45ED-8CFB-6D6C2534CD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F089FC40-92EA-4DC2-8FCF-5B65AE35E07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EBAAC009-BBC4-4A17-90A4-FCA361F880D5}"/>
              </a:ext>
            </a:extLst>
          </p:cNvPr>
          <p:cNvSpPr>
            <a:spLocks noGrp="1"/>
          </p:cNvSpPr>
          <p:nvPr>
            <p:ph type="dt" sz="half" idx="10"/>
          </p:nvPr>
        </p:nvSpPr>
        <p:spPr/>
        <p:txBody>
          <a:bodyPr/>
          <a:lstStyle/>
          <a:p>
            <a:fld id="{545335D7-E02D-4B82-AA38-9F22E2D8E85A}" type="datetimeFigureOut">
              <a:rPr lang="es-MX" smtClean="0"/>
              <a:t>09/01/2021</a:t>
            </a:fld>
            <a:endParaRPr lang="es-MX"/>
          </a:p>
        </p:txBody>
      </p:sp>
      <p:sp>
        <p:nvSpPr>
          <p:cNvPr id="8" name="Marcador de pie de página 7">
            <a:extLst>
              <a:ext uri="{FF2B5EF4-FFF2-40B4-BE49-F238E27FC236}">
                <a16:creationId xmlns:a16="http://schemas.microsoft.com/office/drawing/2014/main" id="{F1D11757-5651-4A46-8D2C-B5780981F415}"/>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D10C5DA0-FAA5-49A8-96B1-47CE50574C79}"/>
              </a:ext>
            </a:extLst>
          </p:cNvPr>
          <p:cNvSpPr>
            <a:spLocks noGrp="1"/>
          </p:cNvSpPr>
          <p:nvPr>
            <p:ph type="sldNum" sz="quarter" idx="12"/>
          </p:nvPr>
        </p:nvSpPr>
        <p:spPr/>
        <p:txBody>
          <a:bodyPr/>
          <a:lstStyle/>
          <a:p>
            <a:fld id="{BA88DA2B-35A1-4ED6-840F-12FE0695F502}" type="slidenum">
              <a:rPr lang="es-MX" smtClean="0"/>
              <a:t>‹Nº›</a:t>
            </a:fld>
            <a:endParaRPr lang="es-MX"/>
          </a:p>
        </p:txBody>
      </p:sp>
    </p:spTree>
    <p:extLst>
      <p:ext uri="{BB962C8B-B14F-4D97-AF65-F5344CB8AC3E}">
        <p14:creationId xmlns:p14="http://schemas.microsoft.com/office/powerpoint/2010/main" val="706656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F4DDCB-B689-4F0F-A08E-7F4DA69BA2DF}"/>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72C65E64-1B27-41B6-AFFC-DB9CC7016A0D}"/>
              </a:ext>
            </a:extLst>
          </p:cNvPr>
          <p:cNvSpPr>
            <a:spLocks noGrp="1"/>
          </p:cNvSpPr>
          <p:nvPr>
            <p:ph type="dt" sz="half" idx="10"/>
          </p:nvPr>
        </p:nvSpPr>
        <p:spPr/>
        <p:txBody>
          <a:bodyPr/>
          <a:lstStyle/>
          <a:p>
            <a:fld id="{545335D7-E02D-4B82-AA38-9F22E2D8E85A}" type="datetimeFigureOut">
              <a:rPr lang="es-MX" smtClean="0"/>
              <a:t>09/01/2021</a:t>
            </a:fld>
            <a:endParaRPr lang="es-MX"/>
          </a:p>
        </p:txBody>
      </p:sp>
      <p:sp>
        <p:nvSpPr>
          <p:cNvPr id="4" name="Marcador de pie de página 3">
            <a:extLst>
              <a:ext uri="{FF2B5EF4-FFF2-40B4-BE49-F238E27FC236}">
                <a16:creationId xmlns:a16="http://schemas.microsoft.com/office/drawing/2014/main" id="{5A67B611-5382-425D-9F6E-5DD5A0CF4C75}"/>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907FF9E1-68EC-4767-AA8B-0F1C046ECBAF}"/>
              </a:ext>
            </a:extLst>
          </p:cNvPr>
          <p:cNvSpPr>
            <a:spLocks noGrp="1"/>
          </p:cNvSpPr>
          <p:nvPr>
            <p:ph type="sldNum" sz="quarter" idx="12"/>
          </p:nvPr>
        </p:nvSpPr>
        <p:spPr/>
        <p:txBody>
          <a:bodyPr/>
          <a:lstStyle/>
          <a:p>
            <a:fld id="{BA88DA2B-35A1-4ED6-840F-12FE0695F502}" type="slidenum">
              <a:rPr lang="es-MX" smtClean="0"/>
              <a:t>‹Nº›</a:t>
            </a:fld>
            <a:endParaRPr lang="es-MX"/>
          </a:p>
        </p:txBody>
      </p:sp>
    </p:spTree>
    <p:extLst>
      <p:ext uri="{BB962C8B-B14F-4D97-AF65-F5344CB8AC3E}">
        <p14:creationId xmlns:p14="http://schemas.microsoft.com/office/powerpoint/2010/main" val="2842967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37EEC6D-1B64-40DC-AC9B-A78213B66B52}"/>
              </a:ext>
            </a:extLst>
          </p:cNvPr>
          <p:cNvSpPr>
            <a:spLocks noGrp="1"/>
          </p:cNvSpPr>
          <p:nvPr>
            <p:ph type="dt" sz="half" idx="10"/>
          </p:nvPr>
        </p:nvSpPr>
        <p:spPr/>
        <p:txBody>
          <a:bodyPr/>
          <a:lstStyle/>
          <a:p>
            <a:fld id="{545335D7-E02D-4B82-AA38-9F22E2D8E85A}" type="datetimeFigureOut">
              <a:rPr lang="es-MX" smtClean="0"/>
              <a:t>09/01/2021</a:t>
            </a:fld>
            <a:endParaRPr lang="es-MX"/>
          </a:p>
        </p:txBody>
      </p:sp>
      <p:sp>
        <p:nvSpPr>
          <p:cNvPr id="3" name="Marcador de pie de página 2">
            <a:extLst>
              <a:ext uri="{FF2B5EF4-FFF2-40B4-BE49-F238E27FC236}">
                <a16:creationId xmlns:a16="http://schemas.microsoft.com/office/drawing/2014/main" id="{DCD636E4-3378-4106-A17E-CCAEECD1020D}"/>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93C8B277-9E68-49DA-9FA8-610EB76D2235}"/>
              </a:ext>
            </a:extLst>
          </p:cNvPr>
          <p:cNvSpPr>
            <a:spLocks noGrp="1"/>
          </p:cNvSpPr>
          <p:nvPr>
            <p:ph type="sldNum" sz="quarter" idx="12"/>
          </p:nvPr>
        </p:nvSpPr>
        <p:spPr/>
        <p:txBody>
          <a:bodyPr/>
          <a:lstStyle/>
          <a:p>
            <a:fld id="{BA88DA2B-35A1-4ED6-840F-12FE0695F502}" type="slidenum">
              <a:rPr lang="es-MX" smtClean="0"/>
              <a:t>‹Nº›</a:t>
            </a:fld>
            <a:endParaRPr lang="es-MX"/>
          </a:p>
        </p:txBody>
      </p:sp>
    </p:spTree>
    <p:extLst>
      <p:ext uri="{BB962C8B-B14F-4D97-AF65-F5344CB8AC3E}">
        <p14:creationId xmlns:p14="http://schemas.microsoft.com/office/powerpoint/2010/main" val="3162347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EF7920E-E6EE-4B54-A134-79CAC22867A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BF467D80-3A05-4040-8A8C-B9D3F7B847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D1F8DE97-FD28-46AC-BC34-35D694F2AD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69FACB9-2A95-40C1-9588-21BC86B9808B}"/>
              </a:ext>
            </a:extLst>
          </p:cNvPr>
          <p:cNvSpPr>
            <a:spLocks noGrp="1"/>
          </p:cNvSpPr>
          <p:nvPr>
            <p:ph type="dt" sz="half" idx="10"/>
          </p:nvPr>
        </p:nvSpPr>
        <p:spPr/>
        <p:txBody>
          <a:bodyPr/>
          <a:lstStyle/>
          <a:p>
            <a:fld id="{545335D7-E02D-4B82-AA38-9F22E2D8E85A}" type="datetimeFigureOut">
              <a:rPr lang="es-MX" smtClean="0"/>
              <a:t>09/01/2021</a:t>
            </a:fld>
            <a:endParaRPr lang="es-MX"/>
          </a:p>
        </p:txBody>
      </p:sp>
      <p:sp>
        <p:nvSpPr>
          <p:cNvPr id="6" name="Marcador de pie de página 5">
            <a:extLst>
              <a:ext uri="{FF2B5EF4-FFF2-40B4-BE49-F238E27FC236}">
                <a16:creationId xmlns:a16="http://schemas.microsoft.com/office/drawing/2014/main" id="{701BF769-18BA-4260-9E82-46A77227C0D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C7E5274-00E1-4DD2-9412-81B6ED244637}"/>
              </a:ext>
            </a:extLst>
          </p:cNvPr>
          <p:cNvSpPr>
            <a:spLocks noGrp="1"/>
          </p:cNvSpPr>
          <p:nvPr>
            <p:ph type="sldNum" sz="quarter" idx="12"/>
          </p:nvPr>
        </p:nvSpPr>
        <p:spPr/>
        <p:txBody>
          <a:bodyPr/>
          <a:lstStyle/>
          <a:p>
            <a:fld id="{BA88DA2B-35A1-4ED6-840F-12FE0695F502}" type="slidenum">
              <a:rPr lang="es-MX" smtClean="0"/>
              <a:t>‹Nº›</a:t>
            </a:fld>
            <a:endParaRPr lang="es-MX"/>
          </a:p>
        </p:txBody>
      </p:sp>
    </p:spTree>
    <p:extLst>
      <p:ext uri="{BB962C8B-B14F-4D97-AF65-F5344CB8AC3E}">
        <p14:creationId xmlns:p14="http://schemas.microsoft.com/office/powerpoint/2010/main" val="2056864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774D65-1DFE-4CA7-AB27-9E5401ABC9E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7374162B-DB42-4665-972C-C450C5F9C5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6A87799A-708A-4078-8DC7-014F07D164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C2BD0AF9-736B-4635-93D8-F60FB3174716}"/>
              </a:ext>
            </a:extLst>
          </p:cNvPr>
          <p:cNvSpPr>
            <a:spLocks noGrp="1"/>
          </p:cNvSpPr>
          <p:nvPr>
            <p:ph type="dt" sz="half" idx="10"/>
          </p:nvPr>
        </p:nvSpPr>
        <p:spPr/>
        <p:txBody>
          <a:bodyPr/>
          <a:lstStyle/>
          <a:p>
            <a:fld id="{545335D7-E02D-4B82-AA38-9F22E2D8E85A}" type="datetimeFigureOut">
              <a:rPr lang="es-MX" smtClean="0"/>
              <a:t>09/01/2021</a:t>
            </a:fld>
            <a:endParaRPr lang="es-MX"/>
          </a:p>
        </p:txBody>
      </p:sp>
      <p:sp>
        <p:nvSpPr>
          <p:cNvPr id="6" name="Marcador de pie de página 5">
            <a:extLst>
              <a:ext uri="{FF2B5EF4-FFF2-40B4-BE49-F238E27FC236}">
                <a16:creationId xmlns:a16="http://schemas.microsoft.com/office/drawing/2014/main" id="{FC2F32D9-4225-4EB6-B520-D69941128750}"/>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9BC5C6DD-04C8-442C-8841-C2DD8871E65E}"/>
              </a:ext>
            </a:extLst>
          </p:cNvPr>
          <p:cNvSpPr>
            <a:spLocks noGrp="1"/>
          </p:cNvSpPr>
          <p:nvPr>
            <p:ph type="sldNum" sz="quarter" idx="12"/>
          </p:nvPr>
        </p:nvSpPr>
        <p:spPr/>
        <p:txBody>
          <a:bodyPr/>
          <a:lstStyle/>
          <a:p>
            <a:fld id="{BA88DA2B-35A1-4ED6-840F-12FE0695F502}" type="slidenum">
              <a:rPr lang="es-MX" smtClean="0"/>
              <a:t>‹Nº›</a:t>
            </a:fld>
            <a:endParaRPr lang="es-MX"/>
          </a:p>
        </p:txBody>
      </p:sp>
    </p:spTree>
    <p:extLst>
      <p:ext uri="{BB962C8B-B14F-4D97-AF65-F5344CB8AC3E}">
        <p14:creationId xmlns:p14="http://schemas.microsoft.com/office/powerpoint/2010/main" val="1848548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89DD028-D4D3-4D46-934F-ED6DE86653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436AC5BA-3462-4B66-9BF9-E39597C2BD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4B009CBB-0E6B-4EE1-9726-E07EBA6A5A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5335D7-E02D-4B82-AA38-9F22E2D8E85A}" type="datetimeFigureOut">
              <a:rPr lang="es-MX" smtClean="0"/>
              <a:t>09/01/2021</a:t>
            </a:fld>
            <a:endParaRPr lang="es-MX"/>
          </a:p>
        </p:txBody>
      </p:sp>
      <p:sp>
        <p:nvSpPr>
          <p:cNvPr id="5" name="Marcador de pie de página 4">
            <a:extLst>
              <a:ext uri="{FF2B5EF4-FFF2-40B4-BE49-F238E27FC236}">
                <a16:creationId xmlns:a16="http://schemas.microsoft.com/office/drawing/2014/main" id="{986D04FA-5726-45CB-9C19-DCA053FC7E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1DF3A04A-2EC3-4F5D-891A-A43964F628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88DA2B-35A1-4ED6-840F-12FE0695F502}" type="slidenum">
              <a:rPr lang="es-MX" smtClean="0"/>
              <a:t>‹Nº›</a:t>
            </a:fld>
            <a:endParaRPr lang="es-MX"/>
          </a:p>
        </p:txBody>
      </p:sp>
    </p:spTree>
    <p:extLst>
      <p:ext uri="{BB962C8B-B14F-4D97-AF65-F5344CB8AC3E}">
        <p14:creationId xmlns:p14="http://schemas.microsoft.com/office/powerpoint/2010/main" val="2272075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just"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just"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just"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just"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just"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2.jpg"/></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2.jpeg"/><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2.jpg"/></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slide" Target="slide19.xml"/><Relationship Id="rId26" Type="http://schemas.openxmlformats.org/officeDocument/2006/relationships/slide" Target="slide32.xml"/><Relationship Id="rId3" Type="http://schemas.openxmlformats.org/officeDocument/2006/relationships/image" Target="../media/image5.png"/><Relationship Id="rId21" Type="http://schemas.openxmlformats.org/officeDocument/2006/relationships/slide" Target="slide23.xml"/><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slide" Target="slide13.xml"/><Relationship Id="rId25" Type="http://schemas.openxmlformats.org/officeDocument/2006/relationships/slide" Target="slide31.xml"/><Relationship Id="rId2" Type="http://schemas.openxmlformats.org/officeDocument/2006/relationships/image" Target="../media/image4.jpg"/><Relationship Id="rId16" Type="http://schemas.openxmlformats.org/officeDocument/2006/relationships/slide" Target="slide11.xml"/><Relationship Id="rId20" Type="http://schemas.openxmlformats.org/officeDocument/2006/relationships/slide" Target="slide22.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24" Type="http://schemas.openxmlformats.org/officeDocument/2006/relationships/slide" Target="slide30.xml"/><Relationship Id="rId5" Type="http://schemas.openxmlformats.org/officeDocument/2006/relationships/image" Target="../media/image7.png"/><Relationship Id="rId15" Type="http://schemas.openxmlformats.org/officeDocument/2006/relationships/slide" Target="slide4.xml"/><Relationship Id="rId23" Type="http://schemas.openxmlformats.org/officeDocument/2006/relationships/slide" Target="slide26.xml"/><Relationship Id="rId10" Type="http://schemas.openxmlformats.org/officeDocument/2006/relationships/image" Target="../media/image12.png"/><Relationship Id="rId19" Type="http://schemas.openxmlformats.org/officeDocument/2006/relationships/slide" Target="slide21.xml"/><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 Id="rId22" Type="http://schemas.openxmlformats.org/officeDocument/2006/relationships/slide" Target="slide25.xml"/></Relationships>
</file>

<file path=ppt/slides/_rels/slide3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6.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A95209C-5275-4E15-8EA7-7F42980ABF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Diezmos y Ofrendas - Al Dios que Adoramos">
            <a:extLst>
              <a:ext uri="{FF2B5EF4-FFF2-40B4-BE49-F238E27FC236}">
                <a16:creationId xmlns:a16="http://schemas.microsoft.com/office/drawing/2014/main" id="{7C69093D-59A6-4883-A536-5F0DD6A044B3}"/>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r="25"/>
          <a:stretch/>
        </p:blipFill>
        <p:spPr bwMode="auto">
          <a:xfrm>
            <a:off x="20" y="10"/>
            <a:ext cx="12188931"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a:extLst>
              <a:ext uri="{FF2B5EF4-FFF2-40B4-BE49-F238E27FC236}">
                <a16:creationId xmlns:a16="http://schemas.microsoft.com/office/drawing/2014/main" id="{B35935EB-D64F-4A2D-94AB-EFBAC86E26C2}"/>
              </a:ext>
            </a:extLst>
          </p:cNvPr>
          <p:cNvSpPr>
            <a:spLocks noGrp="1"/>
          </p:cNvSpPr>
          <p:nvPr>
            <p:ph type="ctrTitle"/>
          </p:nvPr>
        </p:nvSpPr>
        <p:spPr>
          <a:xfrm>
            <a:off x="1527048" y="1124712"/>
            <a:ext cx="9144000" cy="3063240"/>
          </a:xfrm>
        </p:spPr>
        <p:txBody>
          <a:bodyPr>
            <a:normAutofit/>
          </a:bodyPr>
          <a:lstStyle/>
          <a:p>
            <a:r>
              <a:rPr lang="es-MX" sz="6600" dirty="0">
                <a:solidFill>
                  <a:srgbClr val="FFFFFF"/>
                </a:solidFill>
              </a:rPr>
              <a:t>Dando ofrendas a Dios</a:t>
            </a:r>
          </a:p>
        </p:txBody>
      </p:sp>
      <p:sp>
        <p:nvSpPr>
          <p:cNvPr id="3" name="Subtítulo 2">
            <a:extLst>
              <a:ext uri="{FF2B5EF4-FFF2-40B4-BE49-F238E27FC236}">
                <a16:creationId xmlns:a16="http://schemas.microsoft.com/office/drawing/2014/main" id="{127040DE-3948-4AB8-8527-5D670F51B2D6}"/>
              </a:ext>
            </a:extLst>
          </p:cNvPr>
          <p:cNvSpPr>
            <a:spLocks noGrp="1"/>
          </p:cNvSpPr>
          <p:nvPr>
            <p:ph type="subTitle" idx="1"/>
          </p:nvPr>
        </p:nvSpPr>
        <p:spPr>
          <a:xfrm>
            <a:off x="1527048" y="4599432"/>
            <a:ext cx="9144000" cy="1227520"/>
          </a:xfrm>
        </p:spPr>
        <p:txBody>
          <a:bodyPr>
            <a:normAutofit/>
          </a:bodyPr>
          <a:lstStyle/>
          <a:p>
            <a:r>
              <a:rPr lang="es-MX">
                <a:solidFill>
                  <a:srgbClr val="FFFFFF"/>
                </a:solidFill>
              </a:rPr>
              <a:t>Por Pastor David Cox</a:t>
            </a:r>
          </a:p>
          <a:p>
            <a:r>
              <a:rPr lang="es-MX">
                <a:solidFill>
                  <a:srgbClr val="FFFFFF"/>
                </a:solidFill>
              </a:rPr>
              <a:t>Enero 10, 2021</a:t>
            </a:r>
            <a:br>
              <a:rPr lang="es-MX">
                <a:solidFill>
                  <a:srgbClr val="FFFFFF"/>
                </a:solidFill>
              </a:rPr>
            </a:br>
            <a:r>
              <a:rPr lang="es-MX">
                <a:solidFill>
                  <a:srgbClr val="FFFFFF"/>
                </a:solidFill>
              </a:rPr>
              <a:t>www.ibf-Tlahuac.com</a:t>
            </a:r>
          </a:p>
        </p:txBody>
      </p:sp>
      <p:sp>
        <p:nvSpPr>
          <p:cNvPr id="73" name="sketchy box">
            <a:extLst>
              <a:ext uri="{FF2B5EF4-FFF2-40B4-BE49-F238E27FC236}">
                <a16:creationId xmlns:a16="http://schemas.microsoft.com/office/drawing/2014/main" id="{4F2ED431-E304-4FF0-9F4E-032783C9D6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47625" cap="rnd">
            <a:solidFill>
              <a:srgbClr val="FFFFFF">
                <a:alpha val="75000"/>
              </a:srgbClr>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sketchy line">
            <a:extLst>
              <a:ext uri="{FF2B5EF4-FFF2-40B4-BE49-F238E27FC236}">
                <a16:creationId xmlns:a16="http://schemas.microsoft.com/office/drawing/2014/main" id="{4E87FCFB-2CCE-460D-B3DD-557C8BD1B9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419423"/>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alpha val="75000"/>
            </a:srgbClr>
          </a:solidFill>
          <a:ln w="41275" cap="rnd">
            <a:solidFill>
              <a:srgbClr val="FFFFFF">
                <a:alpha val="75000"/>
              </a:srgbClr>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upo 7">
            <a:extLst>
              <a:ext uri="{FF2B5EF4-FFF2-40B4-BE49-F238E27FC236}">
                <a16:creationId xmlns:a16="http://schemas.microsoft.com/office/drawing/2014/main" id="{291490F8-9AE1-4E20-AA78-6BF7A237CE0E}"/>
              </a:ext>
            </a:extLst>
          </p:cNvPr>
          <p:cNvGrpSpPr/>
          <p:nvPr/>
        </p:nvGrpSpPr>
        <p:grpSpPr>
          <a:xfrm>
            <a:off x="8621973" y="4591711"/>
            <a:ext cx="2308624" cy="1227520"/>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D4225A5D-72CE-4D8B-B902-C423DE74FEF4}"/>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7C8A3F18-742E-4FB8-A8C7-BD0512C362DA}"/>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9DF30B3C-7213-430B-B29B-161ECC728DC1}"/>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83BA6AFE-6585-4B42-A648-A275C01BA24D}"/>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8E8A6013-22F2-4E01-A646-F6D1BCBF3155}"/>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EC367889-6CCF-415B-89E4-2670B4402598}"/>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255C5F1D-252A-4224-9C8A-43B0C4E63C98}"/>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579981A9-67B0-4636-8A59-52DD9251F1B1}"/>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7BCC6DC0-0B6D-4CFF-A34A-B6AE4CB8CB19}"/>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0CAA0C24-2816-4C65-B744-141CB155E054}"/>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EF4D1D9D-3B66-4FEC-9B08-8D6FBA5861D5}"/>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19">
              <a:extLst>
                <a:ext uri="{FF2B5EF4-FFF2-40B4-BE49-F238E27FC236}">
                  <a16:creationId xmlns:a16="http://schemas.microsoft.com/office/drawing/2014/main" id="{1C76DC86-E3B1-4094-88F3-CCC5E6DFFCE0}"/>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16019291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Picture 2" descr="Lo sabía? — BIBLIOTECA EN LÍNEA Watchtower">
            <a:extLst>
              <a:ext uri="{FF2B5EF4-FFF2-40B4-BE49-F238E27FC236}">
                <a16:creationId xmlns:a16="http://schemas.microsoft.com/office/drawing/2014/main" id="{4F5C7FBB-9FCB-47A9-8620-D13FA31AEBCA}"/>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l="6763"/>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70">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ítulo 1">
            <a:extLst>
              <a:ext uri="{FF2B5EF4-FFF2-40B4-BE49-F238E27FC236}">
                <a16:creationId xmlns:a16="http://schemas.microsoft.com/office/drawing/2014/main" id="{321CD64D-D5BD-4DFB-8846-DD5601E3FC59}"/>
              </a:ext>
            </a:extLst>
          </p:cNvPr>
          <p:cNvSpPr>
            <a:spLocks noGrp="1"/>
          </p:cNvSpPr>
          <p:nvPr>
            <p:ph type="title"/>
          </p:nvPr>
        </p:nvSpPr>
        <p:spPr>
          <a:xfrm>
            <a:off x="0" y="141195"/>
            <a:ext cx="6639951" cy="757539"/>
          </a:xfrm>
        </p:spPr>
        <p:txBody>
          <a:bodyPr>
            <a:normAutofit fontScale="90000"/>
          </a:bodyPr>
          <a:lstStyle/>
          <a:p>
            <a:pPr algn="ctr"/>
            <a:r>
              <a:rPr lang="es-MX" sz="3400" b="1" dirty="0">
                <a:solidFill>
                  <a:srgbClr val="FF0000"/>
                </a:solidFill>
              </a:rPr>
              <a:t>I) ¿Por qué debemos dar?</a:t>
            </a:r>
            <a:br>
              <a:rPr lang="es-MX" sz="3400" b="1" dirty="0">
                <a:solidFill>
                  <a:srgbClr val="FF0000"/>
                </a:solidFill>
              </a:rPr>
            </a:br>
            <a:r>
              <a:rPr lang="es-MX" sz="3400" b="1" dirty="0">
                <a:solidFill>
                  <a:srgbClr val="FF0000"/>
                </a:solidFill>
              </a:rPr>
              <a:t>Invocando a nuestro Dios</a:t>
            </a:r>
            <a:endParaRPr lang="es-MX" sz="3400" dirty="0">
              <a:solidFill>
                <a:srgbClr val="FF0000"/>
              </a:solidFill>
            </a:endParaRPr>
          </a:p>
        </p:txBody>
      </p:sp>
      <p:sp>
        <p:nvSpPr>
          <p:cNvPr id="3" name="Marcador de contenido 2">
            <a:extLst>
              <a:ext uri="{FF2B5EF4-FFF2-40B4-BE49-F238E27FC236}">
                <a16:creationId xmlns:a16="http://schemas.microsoft.com/office/drawing/2014/main" id="{0C29FDE4-926B-4801-A98C-D0048C4DFCEB}"/>
              </a:ext>
            </a:extLst>
          </p:cNvPr>
          <p:cNvSpPr>
            <a:spLocks noGrp="1"/>
          </p:cNvSpPr>
          <p:nvPr>
            <p:ph idx="1"/>
          </p:nvPr>
        </p:nvSpPr>
        <p:spPr>
          <a:xfrm>
            <a:off x="45285" y="915621"/>
            <a:ext cx="6096305" cy="5605975"/>
          </a:xfrm>
        </p:spPr>
        <p:txBody>
          <a:bodyPr anchor="ctr">
            <a:normAutofit fontScale="92500" lnSpcReduction="10000"/>
          </a:bodyPr>
          <a:lstStyle/>
          <a:p>
            <a:pPr marL="0" indent="0">
              <a:buNone/>
            </a:pPr>
            <a:r>
              <a:rPr lang="es-MX" b="1" dirty="0">
                <a:solidFill>
                  <a:srgbClr val="FF0000"/>
                </a:solidFill>
              </a:rPr>
              <a:t>Zacarías</a:t>
            </a:r>
            <a:r>
              <a:rPr lang="es-MX" dirty="0">
                <a:solidFill>
                  <a:srgbClr val="FF0000"/>
                </a:solidFill>
              </a:rPr>
              <a:t> </a:t>
            </a:r>
            <a:r>
              <a:rPr lang="es-MX" b="1" dirty="0">
                <a:solidFill>
                  <a:srgbClr val="FF0000"/>
                </a:solidFill>
              </a:rPr>
              <a:t>13:9</a:t>
            </a:r>
            <a:r>
              <a:rPr lang="es-MX" dirty="0">
                <a:solidFill>
                  <a:srgbClr val="FF0000"/>
                </a:solidFill>
              </a:rPr>
              <a:t> </a:t>
            </a:r>
            <a:r>
              <a:rPr lang="es-MX" i="1" dirty="0">
                <a:solidFill>
                  <a:srgbClr val="FF0000"/>
                </a:solidFill>
              </a:rPr>
              <a:t>…</a:t>
            </a:r>
            <a:r>
              <a:rPr lang="es-MX" b="1" i="1" dirty="0">
                <a:solidFill>
                  <a:srgbClr val="FF0000"/>
                </a:solidFill>
              </a:rPr>
              <a:t>los probaré como se prueba el oro. El invocará mi nombre, y yo le oiré, y diré: Pueblo mío; y él dirá: Jehová es mi Dios</a:t>
            </a:r>
            <a:r>
              <a:rPr lang="es-MX" i="1" dirty="0">
                <a:solidFill>
                  <a:srgbClr val="FF0000"/>
                </a:solidFill>
              </a:rPr>
              <a:t>. </a:t>
            </a:r>
          </a:p>
          <a:p>
            <a:pPr marL="0" indent="0">
              <a:buNone/>
            </a:pPr>
            <a:r>
              <a:rPr lang="es-MX" b="1" dirty="0">
                <a:solidFill>
                  <a:srgbClr val="FF0000"/>
                </a:solidFill>
              </a:rPr>
              <a:t>Deuteronomio 8:18 </a:t>
            </a:r>
            <a:r>
              <a:rPr lang="es-MX" i="1" dirty="0">
                <a:solidFill>
                  <a:srgbClr val="000000"/>
                </a:solidFill>
              </a:rPr>
              <a:t>Sino acuérdate de Jehová tu Dios, porque él te da el poder para hacer las riquezas, a fin de confirmar su pacto que juró a tus padres, como en este día.</a:t>
            </a:r>
          </a:p>
          <a:p>
            <a:r>
              <a:rPr lang="es-MX" dirty="0">
                <a:solidFill>
                  <a:srgbClr val="000000"/>
                </a:solidFill>
              </a:rPr>
              <a:t>Dios nos bendice para que establezcamos el reino de Dios.</a:t>
            </a:r>
          </a:p>
          <a:p>
            <a:r>
              <a:rPr lang="es-MX" b="1" dirty="0">
                <a:solidFill>
                  <a:srgbClr val="FF0000"/>
                </a:solidFill>
              </a:rPr>
              <a:t>Efesios 4:28 </a:t>
            </a:r>
            <a:r>
              <a:rPr lang="es-MX" i="1" dirty="0">
                <a:solidFill>
                  <a:srgbClr val="000000"/>
                </a:solidFill>
              </a:rPr>
              <a:t>El que hurtaba, no hurte más, sino trabaje, haciendo con sus manos lo que es bueno, </a:t>
            </a:r>
            <a:r>
              <a:rPr lang="es-MX" b="1" i="1" dirty="0">
                <a:solidFill>
                  <a:srgbClr val="FF0000"/>
                </a:solidFill>
              </a:rPr>
              <a:t>para que tenga qué compartir con el que padece necesidad</a:t>
            </a:r>
            <a:r>
              <a:rPr lang="es-MX" i="1" dirty="0">
                <a:solidFill>
                  <a:srgbClr val="FF0000"/>
                </a:solidFill>
              </a:rPr>
              <a:t>.</a:t>
            </a:r>
          </a:p>
        </p:txBody>
      </p:sp>
      <p:grpSp>
        <p:nvGrpSpPr>
          <p:cNvPr id="6" name="Grupo 5">
            <a:extLst>
              <a:ext uri="{FF2B5EF4-FFF2-40B4-BE49-F238E27FC236}">
                <a16:creationId xmlns:a16="http://schemas.microsoft.com/office/drawing/2014/main" id="{F33A150E-697D-4635-884D-5C2F063950E9}"/>
              </a:ext>
            </a:extLst>
          </p:cNvPr>
          <p:cNvGrpSpPr/>
          <p:nvPr/>
        </p:nvGrpSpPr>
        <p:grpSpPr>
          <a:xfrm>
            <a:off x="10281961" y="168797"/>
            <a:ext cx="1767721" cy="729937"/>
            <a:chOff x="2947774" y="1165752"/>
            <a:chExt cx="6871377" cy="3568693"/>
          </a:xfrm>
          <a:blipFill dpi="0" rotWithShape="1">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18DC3915-641E-4797-9A8C-9B417EC44004}"/>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3A17B48C-9A27-44E9-A686-A4E603A1A517}"/>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D69BECA8-9DEB-4FEA-A889-57B4F08668F9}"/>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7E5FB228-1E92-427C-8A0E-4AA0A7675BEA}"/>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73097D1A-7289-4E60-932F-208E01FE40FC}"/>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F6E17EDB-487A-4AB9-BA0B-DC73299C2221}"/>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14A6F8AE-35DB-42E8-B008-81FA52885415}"/>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CBEB73CE-80DC-433B-AAB7-9E495CCBCEBB}"/>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2BE04E14-B4E7-4287-BA0F-5A250DAB594A}"/>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9EAA3C75-8F65-491E-BBF6-C85B320DD6AD}"/>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ECB7B911-FF3C-4D7C-948A-535DAE9103AE}"/>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DD148351-37AE-4476-AC2C-D2D8C9D641D7}"/>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9" name="Imagen 18" descr="Un hombre con lentes y corbata&#10;&#10;Descripción generada automáticamente">
            <a:extLst>
              <a:ext uri="{FF2B5EF4-FFF2-40B4-BE49-F238E27FC236}">
                <a16:creationId xmlns:a16="http://schemas.microsoft.com/office/drawing/2014/main" id="{B35FCE4D-0E30-4AE4-BAB3-6C558B6449BB}"/>
              </a:ext>
            </a:extLst>
          </p:cNvPr>
          <p:cNvPicPr>
            <a:picLocks noChangeAspect="1"/>
          </p:cNvPicPr>
          <p:nvPr/>
        </p:nvPicPr>
        <p:blipFill rotWithShape="1">
          <a:blip r:embed="rId5"/>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0" name="CuadroTexto 19">
            <a:extLst>
              <a:ext uri="{FF2B5EF4-FFF2-40B4-BE49-F238E27FC236}">
                <a16:creationId xmlns:a16="http://schemas.microsoft.com/office/drawing/2014/main" id="{BD855347-01E8-412A-80D4-260413DD8C4B}"/>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1" name="CuadroTexto 20">
            <a:extLst>
              <a:ext uri="{FF2B5EF4-FFF2-40B4-BE49-F238E27FC236}">
                <a16:creationId xmlns:a16="http://schemas.microsoft.com/office/drawing/2014/main" id="{A2827816-EB84-447D-9881-8916225C166B}"/>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8756886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5DF40726-9B19-4165-9C26-757D16E19E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CB680C79-E32C-42FF-B2D2-691889D513D7}"/>
              </a:ext>
            </a:extLst>
          </p:cNvPr>
          <p:cNvSpPr>
            <a:spLocks noGrp="1"/>
          </p:cNvSpPr>
          <p:nvPr>
            <p:ph type="title"/>
          </p:nvPr>
        </p:nvSpPr>
        <p:spPr>
          <a:xfrm>
            <a:off x="252982" y="144663"/>
            <a:ext cx="5748531" cy="821789"/>
          </a:xfrm>
          <a:solidFill>
            <a:schemeClr val="tx1"/>
          </a:solidFill>
        </p:spPr>
        <p:txBody>
          <a:bodyPr anchor="t">
            <a:normAutofit/>
          </a:bodyPr>
          <a:lstStyle/>
          <a:p>
            <a:pPr algn="ctr"/>
            <a:r>
              <a:rPr lang="es-MX" sz="2500" b="1" dirty="0">
                <a:solidFill>
                  <a:srgbClr val="FF0000"/>
                </a:solidFill>
              </a:rPr>
              <a:t>II) El destinario de dar: </a:t>
            </a:r>
            <a:br>
              <a:rPr lang="es-MX" sz="2500" b="1" dirty="0">
                <a:solidFill>
                  <a:srgbClr val="FF0000"/>
                </a:solidFill>
              </a:rPr>
            </a:br>
            <a:r>
              <a:rPr lang="es-MX" sz="2500" b="1" dirty="0">
                <a:solidFill>
                  <a:srgbClr val="FF0000"/>
                </a:solidFill>
              </a:rPr>
              <a:t>la obra de Dios, los obreros de Dios.</a:t>
            </a:r>
          </a:p>
        </p:txBody>
      </p:sp>
      <p:sp>
        <p:nvSpPr>
          <p:cNvPr id="3" name="Marcador de contenido 2">
            <a:extLst>
              <a:ext uri="{FF2B5EF4-FFF2-40B4-BE49-F238E27FC236}">
                <a16:creationId xmlns:a16="http://schemas.microsoft.com/office/drawing/2014/main" id="{DA3DAD19-863F-4D42-A4B6-410B89D09591}"/>
              </a:ext>
            </a:extLst>
          </p:cNvPr>
          <p:cNvSpPr>
            <a:spLocks noGrp="1"/>
          </p:cNvSpPr>
          <p:nvPr>
            <p:ph idx="1"/>
          </p:nvPr>
        </p:nvSpPr>
        <p:spPr>
          <a:xfrm>
            <a:off x="232823" y="984739"/>
            <a:ext cx="5748531" cy="5445602"/>
          </a:xfrm>
          <a:solidFill>
            <a:schemeClr val="bg1">
              <a:lumMod val="95000"/>
            </a:schemeClr>
          </a:solidFill>
        </p:spPr>
        <p:txBody>
          <a:bodyPr>
            <a:normAutofit lnSpcReduction="10000"/>
          </a:bodyPr>
          <a:lstStyle/>
          <a:p>
            <a:pPr marL="0" indent="0">
              <a:buNone/>
            </a:pPr>
            <a:r>
              <a:rPr lang="es-MX" sz="2400" b="1" dirty="0">
                <a:solidFill>
                  <a:srgbClr val="FF0000"/>
                </a:solidFill>
              </a:rPr>
              <a:t>1 Corintios 9:7 </a:t>
            </a:r>
            <a:r>
              <a:rPr lang="es-MX" sz="2400" i="1" dirty="0"/>
              <a:t>¿Quién fue jamás soldado a sus propias expensas? ¿Quién planta viña y no come de su fruto? ¿O quién apacienta el rebaño y no toma de la leche del rebaño?</a:t>
            </a:r>
            <a:r>
              <a:rPr lang="es-MX" sz="2400" dirty="0"/>
              <a:t> </a:t>
            </a:r>
            <a:r>
              <a:rPr lang="es-MX" sz="2400" b="1" baseline="30000" dirty="0"/>
              <a:t>8</a:t>
            </a:r>
            <a:r>
              <a:rPr lang="es-MX" sz="2400" dirty="0"/>
              <a:t> ​</a:t>
            </a:r>
            <a:r>
              <a:rPr lang="es-MX" sz="2400" i="1" dirty="0"/>
              <a:t>¿Digo esto sólo como hombre? ¿No dice esto también la ley?</a:t>
            </a:r>
            <a:r>
              <a:rPr lang="es-MX" sz="2400" dirty="0"/>
              <a:t> </a:t>
            </a:r>
            <a:r>
              <a:rPr lang="es-MX" sz="2400" baseline="30000" dirty="0"/>
              <a:t> </a:t>
            </a:r>
            <a:r>
              <a:rPr lang="es-MX" sz="2400" b="1" baseline="30000" dirty="0"/>
              <a:t>9</a:t>
            </a:r>
            <a:r>
              <a:rPr lang="es-MX" sz="2400" baseline="30000" dirty="0"/>
              <a:t> </a:t>
            </a:r>
            <a:r>
              <a:rPr lang="es-MX" sz="2400" i="1" dirty="0"/>
              <a:t>Porque en la ley de Moisés está escrito: No pondrás bozal al buey que trilla. ¿Tiene Dios cuidado de los bueyes, </a:t>
            </a:r>
            <a:r>
              <a:rPr lang="es-MX" sz="2400" b="1" baseline="30000" dirty="0"/>
              <a:t>10</a:t>
            </a:r>
            <a:r>
              <a:rPr lang="es-MX" sz="2400" dirty="0"/>
              <a:t> </a:t>
            </a:r>
            <a:r>
              <a:rPr lang="es-MX" sz="2400" i="1" dirty="0"/>
              <a:t>o lo dice enteramente por nosotros? Pues por nosotros se escribió; porque con esperanza debe arar el que ara, y el que trilla, con esperanza de recibir del fruto.</a:t>
            </a:r>
            <a:r>
              <a:rPr lang="es-MX" sz="2400" i="1" baseline="30000" dirty="0"/>
              <a:t> </a:t>
            </a:r>
            <a:r>
              <a:rPr lang="es-MX" sz="2400" b="1" baseline="30000" dirty="0"/>
              <a:t>11</a:t>
            </a:r>
            <a:r>
              <a:rPr lang="es-MX" sz="2400" baseline="30000" dirty="0"/>
              <a:t> </a:t>
            </a:r>
            <a:r>
              <a:rPr lang="es-MX" sz="2400" i="1" dirty="0"/>
              <a:t>Si nosotros sembramos entre vosotros lo espiritual, ¿es gran cosa si segáremos de vosotros lo material?</a:t>
            </a:r>
          </a:p>
          <a:p>
            <a:pPr marL="0" indent="0">
              <a:buNone/>
            </a:pPr>
            <a:r>
              <a:rPr lang="es-MX" sz="2400" dirty="0"/>
              <a:t>Pagando al predicador sirve para ayudarle y animarle a hacer mejor su trabajo.</a:t>
            </a:r>
          </a:p>
        </p:txBody>
      </p:sp>
      <p:pic>
        <p:nvPicPr>
          <p:cNvPr id="7" name="Imagen 6">
            <a:extLst>
              <a:ext uri="{FF2B5EF4-FFF2-40B4-BE49-F238E27FC236}">
                <a16:creationId xmlns:a16="http://schemas.microsoft.com/office/drawing/2014/main" id="{CA05E81D-A4AA-4BC1-8B2F-538DD6CA9D1B}"/>
              </a:ext>
            </a:extLst>
          </p:cNvPr>
          <p:cNvPicPr>
            <a:picLocks noChangeAspect="1"/>
          </p:cNvPicPr>
          <p:nvPr/>
        </p:nvPicPr>
        <p:blipFill rotWithShape="1">
          <a:blip r:embed="rId2"/>
          <a:srcRect r="23073" b="2"/>
          <a:stretch/>
        </p:blipFill>
        <p:spPr>
          <a:xfrm>
            <a:off x="6190488" y="566928"/>
            <a:ext cx="5157216" cy="5286197"/>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8" name="Rectangle 27">
            <a:extLst>
              <a:ext uri="{FF2B5EF4-FFF2-40B4-BE49-F238E27FC236}">
                <a16:creationId xmlns:a16="http://schemas.microsoft.com/office/drawing/2014/main" id="{2089CB41-F399-4AEB-980C-5BFB1049C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6112341"/>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0" name="Rectangle 29">
            <a:extLst>
              <a:ext uri="{FF2B5EF4-FFF2-40B4-BE49-F238E27FC236}">
                <a16:creationId xmlns:a16="http://schemas.microsoft.com/office/drawing/2014/main" id="{1BFC967B-3DD6-463D-9DB9-6E4419AE0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096768" y="3817404"/>
            <a:ext cx="54864" cy="45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8" name="Grupo 7">
            <a:extLst>
              <a:ext uri="{FF2B5EF4-FFF2-40B4-BE49-F238E27FC236}">
                <a16:creationId xmlns:a16="http://schemas.microsoft.com/office/drawing/2014/main" id="{06CEE33B-9C95-4C76-9AA8-2201F95CB8AE}"/>
              </a:ext>
            </a:extLst>
          </p:cNvPr>
          <p:cNvGrpSpPr/>
          <p:nvPr/>
        </p:nvGrpSpPr>
        <p:grpSpPr>
          <a:xfrm>
            <a:off x="10185438" y="6065372"/>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F412AF40-1495-40C4-815B-61FC607C47DB}"/>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7622EF63-EC35-46F0-9625-165DB1389A9F}"/>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5184FE40-C968-405D-8AD0-BC94D7AF3E46}"/>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B91798B0-6133-41AD-9641-E73AD057FFDC}"/>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A4C1BC3B-09BB-441C-B57F-D42DA7D4AF1D}"/>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84009805-5A31-4934-9687-1D41B11DC638}"/>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8E2BD6D1-2000-4259-97FA-3B935DE5746B}"/>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6AE0E1FC-89EF-4A4F-8E33-DF723583AB61}"/>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30BB568B-4B19-4DEE-8685-7650AFAF0CC9}"/>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4335865A-83D4-4832-ABFB-A776552951BF}"/>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1295676F-9471-4C03-AE35-EE16534AFF08}"/>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19">
              <a:extLst>
                <a:ext uri="{FF2B5EF4-FFF2-40B4-BE49-F238E27FC236}">
                  <a16:creationId xmlns:a16="http://schemas.microsoft.com/office/drawing/2014/main" id="{6EF31553-2D6F-44A5-B8FC-A5A1DF305865}"/>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1" name="Imagen 20" descr="Un hombre con lentes y corbata&#10;&#10;Descripción generada automáticamente">
            <a:extLst>
              <a:ext uri="{FF2B5EF4-FFF2-40B4-BE49-F238E27FC236}">
                <a16:creationId xmlns:a16="http://schemas.microsoft.com/office/drawing/2014/main" id="{76520872-E086-4409-943C-EA639D5CBDEB}"/>
              </a:ext>
            </a:extLst>
          </p:cNvPr>
          <p:cNvPicPr>
            <a:picLocks noChangeAspect="1"/>
          </p:cNvPicPr>
          <p:nvPr/>
        </p:nvPicPr>
        <p:blipFill rotWithShape="1">
          <a:blip r:embed="rId4"/>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2" name="CuadroTexto 21">
            <a:extLst>
              <a:ext uri="{FF2B5EF4-FFF2-40B4-BE49-F238E27FC236}">
                <a16:creationId xmlns:a16="http://schemas.microsoft.com/office/drawing/2014/main" id="{C9C57C6C-476F-4EE1-87A2-3F8608C765E5}"/>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3" name="CuadroTexto 22">
            <a:extLst>
              <a:ext uri="{FF2B5EF4-FFF2-40B4-BE49-F238E27FC236}">
                <a16:creationId xmlns:a16="http://schemas.microsoft.com/office/drawing/2014/main" id="{F8A91039-0F5B-4D7A-B237-0543F8DC85CB}"/>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16238304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A2CB7B99-EF7B-4B50-85F9-BD6639D876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3CD1EA40-7116-4FCB-9369-70F29FAA91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598763" cy="32339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CB680C79-E32C-42FF-B2D2-691889D513D7}"/>
              </a:ext>
            </a:extLst>
          </p:cNvPr>
          <p:cNvSpPr>
            <a:spLocks noGrp="1"/>
          </p:cNvSpPr>
          <p:nvPr>
            <p:ph type="title"/>
          </p:nvPr>
        </p:nvSpPr>
        <p:spPr>
          <a:xfrm>
            <a:off x="1166648" y="679927"/>
            <a:ext cx="5064470" cy="2270664"/>
          </a:xfrm>
        </p:spPr>
        <p:txBody>
          <a:bodyPr>
            <a:normAutofit/>
          </a:bodyPr>
          <a:lstStyle/>
          <a:p>
            <a:r>
              <a:rPr lang="es-MX" sz="4100" b="1"/>
              <a:t>II) El destinario de dar: </a:t>
            </a:r>
            <a:br>
              <a:rPr lang="es-MX" sz="4100" b="1"/>
            </a:br>
            <a:r>
              <a:rPr lang="es-MX" sz="4100" b="1"/>
              <a:t>la obra de Dios, los obreros de Dios.</a:t>
            </a:r>
          </a:p>
        </p:txBody>
      </p:sp>
      <p:sp>
        <p:nvSpPr>
          <p:cNvPr id="139" name="Rectangle 138">
            <a:extLst>
              <a:ext uri="{FF2B5EF4-FFF2-40B4-BE49-F238E27FC236}">
                <a16:creationId xmlns:a16="http://schemas.microsoft.com/office/drawing/2014/main" id="{BF647E38-F93D-4661-8D77-CE13EEB65B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1" name="Group 140">
            <a:extLst>
              <a:ext uri="{FF2B5EF4-FFF2-40B4-BE49-F238E27FC236}">
                <a16:creationId xmlns:a16="http://schemas.microsoft.com/office/drawing/2014/main" id="{6B501860-732B-4F81-B802-0BC1362279D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7763256" y="73152"/>
            <a:chExt cx="1178966" cy="232963"/>
          </a:xfrm>
        </p:grpSpPr>
        <p:sp>
          <p:nvSpPr>
            <p:cNvPr id="142" name="Rectangle 64">
              <a:extLst>
                <a:ext uri="{FF2B5EF4-FFF2-40B4-BE49-F238E27FC236}">
                  <a16:creationId xmlns:a16="http://schemas.microsoft.com/office/drawing/2014/main" id="{7AEEE40F-5C8B-41BA-99C7-93C0B4F0E7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66">
              <a:extLst>
                <a:ext uri="{FF2B5EF4-FFF2-40B4-BE49-F238E27FC236}">
                  <a16:creationId xmlns:a16="http://schemas.microsoft.com/office/drawing/2014/main" id="{BFD7D304-78CD-4FA4-9CC1-A9AF2DEEF9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Rectangle 64">
              <a:extLst>
                <a:ext uri="{FF2B5EF4-FFF2-40B4-BE49-F238E27FC236}">
                  <a16:creationId xmlns:a16="http://schemas.microsoft.com/office/drawing/2014/main" id="{CB485B10-A976-48D3-8B25-66AE766D2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66">
              <a:extLst>
                <a:ext uri="{FF2B5EF4-FFF2-40B4-BE49-F238E27FC236}">
                  <a16:creationId xmlns:a16="http://schemas.microsoft.com/office/drawing/2014/main" id="{92D136E2-0A2B-4F92-8CD0-4A4627B564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Rectangle 64">
              <a:extLst>
                <a:ext uri="{FF2B5EF4-FFF2-40B4-BE49-F238E27FC236}">
                  <a16:creationId xmlns:a16="http://schemas.microsoft.com/office/drawing/2014/main" id="{599F940C-EF42-4439-BE4F-5145445B1F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Rectangle 66">
              <a:extLst>
                <a:ext uri="{FF2B5EF4-FFF2-40B4-BE49-F238E27FC236}">
                  <a16:creationId xmlns:a16="http://schemas.microsoft.com/office/drawing/2014/main" id="{B036AE7A-1B5B-43A6-951B-1819EEA88C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Rectangle 64">
              <a:extLst>
                <a:ext uri="{FF2B5EF4-FFF2-40B4-BE49-F238E27FC236}">
                  <a16:creationId xmlns:a16="http://schemas.microsoft.com/office/drawing/2014/main" id="{2098787F-1ACB-4460-B580-83F0A01212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ectangle 66">
              <a:extLst>
                <a:ext uri="{FF2B5EF4-FFF2-40B4-BE49-F238E27FC236}">
                  <a16:creationId xmlns:a16="http://schemas.microsoft.com/office/drawing/2014/main" id="{7A3440DA-DA3B-4B20-A990-F540267E04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ectangle 64">
              <a:extLst>
                <a:ext uri="{FF2B5EF4-FFF2-40B4-BE49-F238E27FC236}">
                  <a16:creationId xmlns:a16="http://schemas.microsoft.com/office/drawing/2014/main" id="{C336D65B-E377-4439-B6C0-E3D045D7D6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ectangle 66">
              <a:extLst>
                <a:ext uri="{FF2B5EF4-FFF2-40B4-BE49-F238E27FC236}">
                  <a16:creationId xmlns:a16="http://schemas.microsoft.com/office/drawing/2014/main" id="{BEB6753F-2024-4BCE-9A02-A1C6031BC0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Rectangle 64">
              <a:extLst>
                <a:ext uri="{FF2B5EF4-FFF2-40B4-BE49-F238E27FC236}">
                  <a16:creationId xmlns:a16="http://schemas.microsoft.com/office/drawing/2014/main" id="{4D3283F2-5307-46FF-BB1B-39769D1EAA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66">
              <a:extLst>
                <a:ext uri="{FF2B5EF4-FFF2-40B4-BE49-F238E27FC236}">
                  <a16:creationId xmlns:a16="http://schemas.microsoft.com/office/drawing/2014/main" id="{EEE26DD7-4392-4D58-93D0-2C9A8DBE79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Rectangle 64">
              <a:extLst>
                <a:ext uri="{FF2B5EF4-FFF2-40B4-BE49-F238E27FC236}">
                  <a16:creationId xmlns:a16="http://schemas.microsoft.com/office/drawing/2014/main" id="{9B470E57-93D2-4139-ABBE-B4A0005164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Rectangle 66">
              <a:extLst>
                <a:ext uri="{FF2B5EF4-FFF2-40B4-BE49-F238E27FC236}">
                  <a16:creationId xmlns:a16="http://schemas.microsoft.com/office/drawing/2014/main" id="{92C2E4C2-ED9D-49E8-B3E2-5EAF369308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Rectangle 64">
              <a:extLst>
                <a:ext uri="{FF2B5EF4-FFF2-40B4-BE49-F238E27FC236}">
                  <a16:creationId xmlns:a16="http://schemas.microsoft.com/office/drawing/2014/main" id="{3C50CAEF-FA0F-4879-941E-BD6614272B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ectangle 66">
              <a:extLst>
                <a:ext uri="{FF2B5EF4-FFF2-40B4-BE49-F238E27FC236}">
                  <a16:creationId xmlns:a16="http://schemas.microsoft.com/office/drawing/2014/main" id="{4A9FD627-D2FF-43AC-92A2-1C51E987F7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Rectangle 64">
              <a:extLst>
                <a:ext uri="{FF2B5EF4-FFF2-40B4-BE49-F238E27FC236}">
                  <a16:creationId xmlns:a16="http://schemas.microsoft.com/office/drawing/2014/main" id="{00855280-04D6-4350-8EEB-9FC1D5DE98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Rectangle 66">
              <a:extLst>
                <a:ext uri="{FF2B5EF4-FFF2-40B4-BE49-F238E27FC236}">
                  <a16:creationId xmlns:a16="http://schemas.microsoft.com/office/drawing/2014/main" id="{DD1AEAC2-2591-4A29-8BFA-DB32DCDC5E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Rectangle 64">
              <a:extLst>
                <a:ext uri="{FF2B5EF4-FFF2-40B4-BE49-F238E27FC236}">
                  <a16:creationId xmlns:a16="http://schemas.microsoft.com/office/drawing/2014/main" id="{62BBAD1B-3F45-400B-9E7F-196FCE72A6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Rectangle 66">
              <a:extLst>
                <a:ext uri="{FF2B5EF4-FFF2-40B4-BE49-F238E27FC236}">
                  <a16:creationId xmlns:a16="http://schemas.microsoft.com/office/drawing/2014/main" id="{2E39B33C-A679-45B1-A095-279FEAB8F6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218" name="Picture 2" descr="Leidys Contreras, Author at Centro Misionero">
            <a:extLst>
              <a:ext uri="{FF2B5EF4-FFF2-40B4-BE49-F238E27FC236}">
                <a16:creationId xmlns:a16="http://schemas.microsoft.com/office/drawing/2014/main" id="{2B612206-4055-41BA-8DD4-EB8DB2A0187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704" r="-1" b="-1"/>
          <a:stretch/>
        </p:blipFill>
        <p:spPr bwMode="auto">
          <a:xfrm>
            <a:off x="6606643" y="1"/>
            <a:ext cx="5585357" cy="3026004"/>
          </a:xfrm>
          <a:prstGeom prst="rect">
            <a:avLst/>
          </a:prstGeom>
          <a:noFill/>
          <a:extLst>
            <a:ext uri="{909E8E84-426E-40DD-AFC4-6F175D3DCCD1}">
              <a14:hiddenFill xmlns:a14="http://schemas.microsoft.com/office/drawing/2010/main">
                <a:solidFill>
                  <a:srgbClr val="FFFFFF"/>
                </a:solidFill>
              </a14:hiddenFill>
            </a:ext>
          </a:extLst>
        </p:spPr>
      </p:pic>
      <p:sp>
        <p:nvSpPr>
          <p:cNvPr id="163" name="Rectangle 162">
            <a:extLst>
              <a:ext uri="{FF2B5EF4-FFF2-40B4-BE49-F238E27FC236}">
                <a16:creationId xmlns:a16="http://schemas.microsoft.com/office/drawing/2014/main" id="{D6C80E47-971C-437F-B030-191115B01D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4"/>
            <a:ext cx="606972" cy="3624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DA3DAD19-863F-4D42-A4B6-410B89D09591}"/>
              </a:ext>
            </a:extLst>
          </p:cNvPr>
          <p:cNvSpPr>
            <a:spLocks noGrp="1"/>
          </p:cNvSpPr>
          <p:nvPr>
            <p:ph idx="1"/>
          </p:nvPr>
        </p:nvSpPr>
        <p:spPr>
          <a:xfrm>
            <a:off x="606970" y="3169495"/>
            <a:ext cx="11581981" cy="3758843"/>
          </a:xfrm>
        </p:spPr>
        <p:txBody>
          <a:bodyPr anchor="ctr">
            <a:normAutofit fontScale="92500"/>
          </a:bodyPr>
          <a:lstStyle/>
          <a:p>
            <a:pPr marL="0" indent="0">
              <a:buNone/>
            </a:pPr>
            <a:r>
              <a:rPr lang="es-MX" b="1" dirty="0"/>
              <a:t>1 Timoteo 5:17 </a:t>
            </a:r>
            <a:r>
              <a:rPr lang="es-MX" i="1" dirty="0"/>
              <a:t>Los ancianos que gobiernan bien, sean tenidos por dignos de doble honor, mayormente los que trabajan en predicar y enseñar.  </a:t>
            </a:r>
            <a:r>
              <a:rPr lang="es-MX" b="1" baseline="30000" dirty="0"/>
              <a:t>18</a:t>
            </a:r>
            <a:r>
              <a:rPr lang="es-MX" b="1" dirty="0"/>
              <a:t> </a:t>
            </a:r>
            <a:r>
              <a:rPr lang="es-MX" i="1" dirty="0"/>
              <a:t>Pues la Escritura dice: </a:t>
            </a:r>
            <a:r>
              <a:rPr lang="es-MX" b="1" i="1" u="sng" dirty="0"/>
              <a:t>No pondrás bozal al buey que trilla; y: Digno es el obrero de su salario</a:t>
            </a:r>
            <a:r>
              <a:rPr lang="es-MX" i="1" dirty="0"/>
              <a:t>.</a:t>
            </a:r>
          </a:p>
          <a:p>
            <a:pPr marL="0" indent="0">
              <a:buNone/>
            </a:pPr>
            <a:r>
              <a:rPr lang="es-MX" b="1" dirty="0"/>
              <a:t>Gálatas 6:6 </a:t>
            </a:r>
            <a:r>
              <a:rPr lang="es-MX" dirty="0"/>
              <a:t>​</a:t>
            </a:r>
            <a:r>
              <a:rPr lang="es-MX" b="1" i="1" u="sng" dirty="0"/>
              <a:t>El que es enseñado en la palabra, haga partícipe de toda cosa buena al que lo instruye</a:t>
            </a:r>
            <a:r>
              <a:rPr lang="es-MX" dirty="0"/>
              <a:t>.</a:t>
            </a:r>
          </a:p>
          <a:p>
            <a:r>
              <a:rPr lang="es-MX" dirty="0"/>
              <a:t>El compartir económicamente con el predicador, compartes con su recompensa espiritual en la eternidad.</a:t>
            </a:r>
          </a:p>
          <a:p>
            <a:r>
              <a:rPr lang="es-MX" dirty="0"/>
              <a:t>En </a:t>
            </a:r>
            <a:r>
              <a:rPr lang="es-MX" b="1" dirty="0"/>
              <a:t>2 Corintios 8-9</a:t>
            </a:r>
            <a:r>
              <a:rPr lang="es-MX" dirty="0"/>
              <a:t>, Pablo exhortó a esta iglesia de ayudar la iglesia sufriendo persecución en Jerusalén.</a:t>
            </a:r>
          </a:p>
        </p:txBody>
      </p:sp>
      <p:grpSp>
        <p:nvGrpSpPr>
          <p:cNvPr id="32" name="Grupo 31">
            <a:extLst>
              <a:ext uri="{FF2B5EF4-FFF2-40B4-BE49-F238E27FC236}">
                <a16:creationId xmlns:a16="http://schemas.microsoft.com/office/drawing/2014/main" id="{B86B31C9-6405-4563-8B03-67F35FCF591D}"/>
              </a:ext>
            </a:extLst>
          </p:cNvPr>
          <p:cNvGrpSpPr/>
          <p:nvPr/>
        </p:nvGrpSpPr>
        <p:grpSpPr>
          <a:xfrm>
            <a:off x="4737877" y="-1"/>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33" name="Rectángulo 32">
              <a:extLst>
                <a:ext uri="{FF2B5EF4-FFF2-40B4-BE49-F238E27FC236}">
                  <a16:creationId xmlns:a16="http://schemas.microsoft.com/office/drawing/2014/main" id="{CA44964F-618A-48A4-A5DD-F13869D56947}"/>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Rectángulo 33">
              <a:extLst>
                <a:ext uri="{FF2B5EF4-FFF2-40B4-BE49-F238E27FC236}">
                  <a16:creationId xmlns:a16="http://schemas.microsoft.com/office/drawing/2014/main" id="{E54552ED-91CE-41CA-929A-E488380E4A23}"/>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Rectángulo 34">
              <a:extLst>
                <a:ext uri="{FF2B5EF4-FFF2-40B4-BE49-F238E27FC236}">
                  <a16:creationId xmlns:a16="http://schemas.microsoft.com/office/drawing/2014/main" id="{BF280433-02CA-41E7-AC2A-16FDA775D13E}"/>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Rectángulo 35">
              <a:extLst>
                <a:ext uri="{FF2B5EF4-FFF2-40B4-BE49-F238E27FC236}">
                  <a16:creationId xmlns:a16="http://schemas.microsoft.com/office/drawing/2014/main" id="{F534F756-C5F7-434A-8B55-953B623CB0C2}"/>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Rectángulo 36">
              <a:extLst>
                <a:ext uri="{FF2B5EF4-FFF2-40B4-BE49-F238E27FC236}">
                  <a16:creationId xmlns:a16="http://schemas.microsoft.com/office/drawing/2014/main" id="{22594360-9833-49AF-A60A-76D58EBDC613}"/>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Rectángulo 37">
              <a:extLst>
                <a:ext uri="{FF2B5EF4-FFF2-40B4-BE49-F238E27FC236}">
                  <a16:creationId xmlns:a16="http://schemas.microsoft.com/office/drawing/2014/main" id="{17F1C974-40D4-4382-B70F-4C9E04FCA796}"/>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Rectángulo 38">
              <a:extLst>
                <a:ext uri="{FF2B5EF4-FFF2-40B4-BE49-F238E27FC236}">
                  <a16:creationId xmlns:a16="http://schemas.microsoft.com/office/drawing/2014/main" id="{1012874E-9DC1-480F-A186-43E390D9B424}"/>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Rectángulo 39">
              <a:extLst>
                <a:ext uri="{FF2B5EF4-FFF2-40B4-BE49-F238E27FC236}">
                  <a16:creationId xmlns:a16="http://schemas.microsoft.com/office/drawing/2014/main" id="{D514C316-A174-4D63-91AD-67ABBD7F9AFC}"/>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Rectángulo 40">
              <a:extLst>
                <a:ext uri="{FF2B5EF4-FFF2-40B4-BE49-F238E27FC236}">
                  <a16:creationId xmlns:a16="http://schemas.microsoft.com/office/drawing/2014/main" id="{B542690A-4318-47F0-A1F6-5CF40F64E54C}"/>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Rectángulo 41">
              <a:extLst>
                <a:ext uri="{FF2B5EF4-FFF2-40B4-BE49-F238E27FC236}">
                  <a16:creationId xmlns:a16="http://schemas.microsoft.com/office/drawing/2014/main" id="{56510352-10AC-44D2-98CF-CDCABAB9ED68}"/>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3" name="Rectángulo 42">
              <a:extLst>
                <a:ext uri="{FF2B5EF4-FFF2-40B4-BE49-F238E27FC236}">
                  <a16:creationId xmlns:a16="http://schemas.microsoft.com/office/drawing/2014/main" id="{38950A58-00B2-46E3-849A-1353121BBD6A}"/>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4" name="Rectángulo 43">
              <a:extLst>
                <a:ext uri="{FF2B5EF4-FFF2-40B4-BE49-F238E27FC236}">
                  <a16:creationId xmlns:a16="http://schemas.microsoft.com/office/drawing/2014/main" id="{15EA69B4-8F6E-4008-AE93-864164C095CF}"/>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48" name="Imagen 47" descr="Un hombre con lentes y corbata&#10;&#10;Descripción generada automáticamente">
            <a:extLst>
              <a:ext uri="{FF2B5EF4-FFF2-40B4-BE49-F238E27FC236}">
                <a16:creationId xmlns:a16="http://schemas.microsoft.com/office/drawing/2014/main" id="{13085889-4414-4918-9F30-9A7D37D46161}"/>
              </a:ext>
            </a:extLst>
          </p:cNvPr>
          <p:cNvPicPr>
            <a:picLocks noChangeAspect="1"/>
          </p:cNvPicPr>
          <p:nvPr/>
        </p:nvPicPr>
        <p:blipFill rotWithShape="1">
          <a:blip r:embed="rId4"/>
          <a:srcRect r="-3393" b="24731"/>
          <a:stretch/>
        </p:blipFill>
        <p:spPr>
          <a:xfrm>
            <a:off x="7694717" y="6410158"/>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9" name="CuadroTexto 48">
            <a:extLst>
              <a:ext uri="{FF2B5EF4-FFF2-40B4-BE49-F238E27FC236}">
                <a16:creationId xmlns:a16="http://schemas.microsoft.com/office/drawing/2014/main" id="{D5A3886A-05D9-46A5-AE6C-61930690D9BD}"/>
              </a:ext>
            </a:extLst>
          </p:cNvPr>
          <p:cNvSpPr txBox="1"/>
          <p:nvPr/>
        </p:nvSpPr>
        <p:spPr>
          <a:xfrm>
            <a:off x="8353175" y="6488512"/>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Tree>
    <p:extLst>
      <p:ext uri="{BB962C8B-B14F-4D97-AF65-F5344CB8AC3E}">
        <p14:creationId xmlns:p14="http://schemas.microsoft.com/office/powerpoint/2010/main" val="27945017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DF40726-9B19-4165-9C26-757D16E19E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C89294F-49D2-4957-9EBF-7EFBE8D94505}"/>
              </a:ext>
            </a:extLst>
          </p:cNvPr>
          <p:cNvSpPr>
            <a:spLocks noGrp="1"/>
          </p:cNvSpPr>
          <p:nvPr>
            <p:ph type="title"/>
          </p:nvPr>
        </p:nvSpPr>
        <p:spPr>
          <a:xfrm>
            <a:off x="482403" y="144663"/>
            <a:ext cx="6438902" cy="1165002"/>
          </a:xfrm>
        </p:spPr>
        <p:txBody>
          <a:bodyPr anchor="t">
            <a:normAutofit/>
          </a:bodyPr>
          <a:lstStyle/>
          <a:p>
            <a:pPr algn="ctr"/>
            <a:r>
              <a:rPr lang="es-MX" sz="3600" b="1" dirty="0">
                <a:solidFill>
                  <a:srgbClr val="FF0000"/>
                </a:solidFill>
              </a:rPr>
              <a:t>III) ¿Cómo debemos dar?</a:t>
            </a:r>
          </a:p>
        </p:txBody>
      </p:sp>
      <p:sp>
        <p:nvSpPr>
          <p:cNvPr id="3" name="Marcador de contenido 2">
            <a:extLst>
              <a:ext uri="{FF2B5EF4-FFF2-40B4-BE49-F238E27FC236}">
                <a16:creationId xmlns:a16="http://schemas.microsoft.com/office/drawing/2014/main" id="{BCEADCAB-7414-44E1-AB9D-7BF352785BB2}"/>
              </a:ext>
            </a:extLst>
          </p:cNvPr>
          <p:cNvSpPr>
            <a:spLocks noGrp="1"/>
          </p:cNvSpPr>
          <p:nvPr>
            <p:ph idx="1"/>
          </p:nvPr>
        </p:nvSpPr>
        <p:spPr>
          <a:xfrm>
            <a:off x="126609" y="782029"/>
            <a:ext cx="6794696" cy="5520297"/>
          </a:xfrm>
        </p:spPr>
        <p:txBody>
          <a:bodyPr>
            <a:normAutofit fontScale="92500" lnSpcReduction="20000"/>
          </a:bodyPr>
          <a:lstStyle/>
          <a:p>
            <a:pPr marL="0" indent="0">
              <a:buNone/>
            </a:pPr>
            <a:r>
              <a:rPr lang="es-MX" dirty="0"/>
              <a:t>Tenemos que poner el diezmo u ofrenda en el contexto correcto.</a:t>
            </a:r>
          </a:p>
          <a:p>
            <a:r>
              <a:rPr lang="es-MX" dirty="0"/>
              <a:t>¿Damos porque si hacemos esto, entonces Dios va a darnos provisión? </a:t>
            </a:r>
            <a:r>
              <a:rPr lang="es-MX" dirty="0">
                <a:solidFill>
                  <a:srgbClr val="FF0000"/>
                </a:solidFill>
              </a:rPr>
              <a:t>No.</a:t>
            </a:r>
          </a:p>
          <a:p>
            <a:r>
              <a:rPr lang="es-MX" dirty="0"/>
              <a:t>¿Damos porque la obra de Dios o sus ministros son pobres y es para que coman? </a:t>
            </a:r>
            <a:r>
              <a:rPr lang="es-MX" dirty="0">
                <a:solidFill>
                  <a:srgbClr val="FF0000"/>
                </a:solidFill>
              </a:rPr>
              <a:t>No.</a:t>
            </a:r>
          </a:p>
          <a:p>
            <a:r>
              <a:rPr lang="es-MX" dirty="0"/>
              <a:t>¿Damos porque Dios va a castigarnos si no lo hacemos? </a:t>
            </a:r>
            <a:r>
              <a:rPr lang="es-MX" dirty="0">
                <a:solidFill>
                  <a:srgbClr val="FF0000"/>
                </a:solidFill>
              </a:rPr>
              <a:t>No.</a:t>
            </a:r>
          </a:p>
          <a:p>
            <a:pPr marL="0" indent="0">
              <a:buNone/>
            </a:pPr>
            <a:r>
              <a:rPr lang="es-MX" dirty="0"/>
              <a:t>Sin embargo, todas estas observaciones sí tienen un elemento de verdad. Pero el motivo correcto de dar a Dios es </a:t>
            </a:r>
            <a:r>
              <a:rPr lang="es-MX" b="1" dirty="0">
                <a:solidFill>
                  <a:srgbClr val="FF0000"/>
                </a:solidFill>
              </a:rPr>
              <a:t>porque adoras a Dios</a:t>
            </a:r>
            <a:r>
              <a:rPr lang="es-MX" dirty="0">
                <a:solidFill>
                  <a:srgbClr val="FF0000"/>
                </a:solidFill>
              </a:rPr>
              <a:t>, </a:t>
            </a:r>
            <a:r>
              <a:rPr lang="es-MX" dirty="0"/>
              <a:t>y esta es una manera en cómo le muestras tu adoración a Él. </a:t>
            </a:r>
            <a:br>
              <a:rPr lang="es-MX" dirty="0"/>
            </a:br>
            <a:br>
              <a:rPr lang="es-MX" b="1" dirty="0"/>
            </a:br>
            <a:r>
              <a:rPr lang="es-MX" b="1" dirty="0">
                <a:solidFill>
                  <a:srgbClr val="FF0000"/>
                </a:solidFill>
              </a:rPr>
              <a:t>Las ofrendas son una muestra espiritual en cómo adoras a Dios.</a:t>
            </a:r>
          </a:p>
        </p:txBody>
      </p:sp>
      <p:pic>
        <p:nvPicPr>
          <p:cNvPr id="10242" name="Picture 2" descr="Cómo funciona el tema del diezmo? | Revista La Fuente">
            <a:extLst>
              <a:ext uri="{FF2B5EF4-FFF2-40B4-BE49-F238E27FC236}">
                <a16:creationId xmlns:a16="http://schemas.microsoft.com/office/drawing/2014/main" id="{7DB967C4-F12C-44C7-BB2C-B2BF83F58E8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152" r="7424" b="-2"/>
          <a:stretch/>
        </p:blipFill>
        <p:spPr bwMode="auto">
          <a:xfrm>
            <a:off x="7277099" y="484083"/>
            <a:ext cx="4382139" cy="4491735"/>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3" name="Rectangle 72">
            <a:extLst>
              <a:ext uri="{FF2B5EF4-FFF2-40B4-BE49-F238E27FC236}">
                <a16:creationId xmlns:a16="http://schemas.microsoft.com/office/drawing/2014/main" id="{2089CB41-F399-4AEB-980C-5BFB1049C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6112341"/>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5" name="Rectangle 74">
            <a:extLst>
              <a:ext uri="{FF2B5EF4-FFF2-40B4-BE49-F238E27FC236}">
                <a16:creationId xmlns:a16="http://schemas.microsoft.com/office/drawing/2014/main" id="{1BFC967B-3DD6-463D-9DB9-6E4419AE0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096768" y="3817404"/>
            <a:ext cx="54864" cy="4572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pSp>
        <p:nvGrpSpPr>
          <p:cNvPr id="8" name="Grupo 7">
            <a:extLst>
              <a:ext uri="{FF2B5EF4-FFF2-40B4-BE49-F238E27FC236}">
                <a16:creationId xmlns:a16="http://schemas.microsoft.com/office/drawing/2014/main" id="{DDAC008A-6AE6-4EC5-A51A-268F813CE0B0}"/>
              </a:ext>
            </a:extLst>
          </p:cNvPr>
          <p:cNvGrpSpPr/>
          <p:nvPr/>
        </p:nvGrpSpPr>
        <p:grpSpPr>
          <a:xfrm>
            <a:off x="8584307" y="5193179"/>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F12754D2-505C-472A-AEE9-CC1E36EE832C}"/>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A112C5CA-C032-485C-A954-59E8269BE006}"/>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AFA263C7-A269-4CF9-BE55-3305635B3B9C}"/>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01E7E44A-7416-4688-BD9A-E4A17FF5A4C6}"/>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E7AAE946-FB80-4913-9FCE-BDD1935F925B}"/>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7A0A25A6-3599-4955-A6C5-C9808C058488}"/>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34932EF6-69B9-40A6-9492-7A2682422F78}"/>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587C44CE-A097-481D-87C4-20DA78BCBF08}"/>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7CF2DF7E-18B6-4BB8-A2BA-3629197205E9}"/>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E68E2FD4-8F37-4BAD-BE51-8EF21AD316BA}"/>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64E4FA5F-4413-44A4-8D18-B2D62A2E13E2}"/>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19">
              <a:extLst>
                <a:ext uri="{FF2B5EF4-FFF2-40B4-BE49-F238E27FC236}">
                  <a16:creationId xmlns:a16="http://schemas.microsoft.com/office/drawing/2014/main" id="{26CC38B7-9D05-4D3C-B99C-CD2665197933}"/>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1" name="Imagen 20" descr="Un hombre con lentes y corbata&#10;&#10;Descripción generada automáticamente">
            <a:extLst>
              <a:ext uri="{FF2B5EF4-FFF2-40B4-BE49-F238E27FC236}">
                <a16:creationId xmlns:a16="http://schemas.microsoft.com/office/drawing/2014/main" id="{D27191E0-722E-48F0-A15F-0BE48CF20B87}"/>
              </a:ext>
            </a:extLst>
          </p:cNvPr>
          <p:cNvPicPr>
            <a:picLocks noChangeAspect="1"/>
          </p:cNvPicPr>
          <p:nvPr/>
        </p:nvPicPr>
        <p:blipFill rotWithShape="1">
          <a:blip r:embed="rId4"/>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2" name="CuadroTexto 21">
            <a:extLst>
              <a:ext uri="{FF2B5EF4-FFF2-40B4-BE49-F238E27FC236}">
                <a16:creationId xmlns:a16="http://schemas.microsoft.com/office/drawing/2014/main" id="{A5FC2698-DF9D-420E-8A42-E1947698F5B1}"/>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3" name="CuadroTexto 22">
            <a:extLst>
              <a:ext uri="{FF2B5EF4-FFF2-40B4-BE49-F238E27FC236}">
                <a16:creationId xmlns:a16="http://schemas.microsoft.com/office/drawing/2014/main" id="{051D6970-C80D-44F9-9FB8-B53810CA4FA7}"/>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9523574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6" name="Picture 2" descr="Dios Creador - Protestante Digital">
            <a:extLst>
              <a:ext uri="{FF2B5EF4-FFF2-40B4-BE49-F238E27FC236}">
                <a16:creationId xmlns:a16="http://schemas.microsoft.com/office/drawing/2014/main" id="{D4DB1CA1-0262-4031-8188-CF0D5B20BD5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724" b="41510"/>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BCEADCAB-7414-44E1-AB9D-7BF352785BB2}"/>
              </a:ext>
            </a:extLst>
          </p:cNvPr>
          <p:cNvSpPr>
            <a:spLocks noGrp="1"/>
          </p:cNvSpPr>
          <p:nvPr>
            <p:ph idx="1"/>
          </p:nvPr>
        </p:nvSpPr>
        <p:spPr>
          <a:xfrm>
            <a:off x="0" y="3466697"/>
            <a:ext cx="12013809" cy="2999642"/>
          </a:xfrm>
        </p:spPr>
        <p:txBody>
          <a:bodyPr anchor="ctr">
            <a:normAutofit fontScale="92500" lnSpcReduction="20000"/>
          </a:bodyPr>
          <a:lstStyle/>
          <a:p>
            <a:pPr marL="0" indent="0" algn="ctr">
              <a:buNone/>
            </a:pPr>
            <a:r>
              <a:rPr lang="es-MX" sz="2400" b="1" dirty="0"/>
              <a:t>El Principio de dar dinero a Dios</a:t>
            </a:r>
          </a:p>
          <a:p>
            <a:r>
              <a:rPr lang="es-MX" sz="2400" dirty="0"/>
              <a:t>Admite que todo es posesión de Dios.</a:t>
            </a:r>
          </a:p>
          <a:p>
            <a:pPr marL="457200" lvl="1" indent="0">
              <a:buNone/>
            </a:pPr>
            <a:r>
              <a:rPr lang="es-MX" dirty="0">
                <a:solidFill>
                  <a:srgbClr val="FF0000"/>
                </a:solidFill>
              </a:rPr>
              <a:t>(Sal 24:1) </a:t>
            </a:r>
            <a:r>
              <a:rPr lang="es-MX" dirty="0"/>
              <a:t>Pertenecemos a Dios, nosotros y todo lo que tenemos. </a:t>
            </a:r>
            <a:r>
              <a:rPr lang="es-MX" b="1" dirty="0"/>
              <a:t>1 Corintios 6:19 </a:t>
            </a:r>
            <a:r>
              <a:rPr lang="es-MX" b="1" i="1" dirty="0">
                <a:solidFill>
                  <a:srgbClr val="FF0000"/>
                </a:solidFill>
              </a:rPr>
              <a:t>¿O ignoráis que vuestro cuerpo es templo del Espíritu Santo, el cual está en vosotros, el cual tenéis de Dios, y que no sois vuestros?</a:t>
            </a:r>
            <a:r>
              <a:rPr lang="es-MX" b="1" dirty="0">
                <a:solidFill>
                  <a:srgbClr val="FF0000"/>
                </a:solidFill>
              </a:rPr>
              <a:t>  20 </a:t>
            </a:r>
            <a:r>
              <a:rPr lang="es-MX" b="1" i="1" dirty="0">
                <a:solidFill>
                  <a:srgbClr val="FF0000"/>
                </a:solidFill>
              </a:rPr>
              <a:t>Porque habéis sido comprados por precio; glorificad, pues, a Dios en vuestro cuerpo y en vuestro espíritu, los cuales son de Dios</a:t>
            </a:r>
            <a:r>
              <a:rPr lang="es-MX" i="1" dirty="0">
                <a:solidFill>
                  <a:srgbClr val="FF0000"/>
                </a:solidFill>
              </a:rPr>
              <a:t>.</a:t>
            </a:r>
            <a:r>
              <a:rPr lang="es-MX" i="1" dirty="0"/>
              <a:t> </a:t>
            </a:r>
            <a:r>
              <a:rPr lang="es-MX" dirty="0"/>
              <a:t>Dios nos manda a glorificarle por regresar parte de lo que nos ha dado a Él.</a:t>
            </a:r>
          </a:p>
          <a:p>
            <a:pPr algn="l"/>
            <a:r>
              <a:rPr lang="es-MX" sz="2400" dirty="0"/>
              <a:t>Admite que Dios te ha dado todo lo que tienes. </a:t>
            </a:r>
            <a:br>
              <a:rPr lang="es-MX" sz="2400" dirty="0"/>
            </a:br>
            <a:r>
              <a:rPr lang="es-MX" sz="2400" b="1" dirty="0"/>
              <a:t>1 Corintios 4:7</a:t>
            </a:r>
            <a:r>
              <a:rPr lang="es-MX" sz="2400" dirty="0"/>
              <a:t> </a:t>
            </a:r>
            <a:r>
              <a:rPr lang="es-MX" sz="2400" i="1" dirty="0"/>
              <a:t>Porque ¿quién te distingue? </a:t>
            </a:r>
            <a:r>
              <a:rPr lang="es-MX" sz="2400" b="1" i="1" dirty="0">
                <a:solidFill>
                  <a:srgbClr val="FF0000"/>
                </a:solidFill>
              </a:rPr>
              <a:t>¿o qué tienes que no hayas recibido? Y si lo recibiste, ¿por qué te glorías como si no lo hubieras recibido?</a:t>
            </a:r>
            <a:r>
              <a:rPr lang="es-MX" sz="2400" i="1" dirty="0">
                <a:solidFill>
                  <a:srgbClr val="FF0000"/>
                </a:solidFill>
              </a:rPr>
              <a:t> </a:t>
            </a:r>
          </a:p>
        </p:txBody>
      </p:sp>
      <p:sp>
        <p:nvSpPr>
          <p:cNvPr id="2" name="Título 1">
            <a:extLst>
              <a:ext uri="{FF2B5EF4-FFF2-40B4-BE49-F238E27FC236}">
                <a16:creationId xmlns:a16="http://schemas.microsoft.com/office/drawing/2014/main" id="{FC89294F-49D2-4957-9EBF-7EFBE8D94505}"/>
              </a:ext>
            </a:extLst>
          </p:cNvPr>
          <p:cNvSpPr>
            <a:spLocks noGrp="1"/>
          </p:cNvSpPr>
          <p:nvPr>
            <p:ph type="title"/>
          </p:nvPr>
        </p:nvSpPr>
        <p:spPr>
          <a:xfrm>
            <a:off x="4955501" y="756429"/>
            <a:ext cx="5778148" cy="2452687"/>
          </a:xfrm>
        </p:spPr>
        <p:txBody>
          <a:bodyPr anchor="ctr">
            <a:normAutofit/>
          </a:bodyPr>
          <a:lstStyle/>
          <a:p>
            <a:r>
              <a:rPr lang="es-MX" sz="3600" b="1" dirty="0"/>
              <a:t>III) ¿Cómo debemos dar?</a:t>
            </a:r>
          </a:p>
        </p:txBody>
      </p:sp>
      <p:grpSp>
        <p:nvGrpSpPr>
          <p:cNvPr id="5" name="Grupo 4">
            <a:extLst>
              <a:ext uri="{FF2B5EF4-FFF2-40B4-BE49-F238E27FC236}">
                <a16:creationId xmlns:a16="http://schemas.microsoft.com/office/drawing/2014/main" id="{E7824D9B-C6F4-474E-AC7B-7699D3ECB460}"/>
              </a:ext>
            </a:extLst>
          </p:cNvPr>
          <p:cNvGrpSpPr/>
          <p:nvPr/>
        </p:nvGrpSpPr>
        <p:grpSpPr>
          <a:xfrm>
            <a:off x="10180439" y="2364959"/>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6" name="Rectángulo 5">
              <a:extLst>
                <a:ext uri="{FF2B5EF4-FFF2-40B4-BE49-F238E27FC236}">
                  <a16:creationId xmlns:a16="http://schemas.microsoft.com/office/drawing/2014/main" id="{343F6502-5F81-4171-8481-07845296013A}"/>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id="{04A60878-114A-4D02-AF7D-BD3D2D7BD4FF}"/>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4A479535-9151-42DD-8708-7BF69E0579CE}"/>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74E9C6E3-D3DD-40CD-862D-63DA072845CB}"/>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EDD61899-93FC-47F5-853E-0F5A5579AEBF}"/>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96A79367-BAB6-44D7-874F-929D59B77EDD}"/>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154E2EC6-CFEA-4C2D-A7DD-0D46CCD3AE01}"/>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5D2CE1BD-9431-4CD5-8566-F3F243C38F5D}"/>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85615440-0B55-4974-BA12-A71BB32008AB}"/>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64FCB193-3ACC-446B-A21C-F2EB83B64023}"/>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77E7E0FE-A575-4C14-828B-CB75804D770B}"/>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BEE772B6-9A9A-41EA-9BF7-69714A21955B}"/>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8" name="Imagen 17" descr="Un hombre con lentes y corbata&#10;&#10;Descripción generada automáticamente">
            <a:extLst>
              <a:ext uri="{FF2B5EF4-FFF2-40B4-BE49-F238E27FC236}">
                <a16:creationId xmlns:a16="http://schemas.microsoft.com/office/drawing/2014/main" id="{4CC4A745-B508-43B3-A4C5-EFAC9BA28358}"/>
              </a:ext>
            </a:extLst>
          </p:cNvPr>
          <p:cNvPicPr>
            <a:picLocks noChangeAspect="1"/>
          </p:cNvPicPr>
          <p:nvPr/>
        </p:nvPicPr>
        <p:blipFill rotWithShape="1">
          <a:blip r:embed="rId4"/>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9" name="CuadroTexto 18">
            <a:extLst>
              <a:ext uri="{FF2B5EF4-FFF2-40B4-BE49-F238E27FC236}">
                <a16:creationId xmlns:a16="http://schemas.microsoft.com/office/drawing/2014/main" id="{B440F755-35B6-4B17-8AC6-81C13FE8A27F}"/>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0" name="CuadroTexto 19">
            <a:extLst>
              <a:ext uri="{FF2B5EF4-FFF2-40B4-BE49-F238E27FC236}">
                <a16:creationId xmlns:a16="http://schemas.microsoft.com/office/drawing/2014/main" id="{615B6D4E-101C-41EF-9231-A80AAFF9A8A0}"/>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22388178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9">
            <a:extLst>
              <a:ext uri="{FF2B5EF4-FFF2-40B4-BE49-F238E27FC236}">
                <a16:creationId xmlns:a16="http://schemas.microsoft.com/office/drawing/2014/main" id="{18FD74D4-C0F3-4E5B-9628-885593F0B5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C89294F-49D2-4957-9EBF-7EFBE8D94505}"/>
              </a:ext>
            </a:extLst>
          </p:cNvPr>
          <p:cNvSpPr>
            <a:spLocks noGrp="1"/>
          </p:cNvSpPr>
          <p:nvPr>
            <p:ph type="title"/>
          </p:nvPr>
        </p:nvSpPr>
        <p:spPr>
          <a:xfrm>
            <a:off x="722376" y="272002"/>
            <a:ext cx="5373623" cy="1346693"/>
          </a:xfrm>
        </p:spPr>
        <p:txBody>
          <a:bodyPr anchor="t">
            <a:normAutofit/>
          </a:bodyPr>
          <a:lstStyle/>
          <a:p>
            <a:r>
              <a:rPr lang="es-MX" sz="4000" b="1" dirty="0">
                <a:solidFill>
                  <a:srgbClr val="FF0000"/>
                </a:solidFill>
              </a:rPr>
              <a:t>III) ¿Cómo debemos dar?</a:t>
            </a:r>
          </a:p>
        </p:txBody>
      </p:sp>
      <p:sp>
        <p:nvSpPr>
          <p:cNvPr id="15" name="Rectangle 11">
            <a:extLst>
              <a:ext uri="{FF2B5EF4-FFF2-40B4-BE49-F238E27FC236}">
                <a16:creationId xmlns:a16="http://schemas.microsoft.com/office/drawing/2014/main" id="{E64FA8EC-281F-4A47-AF2E-9F85F2AABC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91540"/>
            <a:ext cx="722376" cy="5071110"/>
          </a:xfrm>
          <a:prstGeom prst="rect">
            <a:avLst/>
          </a:prstGeom>
          <a:solidFill>
            <a:srgbClr val="4C52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BCEADCAB-7414-44E1-AB9D-7BF352785BB2}"/>
              </a:ext>
            </a:extLst>
          </p:cNvPr>
          <p:cNvSpPr>
            <a:spLocks noGrp="1"/>
          </p:cNvSpPr>
          <p:nvPr>
            <p:ph idx="1"/>
          </p:nvPr>
        </p:nvSpPr>
        <p:spPr>
          <a:xfrm>
            <a:off x="844061" y="891539"/>
            <a:ext cx="5639669" cy="5832817"/>
          </a:xfrm>
        </p:spPr>
        <p:txBody>
          <a:bodyPr>
            <a:normAutofit fontScale="85000" lnSpcReduction="10000"/>
          </a:bodyPr>
          <a:lstStyle/>
          <a:p>
            <a:pPr marL="0" indent="0">
              <a:buNone/>
            </a:pPr>
            <a:r>
              <a:rPr lang="es-MX" b="1" dirty="0"/>
              <a:t>El Principio de dar dinero a Dios</a:t>
            </a:r>
          </a:p>
          <a:p>
            <a:r>
              <a:rPr lang="es-MX" dirty="0"/>
              <a:t>Regresa a Dios parte de lo que Él te ha dado, en gratitud y adoración a Él. </a:t>
            </a:r>
            <a:br>
              <a:rPr lang="es-MX" dirty="0"/>
            </a:br>
            <a:r>
              <a:rPr lang="es-MX" b="1" dirty="0">
                <a:solidFill>
                  <a:srgbClr val="FF0000"/>
                </a:solidFill>
              </a:rPr>
              <a:t>Juan 3:16 </a:t>
            </a:r>
            <a:r>
              <a:rPr lang="es-MX" i="1" dirty="0"/>
              <a:t>Porque de tal manera </a:t>
            </a:r>
            <a:r>
              <a:rPr lang="es-MX" b="1" i="1" dirty="0">
                <a:solidFill>
                  <a:srgbClr val="FF0000"/>
                </a:solidFill>
              </a:rPr>
              <a:t>amó Dios al mundo, que ha dado…</a:t>
            </a:r>
          </a:p>
          <a:p>
            <a:r>
              <a:rPr lang="es-MX" dirty="0"/>
              <a:t>Si amas a Dios, tú también vas a buscar darle de tu vida.</a:t>
            </a:r>
          </a:p>
          <a:p>
            <a:pPr marL="0" indent="0">
              <a:buNone/>
            </a:pPr>
            <a:r>
              <a:rPr lang="es-MX" b="1" dirty="0">
                <a:solidFill>
                  <a:srgbClr val="FF0000"/>
                </a:solidFill>
              </a:rPr>
              <a:t>1 Corintios 13:3 </a:t>
            </a:r>
            <a:r>
              <a:rPr lang="es-MX" i="1" dirty="0"/>
              <a:t>Y si repartiese todos mis bienes para dar de comer a los pobres, y si entregase mi cuerpo para ser quemado, y </a:t>
            </a:r>
            <a:r>
              <a:rPr lang="es-MX" b="1" i="1" u="sng" dirty="0">
                <a:solidFill>
                  <a:srgbClr val="FF0000"/>
                </a:solidFill>
              </a:rPr>
              <a:t>no tengo amor, de nada me sirve</a:t>
            </a:r>
            <a:r>
              <a:rPr lang="es-MX" dirty="0">
                <a:solidFill>
                  <a:srgbClr val="FF0000"/>
                </a:solidFill>
              </a:rPr>
              <a:t>.</a:t>
            </a:r>
          </a:p>
          <a:p>
            <a:r>
              <a:rPr lang="es-MX" dirty="0">
                <a:solidFill>
                  <a:schemeClr val="accent1"/>
                </a:solidFill>
              </a:rPr>
              <a:t>Primero</a:t>
            </a:r>
            <a:r>
              <a:rPr lang="es-MX" dirty="0"/>
              <a:t>, tenemos que dar motivados desde nuestro profundo amor a Dios. Si no amas a Dios, no eres salvo. </a:t>
            </a:r>
          </a:p>
          <a:p>
            <a:r>
              <a:rPr lang="es-MX" dirty="0">
                <a:solidFill>
                  <a:schemeClr val="accent1"/>
                </a:solidFill>
              </a:rPr>
              <a:t>Segundo</a:t>
            </a:r>
            <a:r>
              <a:rPr lang="es-MX" dirty="0"/>
              <a:t>, nuestro amor a los hermanos. </a:t>
            </a:r>
          </a:p>
          <a:p>
            <a:r>
              <a:rPr lang="es-MX" dirty="0">
                <a:solidFill>
                  <a:schemeClr val="accent1"/>
                </a:solidFill>
              </a:rPr>
              <a:t>Tercero</a:t>
            </a:r>
            <a:r>
              <a:rPr lang="es-MX" dirty="0"/>
              <a:t>, nuestro amor al mundo.</a:t>
            </a:r>
          </a:p>
        </p:txBody>
      </p:sp>
      <p:pic>
        <p:nvPicPr>
          <p:cNvPr id="5" name="Imagen 4">
            <a:extLst>
              <a:ext uri="{FF2B5EF4-FFF2-40B4-BE49-F238E27FC236}">
                <a16:creationId xmlns:a16="http://schemas.microsoft.com/office/drawing/2014/main" id="{F9325E5B-5884-40DB-BCB7-C75D77B559A5}"/>
              </a:ext>
            </a:extLst>
          </p:cNvPr>
          <p:cNvPicPr>
            <a:picLocks noChangeAspect="1"/>
          </p:cNvPicPr>
          <p:nvPr/>
        </p:nvPicPr>
        <p:blipFill rotWithShape="1">
          <a:blip r:embed="rId2"/>
          <a:srcRect r="-1" b="2790"/>
          <a:stretch/>
        </p:blipFill>
        <p:spPr>
          <a:xfrm>
            <a:off x="6605415" y="1066653"/>
            <a:ext cx="5254414" cy="4724693"/>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7" name="Grupo 6">
            <a:extLst>
              <a:ext uri="{FF2B5EF4-FFF2-40B4-BE49-F238E27FC236}">
                <a16:creationId xmlns:a16="http://schemas.microsoft.com/office/drawing/2014/main" id="{19BEFD33-31DF-4F8D-98D2-7980194884A2}"/>
              </a:ext>
            </a:extLst>
          </p:cNvPr>
          <p:cNvGrpSpPr/>
          <p:nvPr/>
        </p:nvGrpSpPr>
        <p:grpSpPr>
          <a:xfrm>
            <a:off x="9914268" y="5959704"/>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8" name="Rectángulo 7">
              <a:extLst>
                <a:ext uri="{FF2B5EF4-FFF2-40B4-BE49-F238E27FC236}">
                  <a16:creationId xmlns:a16="http://schemas.microsoft.com/office/drawing/2014/main" id="{5DCEC0A0-9B94-40E9-BA93-A40CAFB63313}"/>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8239573F-7480-43DB-A32E-4DC7E12B682D}"/>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55F3823A-B2F2-4316-A0B8-0E3507955E0D}"/>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06C824AD-AF26-4C61-9611-6A00241006A8}"/>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0342D9EE-623F-46D4-BAD8-CCFB117E6B46}"/>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AE57979D-E1C0-4C1D-8CBD-A1FE26D2309B}"/>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EE96DB23-5E69-4FAC-908D-594A43FF8368}"/>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9778C125-6854-44B0-B355-F68103FF84EE}"/>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53E0CA55-0CD0-42D9-94C5-AB2B770217B5}"/>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164A29BA-1E99-4235-B6B4-DE249C3F6BC5}"/>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19">
              <a:extLst>
                <a:ext uri="{FF2B5EF4-FFF2-40B4-BE49-F238E27FC236}">
                  <a16:creationId xmlns:a16="http://schemas.microsoft.com/office/drawing/2014/main" id="{5733F3C1-6FFA-4F7B-A8FD-D3DCB8C64E03}"/>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Rectángulo 20">
              <a:extLst>
                <a:ext uri="{FF2B5EF4-FFF2-40B4-BE49-F238E27FC236}">
                  <a16:creationId xmlns:a16="http://schemas.microsoft.com/office/drawing/2014/main" id="{02CF3F70-6601-4E7E-A7D5-CAD636084B87}"/>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2" name="Imagen 21" descr="Un hombre con lentes y corbata&#10;&#10;Descripción generada automáticamente">
            <a:extLst>
              <a:ext uri="{FF2B5EF4-FFF2-40B4-BE49-F238E27FC236}">
                <a16:creationId xmlns:a16="http://schemas.microsoft.com/office/drawing/2014/main" id="{12FDD553-D660-456F-A940-4AEE9344520E}"/>
              </a:ext>
            </a:extLst>
          </p:cNvPr>
          <p:cNvPicPr>
            <a:picLocks noChangeAspect="1"/>
          </p:cNvPicPr>
          <p:nvPr/>
        </p:nvPicPr>
        <p:blipFill rotWithShape="1">
          <a:blip r:embed="rId4"/>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3" name="CuadroTexto 22">
            <a:extLst>
              <a:ext uri="{FF2B5EF4-FFF2-40B4-BE49-F238E27FC236}">
                <a16:creationId xmlns:a16="http://schemas.microsoft.com/office/drawing/2014/main" id="{84816476-6927-44DB-BA9E-CFF96E2B0D62}"/>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4" name="CuadroTexto 23">
            <a:extLst>
              <a:ext uri="{FF2B5EF4-FFF2-40B4-BE49-F238E27FC236}">
                <a16:creationId xmlns:a16="http://schemas.microsoft.com/office/drawing/2014/main" id="{6D0BCB68-E887-41DD-8AFC-F092454D48BF}"/>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42589470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95E159E-93CC-4F4E-854F-A73189132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3CD1EA40-7116-4FCB-9369-70F29FAA91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598763" cy="32339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C89294F-49D2-4957-9EBF-7EFBE8D94505}"/>
              </a:ext>
            </a:extLst>
          </p:cNvPr>
          <p:cNvSpPr>
            <a:spLocks noGrp="1"/>
          </p:cNvSpPr>
          <p:nvPr>
            <p:ph type="title"/>
          </p:nvPr>
        </p:nvSpPr>
        <p:spPr>
          <a:xfrm>
            <a:off x="669220" y="679927"/>
            <a:ext cx="5929542" cy="2270664"/>
          </a:xfrm>
        </p:spPr>
        <p:txBody>
          <a:bodyPr>
            <a:normAutofit/>
          </a:bodyPr>
          <a:lstStyle/>
          <a:p>
            <a:r>
              <a:rPr lang="es-MX" b="1" dirty="0">
                <a:solidFill>
                  <a:srgbClr val="FF0000"/>
                </a:solidFill>
              </a:rPr>
              <a:t>III) ¿Cómo debemos dar?</a:t>
            </a:r>
          </a:p>
        </p:txBody>
      </p:sp>
      <p:sp>
        <p:nvSpPr>
          <p:cNvPr id="75" name="Rectangle 74">
            <a:extLst>
              <a:ext uri="{FF2B5EF4-FFF2-40B4-BE49-F238E27FC236}">
                <a16:creationId xmlns:a16="http://schemas.microsoft.com/office/drawing/2014/main" id="{BF647E38-F93D-4661-8D77-CE13EEB65B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a:extLst>
              <a:ext uri="{FF2B5EF4-FFF2-40B4-BE49-F238E27FC236}">
                <a16:creationId xmlns:a16="http://schemas.microsoft.com/office/drawing/2014/main" id="{8224D79E-4C7E-4A03-BC98-C11627ED478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7763256" y="73152"/>
            <a:chExt cx="1178966" cy="232963"/>
          </a:xfrm>
        </p:grpSpPr>
        <p:sp>
          <p:nvSpPr>
            <p:cNvPr id="78" name="Rectangle 64">
              <a:extLst>
                <a:ext uri="{FF2B5EF4-FFF2-40B4-BE49-F238E27FC236}">
                  <a16:creationId xmlns:a16="http://schemas.microsoft.com/office/drawing/2014/main" id="{84226CB9-AAE1-46B6-9936-1C5F161267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66">
              <a:extLst>
                <a:ext uri="{FF2B5EF4-FFF2-40B4-BE49-F238E27FC236}">
                  <a16:creationId xmlns:a16="http://schemas.microsoft.com/office/drawing/2014/main" id="{8D742D28-AF83-4049-B1E5-3B8C63FC7F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64">
              <a:extLst>
                <a:ext uri="{FF2B5EF4-FFF2-40B4-BE49-F238E27FC236}">
                  <a16:creationId xmlns:a16="http://schemas.microsoft.com/office/drawing/2014/main" id="{92B66613-362C-4881-A297-73A6D98629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66">
              <a:extLst>
                <a:ext uri="{FF2B5EF4-FFF2-40B4-BE49-F238E27FC236}">
                  <a16:creationId xmlns:a16="http://schemas.microsoft.com/office/drawing/2014/main" id="{C095AE55-BD70-4677-8988-688DFA3A5E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64">
              <a:extLst>
                <a:ext uri="{FF2B5EF4-FFF2-40B4-BE49-F238E27FC236}">
                  <a16:creationId xmlns:a16="http://schemas.microsoft.com/office/drawing/2014/main" id="{53FC3E90-8A63-4152-92ED-8196DCBEB1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66">
              <a:extLst>
                <a:ext uri="{FF2B5EF4-FFF2-40B4-BE49-F238E27FC236}">
                  <a16:creationId xmlns:a16="http://schemas.microsoft.com/office/drawing/2014/main" id="{09E194FA-170D-410B-980F-656A0C00DC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64">
              <a:extLst>
                <a:ext uri="{FF2B5EF4-FFF2-40B4-BE49-F238E27FC236}">
                  <a16:creationId xmlns:a16="http://schemas.microsoft.com/office/drawing/2014/main" id="{6C46A6E9-2503-4458-B643-A704F1D4B9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66">
              <a:extLst>
                <a:ext uri="{FF2B5EF4-FFF2-40B4-BE49-F238E27FC236}">
                  <a16:creationId xmlns:a16="http://schemas.microsoft.com/office/drawing/2014/main" id="{90039F9D-222F-4D8E-B502-543BEEFCFC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64">
              <a:extLst>
                <a:ext uri="{FF2B5EF4-FFF2-40B4-BE49-F238E27FC236}">
                  <a16:creationId xmlns:a16="http://schemas.microsoft.com/office/drawing/2014/main" id="{1543C8F8-F06A-4F56-A1C8-380B309B95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66">
              <a:extLst>
                <a:ext uri="{FF2B5EF4-FFF2-40B4-BE49-F238E27FC236}">
                  <a16:creationId xmlns:a16="http://schemas.microsoft.com/office/drawing/2014/main" id="{6E87739D-1D42-42FA-9790-B7DF61CBF1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64">
              <a:extLst>
                <a:ext uri="{FF2B5EF4-FFF2-40B4-BE49-F238E27FC236}">
                  <a16:creationId xmlns:a16="http://schemas.microsoft.com/office/drawing/2014/main" id="{05029ACE-6799-4197-873B-B5F61B9655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66">
              <a:extLst>
                <a:ext uri="{FF2B5EF4-FFF2-40B4-BE49-F238E27FC236}">
                  <a16:creationId xmlns:a16="http://schemas.microsoft.com/office/drawing/2014/main" id="{D9A3E88D-C7C3-4426-8069-D642CD117A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64">
              <a:extLst>
                <a:ext uri="{FF2B5EF4-FFF2-40B4-BE49-F238E27FC236}">
                  <a16:creationId xmlns:a16="http://schemas.microsoft.com/office/drawing/2014/main" id="{2125D27B-B124-4B5D-9CC1-169BF2A990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66">
              <a:extLst>
                <a:ext uri="{FF2B5EF4-FFF2-40B4-BE49-F238E27FC236}">
                  <a16:creationId xmlns:a16="http://schemas.microsoft.com/office/drawing/2014/main" id="{E087664C-11B9-4631-ABF5-940AE79E7A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64">
              <a:extLst>
                <a:ext uri="{FF2B5EF4-FFF2-40B4-BE49-F238E27FC236}">
                  <a16:creationId xmlns:a16="http://schemas.microsoft.com/office/drawing/2014/main" id="{C6EE431E-21F6-422E-94B7-5CD5980E49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66">
              <a:extLst>
                <a:ext uri="{FF2B5EF4-FFF2-40B4-BE49-F238E27FC236}">
                  <a16:creationId xmlns:a16="http://schemas.microsoft.com/office/drawing/2014/main" id="{D7A3CEC9-DFB6-43FE-9CC5-DDA19B5A33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64">
              <a:extLst>
                <a:ext uri="{FF2B5EF4-FFF2-40B4-BE49-F238E27FC236}">
                  <a16:creationId xmlns:a16="http://schemas.microsoft.com/office/drawing/2014/main" id="{C79ADC73-1C5F-4F12-A3A1-C0BCE82A22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66">
              <a:extLst>
                <a:ext uri="{FF2B5EF4-FFF2-40B4-BE49-F238E27FC236}">
                  <a16:creationId xmlns:a16="http://schemas.microsoft.com/office/drawing/2014/main" id="{C20130EC-78F4-42AA-9E20-2D0F481F55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64">
              <a:extLst>
                <a:ext uri="{FF2B5EF4-FFF2-40B4-BE49-F238E27FC236}">
                  <a16:creationId xmlns:a16="http://schemas.microsoft.com/office/drawing/2014/main" id="{6353D739-20D4-4D5A-9A57-707C5AD88D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66">
              <a:extLst>
                <a:ext uri="{FF2B5EF4-FFF2-40B4-BE49-F238E27FC236}">
                  <a16:creationId xmlns:a16="http://schemas.microsoft.com/office/drawing/2014/main" id="{348A8E3F-A128-4F3D-926C-77185809E8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290" name="Picture 2" descr="Como Clamar a Dios en las Persecuciones - Salmo 7">
            <a:extLst>
              <a:ext uri="{FF2B5EF4-FFF2-40B4-BE49-F238E27FC236}">
                <a16:creationId xmlns:a16="http://schemas.microsoft.com/office/drawing/2014/main" id="{D1901C78-38FE-4892-A322-C7D655D2A2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944" r="-1" b="-1"/>
          <a:stretch/>
        </p:blipFill>
        <p:spPr bwMode="auto">
          <a:xfrm>
            <a:off x="6606643" y="10"/>
            <a:ext cx="5585357" cy="3233973"/>
          </a:xfrm>
          <a:prstGeom prst="rect">
            <a:avLst/>
          </a:prstGeom>
          <a:noFill/>
          <a:extLst>
            <a:ext uri="{909E8E84-426E-40DD-AFC4-6F175D3DCCD1}">
              <a14:hiddenFill xmlns:a14="http://schemas.microsoft.com/office/drawing/2010/main">
                <a:solidFill>
                  <a:srgbClr val="FFFFFF"/>
                </a:solidFill>
              </a14:hiddenFill>
            </a:ext>
          </a:extLst>
        </p:spPr>
      </p:pic>
      <p:sp>
        <p:nvSpPr>
          <p:cNvPr id="99" name="Rectangle 98">
            <a:extLst>
              <a:ext uri="{FF2B5EF4-FFF2-40B4-BE49-F238E27FC236}">
                <a16:creationId xmlns:a16="http://schemas.microsoft.com/office/drawing/2014/main" id="{D6C80E47-971C-437F-B030-191115B01D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2"/>
            <a:ext cx="606972" cy="36240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BCEADCAB-7414-44E1-AB9D-7BF352785BB2}"/>
              </a:ext>
            </a:extLst>
          </p:cNvPr>
          <p:cNvSpPr>
            <a:spLocks noGrp="1"/>
          </p:cNvSpPr>
          <p:nvPr>
            <p:ph idx="1"/>
          </p:nvPr>
        </p:nvSpPr>
        <p:spPr>
          <a:xfrm>
            <a:off x="606971" y="2821801"/>
            <a:ext cx="11574099" cy="3624008"/>
          </a:xfrm>
        </p:spPr>
        <p:txBody>
          <a:bodyPr anchor="ctr">
            <a:normAutofit fontScale="92500" lnSpcReduction="20000"/>
          </a:bodyPr>
          <a:lstStyle/>
          <a:p>
            <a:pPr marL="0" indent="0">
              <a:buNone/>
            </a:pPr>
            <a:r>
              <a:rPr lang="es-MX" sz="3200" b="1" dirty="0"/>
              <a:t>El Principio de dar dinero a Dios</a:t>
            </a:r>
          </a:p>
          <a:p>
            <a:pPr marL="0" indent="0">
              <a:buNone/>
            </a:pPr>
            <a:r>
              <a:rPr lang="es-MX" sz="3200" b="1" dirty="0">
                <a:solidFill>
                  <a:srgbClr val="FF0000"/>
                </a:solidFill>
              </a:rPr>
              <a:t>Santiago 2:5 </a:t>
            </a:r>
            <a:r>
              <a:rPr lang="es-MX" sz="3200" i="1" dirty="0"/>
              <a:t>Hermanos míos amados, oíd: ¿No ha elegido Dios a los pobres de este mundo, para que sean ricos en fe y herederos del reino que ha prometido a los que le aman?</a:t>
            </a:r>
            <a:r>
              <a:rPr lang="es-MX" sz="3200" dirty="0"/>
              <a:t> </a:t>
            </a:r>
          </a:p>
          <a:p>
            <a:pPr marL="0" indent="0">
              <a:buNone/>
            </a:pPr>
            <a:r>
              <a:rPr lang="es-MX" sz="3200" b="1" dirty="0">
                <a:solidFill>
                  <a:srgbClr val="FF0000"/>
                </a:solidFill>
              </a:rPr>
              <a:t>1 Corintios 3:21 </a:t>
            </a:r>
            <a:r>
              <a:rPr lang="es-MX" sz="3200" i="1" dirty="0"/>
              <a:t>Así que, ninguno se gloríe en los hombres; porque todo es vuestro:</a:t>
            </a:r>
            <a:r>
              <a:rPr lang="es-MX" sz="3200" dirty="0"/>
              <a:t>  </a:t>
            </a:r>
            <a:r>
              <a:rPr lang="es-MX" sz="3200" b="1" baseline="30000" dirty="0"/>
              <a:t>22</a:t>
            </a:r>
            <a:r>
              <a:rPr lang="es-MX" sz="3200" dirty="0"/>
              <a:t> </a:t>
            </a:r>
            <a:r>
              <a:rPr lang="es-MX" sz="3200" i="1" dirty="0"/>
              <a:t>sea Pablo, sea Apolos, sea </a:t>
            </a:r>
            <a:r>
              <a:rPr lang="es-MX" sz="3200" i="1" dirty="0" err="1"/>
              <a:t>Cefas</a:t>
            </a:r>
            <a:r>
              <a:rPr lang="es-MX" sz="3200" i="1" dirty="0"/>
              <a:t>, sea el mundo, sea la vida, sea la muerte, sea lo presente, sea lo por venir, todo es vuestro, </a:t>
            </a:r>
            <a:br>
              <a:rPr lang="es-MX" sz="3200" i="1" dirty="0"/>
            </a:br>
            <a:r>
              <a:rPr lang="es-MX" sz="3200" b="1" baseline="30000" dirty="0"/>
              <a:t>23</a:t>
            </a:r>
            <a:r>
              <a:rPr lang="es-MX" sz="3200" dirty="0"/>
              <a:t> </a:t>
            </a:r>
            <a:r>
              <a:rPr lang="es-MX" sz="3200" i="1" dirty="0"/>
              <a:t>y vosotros de Cristo, y Cristo de Dios. </a:t>
            </a:r>
          </a:p>
          <a:p>
            <a:r>
              <a:rPr lang="es-MX" sz="3200" dirty="0"/>
              <a:t>Dios nos ha dado mucho. </a:t>
            </a:r>
          </a:p>
        </p:txBody>
      </p:sp>
      <p:grpSp>
        <p:nvGrpSpPr>
          <p:cNvPr id="30" name="Grupo 29">
            <a:extLst>
              <a:ext uri="{FF2B5EF4-FFF2-40B4-BE49-F238E27FC236}">
                <a16:creationId xmlns:a16="http://schemas.microsoft.com/office/drawing/2014/main" id="{D3BCFB13-0825-46D6-9A62-D5AFEEEC4C2A}"/>
              </a:ext>
            </a:extLst>
          </p:cNvPr>
          <p:cNvGrpSpPr/>
          <p:nvPr/>
        </p:nvGrpSpPr>
        <p:grpSpPr>
          <a:xfrm>
            <a:off x="5585358" y="396536"/>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31" name="Rectángulo 30">
              <a:extLst>
                <a:ext uri="{FF2B5EF4-FFF2-40B4-BE49-F238E27FC236}">
                  <a16:creationId xmlns:a16="http://schemas.microsoft.com/office/drawing/2014/main" id="{8A8B6A00-DDCF-4922-93CE-CE58969B49A3}"/>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Rectángulo 31">
              <a:extLst>
                <a:ext uri="{FF2B5EF4-FFF2-40B4-BE49-F238E27FC236}">
                  <a16:creationId xmlns:a16="http://schemas.microsoft.com/office/drawing/2014/main" id="{306F1775-A2B4-4E19-B03A-F35F56380136}"/>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Rectángulo 32">
              <a:extLst>
                <a:ext uri="{FF2B5EF4-FFF2-40B4-BE49-F238E27FC236}">
                  <a16:creationId xmlns:a16="http://schemas.microsoft.com/office/drawing/2014/main" id="{2BCEBD64-410B-4506-ACF9-5CB90D4C11B5}"/>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Rectángulo 33">
              <a:extLst>
                <a:ext uri="{FF2B5EF4-FFF2-40B4-BE49-F238E27FC236}">
                  <a16:creationId xmlns:a16="http://schemas.microsoft.com/office/drawing/2014/main" id="{C6DE454B-8B70-4BB2-9147-7D5362DEA49A}"/>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Rectángulo 34">
              <a:extLst>
                <a:ext uri="{FF2B5EF4-FFF2-40B4-BE49-F238E27FC236}">
                  <a16:creationId xmlns:a16="http://schemas.microsoft.com/office/drawing/2014/main" id="{DE7986C3-B36B-432F-A0C4-3157F7DA5380}"/>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Rectángulo 35">
              <a:extLst>
                <a:ext uri="{FF2B5EF4-FFF2-40B4-BE49-F238E27FC236}">
                  <a16:creationId xmlns:a16="http://schemas.microsoft.com/office/drawing/2014/main" id="{4ED8AC28-E52F-491B-813E-CCFE36CFDB81}"/>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Rectángulo 36">
              <a:extLst>
                <a:ext uri="{FF2B5EF4-FFF2-40B4-BE49-F238E27FC236}">
                  <a16:creationId xmlns:a16="http://schemas.microsoft.com/office/drawing/2014/main" id="{9F989F8C-94CD-42E4-AE60-381CD1B74F29}"/>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Rectángulo 37">
              <a:extLst>
                <a:ext uri="{FF2B5EF4-FFF2-40B4-BE49-F238E27FC236}">
                  <a16:creationId xmlns:a16="http://schemas.microsoft.com/office/drawing/2014/main" id="{A3B82AB2-C390-4F9B-9B41-16B5A221C13D}"/>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Rectángulo 38">
              <a:extLst>
                <a:ext uri="{FF2B5EF4-FFF2-40B4-BE49-F238E27FC236}">
                  <a16:creationId xmlns:a16="http://schemas.microsoft.com/office/drawing/2014/main" id="{0ADB8868-30B4-4885-92CF-B7910E055513}"/>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Rectángulo 39">
              <a:extLst>
                <a:ext uri="{FF2B5EF4-FFF2-40B4-BE49-F238E27FC236}">
                  <a16:creationId xmlns:a16="http://schemas.microsoft.com/office/drawing/2014/main" id="{8B344A00-BF08-4D56-8315-B019B2154A5A}"/>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Rectángulo 40">
              <a:extLst>
                <a:ext uri="{FF2B5EF4-FFF2-40B4-BE49-F238E27FC236}">
                  <a16:creationId xmlns:a16="http://schemas.microsoft.com/office/drawing/2014/main" id="{0AA31794-DC46-449F-8DD4-9A2E20FD2DEC}"/>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Rectángulo 41">
              <a:extLst>
                <a:ext uri="{FF2B5EF4-FFF2-40B4-BE49-F238E27FC236}">
                  <a16:creationId xmlns:a16="http://schemas.microsoft.com/office/drawing/2014/main" id="{7AE5ED52-D9E3-4643-89A4-BFF5AB4FC6AE}"/>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43" name="Imagen 42" descr="Un hombre con lentes y corbata&#10;&#10;Descripción generada automáticamente">
            <a:extLst>
              <a:ext uri="{FF2B5EF4-FFF2-40B4-BE49-F238E27FC236}">
                <a16:creationId xmlns:a16="http://schemas.microsoft.com/office/drawing/2014/main" id="{136E9ABF-3318-4F89-8506-CA1C9C38D4C9}"/>
              </a:ext>
            </a:extLst>
          </p:cNvPr>
          <p:cNvPicPr>
            <a:picLocks noChangeAspect="1"/>
          </p:cNvPicPr>
          <p:nvPr/>
        </p:nvPicPr>
        <p:blipFill rotWithShape="1">
          <a:blip r:embed="rId4"/>
          <a:srcRect r="-3393" b="24731"/>
          <a:stretch/>
        </p:blipFill>
        <p:spPr>
          <a:xfrm>
            <a:off x="1702779" y="6367455"/>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4" name="CuadroTexto 43">
            <a:extLst>
              <a:ext uri="{FF2B5EF4-FFF2-40B4-BE49-F238E27FC236}">
                <a16:creationId xmlns:a16="http://schemas.microsoft.com/office/drawing/2014/main" id="{26724EF2-D2DC-42CE-83B8-B0B5F93EBF1D}"/>
              </a:ext>
            </a:extLst>
          </p:cNvPr>
          <p:cNvSpPr txBox="1"/>
          <p:nvPr/>
        </p:nvSpPr>
        <p:spPr>
          <a:xfrm>
            <a:off x="2361237" y="6445809"/>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45" name="CuadroTexto 44">
            <a:extLst>
              <a:ext uri="{FF2B5EF4-FFF2-40B4-BE49-F238E27FC236}">
                <a16:creationId xmlns:a16="http://schemas.microsoft.com/office/drawing/2014/main" id="{C823EE3D-7E22-43BE-B240-BEABD7C01BA3}"/>
              </a:ext>
            </a:extLst>
          </p:cNvPr>
          <p:cNvSpPr txBox="1"/>
          <p:nvPr/>
        </p:nvSpPr>
        <p:spPr>
          <a:xfrm>
            <a:off x="4253831" y="6445809"/>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15369301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89294F-49D2-4957-9EBF-7EFBE8D94505}"/>
              </a:ext>
            </a:extLst>
          </p:cNvPr>
          <p:cNvSpPr>
            <a:spLocks noGrp="1"/>
          </p:cNvSpPr>
          <p:nvPr>
            <p:ph type="title"/>
          </p:nvPr>
        </p:nvSpPr>
        <p:spPr>
          <a:xfrm>
            <a:off x="6600613" y="0"/>
            <a:ext cx="5291663" cy="1628775"/>
          </a:xfrm>
        </p:spPr>
        <p:txBody>
          <a:bodyPr anchor="t">
            <a:normAutofit/>
          </a:bodyPr>
          <a:lstStyle/>
          <a:p>
            <a:r>
              <a:rPr lang="es-MX" sz="4000" b="1" dirty="0">
                <a:solidFill>
                  <a:srgbClr val="FF0000"/>
                </a:solidFill>
              </a:rPr>
              <a:t>III) ¿Cómo debemos dar?</a:t>
            </a:r>
          </a:p>
        </p:txBody>
      </p:sp>
      <p:pic>
        <p:nvPicPr>
          <p:cNvPr id="5" name="Imagen 4">
            <a:extLst>
              <a:ext uri="{FF2B5EF4-FFF2-40B4-BE49-F238E27FC236}">
                <a16:creationId xmlns:a16="http://schemas.microsoft.com/office/drawing/2014/main" id="{327768DA-94AC-4514-B071-4DE7CDB834C6}"/>
              </a:ext>
            </a:extLst>
          </p:cNvPr>
          <p:cNvPicPr>
            <a:picLocks noChangeAspect="1"/>
          </p:cNvPicPr>
          <p:nvPr/>
        </p:nvPicPr>
        <p:blipFill rotWithShape="1">
          <a:blip r:embed="rId2"/>
          <a:srcRect l="3581" r="2" b="2"/>
          <a:stretch/>
        </p:blipFill>
        <p:spPr>
          <a:xfrm>
            <a:off x="2" y="1587"/>
            <a:ext cx="6095999" cy="6856413"/>
          </a:xfrm>
          <a:custGeom>
            <a:avLst/>
            <a:gdLst/>
            <a:ahLst/>
            <a:cxnLst/>
            <a:rect l="l" t="t" r="r" b="b"/>
            <a:pathLst>
              <a:path w="6649908" h="6856413">
                <a:moveTo>
                  <a:pt x="0" y="0"/>
                </a:moveTo>
                <a:lnTo>
                  <a:pt x="6559859" y="0"/>
                </a:lnTo>
                <a:lnTo>
                  <a:pt x="6572145" y="79394"/>
                </a:lnTo>
                <a:cubicBezTo>
                  <a:pt x="6857782" y="2230562"/>
                  <a:pt x="6243159" y="4473353"/>
                  <a:pt x="6528796" y="6624522"/>
                </a:cubicBezTo>
                <a:lnTo>
                  <a:pt x="6564680" y="6856413"/>
                </a:lnTo>
                <a:lnTo>
                  <a:pt x="0" y="6856413"/>
                </a:lnTo>
                <a:close/>
              </a:path>
            </a:pathLst>
          </a:custGeom>
        </p:spPr>
      </p:pic>
      <p:sp>
        <p:nvSpPr>
          <p:cNvPr id="3" name="Marcador de contenido 2">
            <a:extLst>
              <a:ext uri="{FF2B5EF4-FFF2-40B4-BE49-F238E27FC236}">
                <a16:creationId xmlns:a16="http://schemas.microsoft.com/office/drawing/2014/main" id="{BCEADCAB-7414-44E1-AB9D-7BF352785BB2}"/>
              </a:ext>
            </a:extLst>
          </p:cNvPr>
          <p:cNvSpPr>
            <a:spLocks noGrp="1"/>
          </p:cNvSpPr>
          <p:nvPr>
            <p:ph idx="1"/>
          </p:nvPr>
        </p:nvSpPr>
        <p:spPr>
          <a:xfrm>
            <a:off x="6417734" y="604911"/>
            <a:ext cx="5624211" cy="6253089"/>
          </a:xfrm>
        </p:spPr>
        <p:txBody>
          <a:bodyPr>
            <a:normAutofit fontScale="92500" lnSpcReduction="20000"/>
          </a:bodyPr>
          <a:lstStyle/>
          <a:p>
            <a:pPr marL="0" indent="0" algn="ctr">
              <a:buNone/>
            </a:pPr>
            <a:r>
              <a:rPr lang="es-MX" b="1" dirty="0"/>
              <a:t>El Principio de dar dinero a Dios</a:t>
            </a:r>
          </a:p>
          <a:p>
            <a:pPr marL="0" indent="0">
              <a:buNone/>
            </a:pPr>
            <a:r>
              <a:rPr lang="es-MX" b="1" dirty="0">
                <a:solidFill>
                  <a:srgbClr val="FF0000"/>
                </a:solidFill>
              </a:rPr>
              <a:t>Lucas 12:48</a:t>
            </a:r>
            <a:r>
              <a:rPr lang="es-MX" b="1" dirty="0"/>
              <a:t>… </a:t>
            </a:r>
            <a:r>
              <a:rPr lang="es-MX" b="1" i="1" u="sng" dirty="0">
                <a:solidFill>
                  <a:srgbClr val="FF0000"/>
                </a:solidFill>
              </a:rPr>
              <a:t>porque a todo aquel a quien se haya dado mucho, mucho se le demandará</a:t>
            </a:r>
            <a:r>
              <a:rPr lang="es-MX" dirty="0">
                <a:solidFill>
                  <a:srgbClr val="FF0000"/>
                </a:solidFill>
              </a:rPr>
              <a:t>…</a:t>
            </a:r>
          </a:p>
          <a:p>
            <a:pPr marL="0" indent="0">
              <a:buNone/>
            </a:pPr>
            <a:r>
              <a:rPr lang="es-MX" dirty="0"/>
              <a:t>De lo que recibimos de Dios, Él quiere que regresemos a Dios y a su obra.</a:t>
            </a:r>
          </a:p>
          <a:p>
            <a:pPr marL="0" indent="0">
              <a:buNone/>
            </a:pPr>
            <a:r>
              <a:rPr lang="es-MX" b="1" dirty="0">
                <a:solidFill>
                  <a:srgbClr val="FF0000"/>
                </a:solidFill>
              </a:rPr>
              <a:t>Mateo 10:8 </a:t>
            </a:r>
            <a:r>
              <a:rPr lang="es-MX" dirty="0"/>
              <a:t>…</a:t>
            </a:r>
            <a:r>
              <a:rPr lang="es-MX" i="1" dirty="0"/>
              <a:t>de gracia</a:t>
            </a:r>
            <a:r>
              <a:rPr lang="es-MX" dirty="0"/>
              <a:t> </a:t>
            </a:r>
            <a:r>
              <a:rPr lang="es-MX" dirty="0">
                <a:solidFill>
                  <a:srgbClr val="FF0000"/>
                </a:solidFill>
              </a:rPr>
              <a:t>(</a:t>
            </a:r>
            <a:r>
              <a:rPr lang="es-MX" b="1" u="sng" dirty="0">
                <a:solidFill>
                  <a:srgbClr val="FF0000"/>
                </a:solidFill>
              </a:rPr>
              <a:t>libremente, abundantemente</a:t>
            </a:r>
            <a:r>
              <a:rPr lang="es-MX" dirty="0">
                <a:solidFill>
                  <a:srgbClr val="FF0000"/>
                </a:solidFill>
              </a:rPr>
              <a:t>)</a:t>
            </a:r>
            <a:r>
              <a:rPr lang="es-MX" dirty="0"/>
              <a:t> </a:t>
            </a:r>
            <a:r>
              <a:rPr lang="es-MX" i="1" dirty="0"/>
              <a:t>recibisteis, dad de gracia</a:t>
            </a:r>
            <a:r>
              <a:rPr lang="es-MX" dirty="0"/>
              <a:t> </a:t>
            </a:r>
            <a:r>
              <a:rPr lang="es-MX" dirty="0">
                <a:solidFill>
                  <a:srgbClr val="FF0000"/>
                </a:solidFill>
              </a:rPr>
              <a:t>(</a:t>
            </a:r>
            <a:r>
              <a:rPr lang="es-MX" b="1" u="sng" dirty="0">
                <a:solidFill>
                  <a:srgbClr val="FF0000"/>
                </a:solidFill>
              </a:rPr>
              <a:t>libremente, abundantemente</a:t>
            </a:r>
            <a:r>
              <a:rPr lang="es-MX" dirty="0">
                <a:solidFill>
                  <a:srgbClr val="FF0000"/>
                </a:solidFill>
              </a:rPr>
              <a:t>).</a:t>
            </a:r>
            <a:r>
              <a:rPr lang="es-MX" dirty="0"/>
              <a:t> </a:t>
            </a:r>
          </a:p>
          <a:p>
            <a:pPr marL="0" indent="0">
              <a:buNone/>
            </a:pPr>
            <a:r>
              <a:rPr lang="es-MX" dirty="0"/>
              <a:t>El motivo de dar a Dios es una respuesta de nuestro corazón, porque Dios nos ha dado abundantemente, y para tu bien. Es una expresión de gozo y gratitud por lo que Dios ha hecho por ti.</a:t>
            </a:r>
          </a:p>
          <a:p>
            <a:pPr marL="0" indent="0">
              <a:buNone/>
            </a:pPr>
            <a:r>
              <a:rPr lang="es-MX" dirty="0"/>
              <a:t>Hacemos acciones de gracias para reconocer el bien que Dios nos hace. Luego, en gratitud y gozo, damos abundantemente a Dios. </a:t>
            </a:r>
            <a:r>
              <a:rPr lang="es-MX" dirty="0">
                <a:solidFill>
                  <a:srgbClr val="FF0000"/>
                </a:solidFill>
              </a:rPr>
              <a:t>Lucas 7:47.</a:t>
            </a:r>
          </a:p>
        </p:txBody>
      </p:sp>
      <p:grpSp>
        <p:nvGrpSpPr>
          <p:cNvPr id="6" name="Grupo 5">
            <a:extLst>
              <a:ext uri="{FF2B5EF4-FFF2-40B4-BE49-F238E27FC236}">
                <a16:creationId xmlns:a16="http://schemas.microsoft.com/office/drawing/2014/main" id="{D56D7CF7-4A07-4BE6-8438-325770D6C792}"/>
              </a:ext>
            </a:extLst>
          </p:cNvPr>
          <p:cNvGrpSpPr/>
          <p:nvPr/>
        </p:nvGrpSpPr>
        <p:grpSpPr>
          <a:xfrm>
            <a:off x="290346" y="239942"/>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A6023302-72F6-4A63-97FD-FE7056A149FB}"/>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C4AC39D1-F95A-45EE-857F-801B0FC68C4F}"/>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8ADD5175-8D7E-4D28-80D4-6EEC86AA885E}"/>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0C0BA343-9F2B-41EF-8864-A65BCB51A0AC}"/>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F3AE2B15-1159-49C3-B0EF-0709C07C5C21}"/>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B1CE0CBD-4F3D-4939-A164-7149004B96C0}"/>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AF8C75F7-EE45-486D-B023-D68C051FA5C5}"/>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1708042C-3242-4E2D-9D9A-F7C545DEADE5}"/>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99FB86C9-C9C7-4CFC-9640-77A7424E31E1}"/>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81B927EC-CA98-4491-B632-6DA68367F0F1}"/>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EB44AB23-D2BF-4282-91B9-5CE60B2FCA49}"/>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913F4153-1A69-4881-AB96-3F253B1E40B4}"/>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9" name="Imagen 18" descr="Un hombre con lentes y corbata&#10;&#10;Descripción generada automáticamente">
            <a:extLst>
              <a:ext uri="{FF2B5EF4-FFF2-40B4-BE49-F238E27FC236}">
                <a16:creationId xmlns:a16="http://schemas.microsoft.com/office/drawing/2014/main" id="{5DCC3EF9-D32D-4610-83B8-634D2F9110AC}"/>
              </a:ext>
            </a:extLst>
          </p:cNvPr>
          <p:cNvPicPr>
            <a:picLocks noChangeAspect="1"/>
          </p:cNvPicPr>
          <p:nvPr/>
        </p:nvPicPr>
        <p:blipFill rotWithShape="1">
          <a:blip r:embed="rId4"/>
          <a:srcRect r="-3393" b="24731"/>
          <a:stretch/>
        </p:blipFill>
        <p:spPr>
          <a:xfrm>
            <a:off x="929379" y="6342930"/>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0" name="CuadroTexto 19">
            <a:extLst>
              <a:ext uri="{FF2B5EF4-FFF2-40B4-BE49-F238E27FC236}">
                <a16:creationId xmlns:a16="http://schemas.microsoft.com/office/drawing/2014/main" id="{9DEFAED1-1B19-45F1-8588-BA40E5FAA64D}"/>
              </a:ext>
            </a:extLst>
          </p:cNvPr>
          <p:cNvSpPr txBox="1"/>
          <p:nvPr/>
        </p:nvSpPr>
        <p:spPr>
          <a:xfrm>
            <a:off x="1587837" y="6421284"/>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1" name="CuadroTexto 20">
            <a:extLst>
              <a:ext uri="{FF2B5EF4-FFF2-40B4-BE49-F238E27FC236}">
                <a16:creationId xmlns:a16="http://schemas.microsoft.com/office/drawing/2014/main" id="{F5743628-3DC0-4E8F-BD66-CB3B2111CCDB}"/>
              </a:ext>
            </a:extLst>
          </p:cNvPr>
          <p:cNvSpPr txBox="1"/>
          <p:nvPr/>
        </p:nvSpPr>
        <p:spPr>
          <a:xfrm>
            <a:off x="5158239" y="6482994"/>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16480173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314" name="Picture 2" descr="Qué dice la Biblia sobre el diezmo? Preguntas sobre la Biblia">
            <a:extLst>
              <a:ext uri="{FF2B5EF4-FFF2-40B4-BE49-F238E27FC236}">
                <a16:creationId xmlns:a16="http://schemas.microsoft.com/office/drawing/2014/main" id="{8A64ECFA-7C38-4EB7-AA09-6A9FF61F595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547" b="26584"/>
          <a:stretch/>
        </p:blipFill>
        <p:spPr bwMode="auto">
          <a:xfrm>
            <a:off x="17335" y="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BCEADCAB-7414-44E1-AB9D-7BF352785BB2}"/>
              </a:ext>
            </a:extLst>
          </p:cNvPr>
          <p:cNvSpPr>
            <a:spLocks noGrp="1"/>
          </p:cNvSpPr>
          <p:nvPr>
            <p:ph idx="1"/>
          </p:nvPr>
        </p:nvSpPr>
        <p:spPr>
          <a:xfrm>
            <a:off x="0" y="3486156"/>
            <a:ext cx="12192000" cy="3105150"/>
          </a:xfrm>
        </p:spPr>
        <p:txBody>
          <a:bodyPr anchor="ctr">
            <a:normAutofit fontScale="92500" lnSpcReduction="20000"/>
          </a:bodyPr>
          <a:lstStyle/>
          <a:p>
            <a:pPr marL="0" indent="0" algn="ctr">
              <a:buNone/>
            </a:pPr>
            <a:r>
              <a:rPr lang="es-MX" b="1" dirty="0"/>
              <a:t>El Principio de dar dinero a Dios</a:t>
            </a:r>
          </a:p>
          <a:p>
            <a:pPr marL="0" indent="0">
              <a:buNone/>
            </a:pPr>
            <a:r>
              <a:rPr lang="es-MX" b="1" dirty="0">
                <a:solidFill>
                  <a:srgbClr val="FF0000"/>
                </a:solidFill>
              </a:rPr>
              <a:t>2 Corintios 9:7 </a:t>
            </a:r>
            <a:r>
              <a:rPr lang="es-MX" i="1" dirty="0"/>
              <a:t>Cada uno dé como propuso en su corazón: no con tristeza, ni por necesidad, porque Dios ama al dador alegre.</a:t>
            </a:r>
            <a:r>
              <a:rPr lang="es-MX" dirty="0"/>
              <a:t> </a:t>
            </a:r>
            <a:r>
              <a:rPr lang="es-MX" b="1" baseline="30000" dirty="0"/>
              <a:t>8</a:t>
            </a:r>
            <a:r>
              <a:rPr lang="es-MX" dirty="0"/>
              <a:t> </a:t>
            </a:r>
            <a:r>
              <a:rPr lang="es-MX" i="1" dirty="0"/>
              <a:t>Y poderoso es Dios para hacer que abunde en vosotros toda gracia, a fin de que, teniendo siempre en todas las cosas todo lo suficiente, abundéis para toda buena obra;</a:t>
            </a:r>
          </a:p>
          <a:p>
            <a:r>
              <a:rPr lang="es-MX" dirty="0"/>
              <a:t>Damos con un buen propósito en nuestro corazón.</a:t>
            </a:r>
          </a:p>
          <a:p>
            <a:r>
              <a:rPr lang="es-MX" dirty="0"/>
              <a:t>No es una obligación pesada, sino debe ser un gozo y placer a dar.</a:t>
            </a:r>
          </a:p>
          <a:p>
            <a:r>
              <a:rPr lang="es-MX" dirty="0"/>
              <a:t>No es que “tenemos que dar”, sino es un gran privilegio dar.</a:t>
            </a:r>
          </a:p>
        </p:txBody>
      </p:sp>
      <p:sp>
        <p:nvSpPr>
          <p:cNvPr id="2" name="Título 1">
            <a:extLst>
              <a:ext uri="{FF2B5EF4-FFF2-40B4-BE49-F238E27FC236}">
                <a16:creationId xmlns:a16="http://schemas.microsoft.com/office/drawing/2014/main" id="{FC89294F-49D2-4957-9EBF-7EFBE8D94505}"/>
              </a:ext>
            </a:extLst>
          </p:cNvPr>
          <p:cNvSpPr>
            <a:spLocks noGrp="1"/>
          </p:cNvSpPr>
          <p:nvPr>
            <p:ph type="title"/>
          </p:nvPr>
        </p:nvSpPr>
        <p:spPr>
          <a:xfrm>
            <a:off x="2813540" y="784566"/>
            <a:ext cx="7610620" cy="2452687"/>
          </a:xfrm>
        </p:spPr>
        <p:txBody>
          <a:bodyPr anchor="ctr">
            <a:normAutofit/>
          </a:bodyPr>
          <a:lstStyle/>
          <a:p>
            <a:r>
              <a:rPr lang="es-MX" sz="3600" b="1" dirty="0">
                <a:solidFill>
                  <a:srgbClr val="FF0000"/>
                </a:solidFill>
              </a:rPr>
              <a:t>III) ¿Cómo debemos dar?</a:t>
            </a:r>
          </a:p>
        </p:txBody>
      </p:sp>
      <p:grpSp>
        <p:nvGrpSpPr>
          <p:cNvPr id="5" name="Grupo 4">
            <a:extLst>
              <a:ext uri="{FF2B5EF4-FFF2-40B4-BE49-F238E27FC236}">
                <a16:creationId xmlns:a16="http://schemas.microsoft.com/office/drawing/2014/main" id="{05A06C85-9E2C-4422-862C-3E46F07FD975}"/>
              </a:ext>
            </a:extLst>
          </p:cNvPr>
          <p:cNvGrpSpPr/>
          <p:nvPr/>
        </p:nvGrpSpPr>
        <p:grpSpPr>
          <a:xfrm rot="626581">
            <a:off x="10347286" y="858979"/>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6" name="Rectángulo 5">
              <a:extLst>
                <a:ext uri="{FF2B5EF4-FFF2-40B4-BE49-F238E27FC236}">
                  <a16:creationId xmlns:a16="http://schemas.microsoft.com/office/drawing/2014/main" id="{B5EF50CA-9C3D-4A1C-95DE-EA7BB2A9349E}"/>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id="{D3456166-6E0E-4055-9F98-B9C1349DCFF9}"/>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A18A041C-7885-4698-92D3-E404242B5537}"/>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21FA4101-9111-4420-BE24-E759E00EAF03}"/>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A1E7E0C1-75BF-4F4B-AEDA-8BA3633E4DF5}"/>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DA851584-13B2-4CAD-B2BE-0600F285BA1B}"/>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9C29998F-B115-4376-B92B-515220FDF0CE}"/>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C1034908-93A7-4FE4-B01E-7686E98B83E5}"/>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43554D40-64F1-4103-ABE0-EB779EE2ACA7}"/>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FFFB114A-338E-4C34-A472-9E44AAC82742}"/>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AF08355B-C4FF-4E1B-9FD4-6D44B5F81C48}"/>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E79FFD00-07AB-4104-B13C-D860A640F983}"/>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8" name="Imagen 17" descr="Un hombre con lentes y corbata&#10;&#10;Descripción generada automáticamente">
            <a:extLst>
              <a:ext uri="{FF2B5EF4-FFF2-40B4-BE49-F238E27FC236}">
                <a16:creationId xmlns:a16="http://schemas.microsoft.com/office/drawing/2014/main" id="{4BACD469-7984-4D8E-950F-B766F37402C5}"/>
              </a:ext>
            </a:extLst>
          </p:cNvPr>
          <p:cNvPicPr>
            <a:picLocks noChangeAspect="1"/>
          </p:cNvPicPr>
          <p:nvPr/>
        </p:nvPicPr>
        <p:blipFill rotWithShape="1">
          <a:blip r:embed="rId4"/>
          <a:srcRect r="-3393" b="24731"/>
          <a:stretch/>
        </p:blipFill>
        <p:spPr>
          <a:xfrm>
            <a:off x="1638018" y="6392368"/>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9" name="CuadroTexto 18">
            <a:extLst>
              <a:ext uri="{FF2B5EF4-FFF2-40B4-BE49-F238E27FC236}">
                <a16:creationId xmlns:a16="http://schemas.microsoft.com/office/drawing/2014/main" id="{053E3810-ABE8-4971-A9BE-BEF7CCC198DE}"/>
              </a:ext>
            </a:extLst>
          </p:cNvPr>
          <p:cNvSpPr txBox="1"/>
          <p:nvPr/>
        </p:nvSpPr>
        <p:spPr>
          <a:xfrm>
            <a:off x="2296476" y="6470722"/>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0" name="CuadroTexto 19">
            <a:extLst>
              <a:ext uri="{FF2B5EF4-FFF2-40B4-BE49-F238E27FC236}">
                <a16:creationId xmlns:a16="http://schemas.microsoft.com/office/drawing/2014/main" id="{544F5501-7D19-482A-9B01-BE4128527266}"/>
              </a:ext>
            </a:extLst>
          </p:cNvPr>
          <p:cNvSpPr txBox="1"/>
          <p:nvPr/>
        </p:nvSpPr>
        <p:spPr>
          <a:xfrm>
            <a:off x="4189070" y="6470722"/>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36196797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E0F901BB-7A9C-4782-8C5A-6C87181334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4E6624E0-4F60-48BC-A7A3-E9E39558C6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89941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a:extLst>
              <a:ext uri="{FF2B5EF4-FFF2-40B4-BE49-F238E27FC236}">
                <a16:creationId xmlns:a16="http://schemas.microsoft.com/office/drawing/2014/main" id="{9E43E711-ED7C-4F67-8C9C-883F0F1580D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6167" y="1536192"/>
            <a:ext cx="242107" cy="1340860"/>
            <a:chOff x="56167" y="1536192"/>
            <a:chExt cx="242107" cy="1340860"/>
          </a:xfrm>
        </p:grpSpPr>
        <p:sp>
          <p:nvSpPr>
            <p:cNvPr id="76" name="Rectangle 2">
              <a:extLst>
                <a:ext uri="{FF2B5EF4-FFF2-40B4-BE49-F238E27FC236}">
                  <a16:creationId xmlns:a16="http://schemas.microsoft.com/office/drawing/2014/main" id="{BFD44635-7B35-43F7-907A-5F4A09900E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210595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59">
              <a:extLst>
                <a:ext uri="{FF2B5EF4-FFF2-40B4-BE49-F238E27FC236}">
                  <a16:creationId xmlns:a16="http://schemas.microsoft.com/office/drawing/2014/main" id="{E8071A92-E703-4F0B-B146-FB45E6404B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10595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2">
              <a:extLst>
                <a:ext uri="{FF2B5EF4-FFF2-40B4-BE49-F238E27FC236}">
                  <a16:creationId xmlns:a16="http://schemas.microsoft.com/office/drawing/2014/main" id="{30CDB13D-825A-4010-B69F-E2BDE9B965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196383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59">
              <a:extLst>
                <a:ext uri="{FF2B5EF4-FFF2-40B4-BE49-F238E27FC236}">
                  <a16:creationId xmlns:a16="http://schemas.microsoft.com/office/drawing/2014/main" id="{687F9D24-E548-46EB-B99E-A16919193C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196383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2">
              <a:extLst>
                <a:ext uri="{FF2B5EF4-FFF2-40B4-BE49-F238E27FC236}">
                  <a16:creationId xmlns:a16="http://schemas.microsoft.com/office/drawing/2014/main" id="{D23A5B9C-1724-49E3-927E-4F9C7B8CFE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1821723"/>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59">
              <a:extLst>
                <a:ext uri="{FF2B5EF4-FFF2-40B4-BE49-F238E27FC236}">
                  <a16:creationId xmlns:a16="http://schemas.microsoft.com/office/drawing/2014/main" id="{E2E7A5C6-62AE-4D65-BEFF-3878A2DBD4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1821723"/>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2">
              <a:extLst>
                <a:ext uri="{FF2B5EF4-FFF2-40B4-BE49-F238E27FC236}">
                  <a16:creationId xmlns:a16="http://schemas.microsoft.com/office/drawing/2014/main" id="{74986F38-A8B4-4AD8-9EBC-F3CF4244E7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1679609"/>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59">
              <a:extLst>
                <a:ext uri="{FF2B5EF4-FFF2-40B4-BE49-F238E27FC236}">
                  <a16:creationId xmlns:a16="http://schemas.microsoft.com/office/drawing/2014/main" id="{EFE2AA36-AE9A-434A-BF86-05BD2BC5115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1679609"/>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2">
              <a:extLst>
                <a:ext uri="{FF2B5EF4-FFF2-40B4-BE49-F238E27FC236}">
                  <a16:creationId xmlns:a16="http://schemas.microsoft.com/office/drawing/2014/main" id="{6D627A13-8CD9-4FE9-9C0E-B3260CBDEE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1537495"/>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59">
              <a:extLst>
                <a:ext uri="{FF2B5EF4-FFF2-40B4-BE49-F238E27FC236}">
                  <a16:creationId xmlns:a16="http://schemas.microsoft.com/office/drawing/2014/main" id="{1CF08CDA-0AA3-4324-97A4-758FF8D518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1537495"/>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2">
              <a:extLst>
                <a:ext uri="{FF2B5EF4-FFF2-40B4-BE49-F238E27FC236}">
                  <a16:creationId xmlns:a16="http://schemas.microsoft.com/office/drawing/2014/main" id="{E15B14E4-75CA-4CFF-8DF7-0D5C55DDAA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2816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59">
              <a:extLst>
                <a:ext uri="{FF2B5EF4-FFF2-40B4-BE49-F238E27FC236}">
                  <a16:creationId xmlns:a16="http://schemas.microsoft.com/office/drawing/2014/main" id="{2955FC71-4A2A-4BE8-B5B7-51D6D551AB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816521"/>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a:extLst>
                <a:ext uri="{FF2B5EF4-FFF2-40B4-BE49-F238E27FC236}">
                  <a16:creationId xmlns:a16="http://schemas.microsoft.com/office/drawing/2014/main" id="{C6FC476A-8955-4A71-A7FC-11C7C5B6CB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267440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59">
              <a:extLst>
                <a:ext uri="{FF2B5EF4-FFF2-40B4-BE49-F238E27FC236}">
                  <a16:creationId xmlns:a16="http://schemas.microsoft.com/office/drawing/2014/main" id="{C62BB848-2E61-4DF4-A225-A7B2162B1C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674407"/>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2">
              <a:extLst>
                <a:ext uri="{FF2B5EF4-FFF2-40B4-BE49-F238E27FC236}">
                  <a16:creationId xmlns:a16="http://schemas.microsoft.com/office/drawing/2014/main" id="{86C20CE8-FBF1-447F-BF8D-C8816E62EB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2532293"/>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59">
              <a:extLst>
                <a:ext uri="{FF2B5EF4-FFF2-40B4-BE49-F238E27FC236}">
                  <a16:creationId xmlns:a16="http://schemas.microsoft.com/office/drawing/2014/main" id="{ECCE4064-2893-4646-AE80-31778C78A8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532293"/>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2">
              <a:extLst>
                <a:ext uri="{FF2B5EF4-FFF2-40B4-BE49-F238E27FC236}">
                  <a16:creationId xmlns:a16="http://schemas.microsoft.com/office/drawing/2014/main" id="{907126FA-D4A1-4E3C-A5EC-8065B6B143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2390179"/>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59">
              <a:extLst>
                <a:ext uri="{FF2B5EF4-FFF2-40B4-BE49-F238E27FC236}">
                  <a16:creationId xmlns:a16="http://schemas.microsoft.com/office/drawing/2014/main" id="{CF8762A6-ACD5-4523-9A0B-24D52085F1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390179"/>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2">
              <a:extLst>
                <a:ext uri="{FF2B5EF4-FFF2-40B4-BE49-F238E27FC236}">
                  <a16:creationId xmlns:a16="http://schemas.microsoft.com/office/drawing/2014/main" id="{30641FFA-55E1-4ABF-87B4-16945C4FAF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237744" y="2248065"/>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59">
              <a:extLst>
                <a:ext uri="{FF2B5EF4-FFF2-40B4-BE49-F238E27FC236}">
                  <a16:creationId xmlns:a16="http://schemas.microsoft.com/office/drawing/2014/main" id="{79403006-0BFD-4BAE-B973-DA170D5D58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4864" y="2248065"/>
              <a:ext cx="61834"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Marcador de contenido 2">
            <a:extLst>
              <a:ext uri="{FF2B5EF4-FFF2-40B4-BE49-F238E27FC236}">
                <a16:creationId xmlns:a16="http://schemas.microsoft.com/office/drawing/2014/main" id="{F6D27393-6F21-4C0A-93F5-E673C618A085}"/>
              </a:ext>
            </a:extLst>
          </p:cNvPr>
          <p:cNvSpPr>
            <a:spLocks noGrp="1"/>
          </p:cNvSpPr>
          <p:nvPr>
            <p:ph idx="1"/>
          </p:nvPr>
        </p:nvSpPr>
        <p:spPr>
          <a:xfrm>
            <a:off x="594360" y="998806"/>
            <a:ext cx="5212080" cy="5859193"/>
          </a:xfrm>
        </p:spPr>
        <p:txBody>
          <a:bodyPr>
            <a:normAutofit fontScale="92500" lnSpcReduction="10000"/>
          </a:bodyPr>
          <a:lstStyle/>
          <a:p>
            <a:pPr marL="0" indent="0">
              <a:buNone/>
            </a:pPr>
            <a:r>
              <a:rPr lang="es-MX" b="1" dirty="0">
                <a:solidFill>
                  <a:srgbClr val="FF0000"/>
                </a:solidFill>
              </a:rPr>
              <a:t>Génesis 4:3 </a:t>
            </a:r>
            <a:r>
              <a:rPr lang="es-MX" i="1" dirty="0"/>
              <a:t>Y aconteció « andando el tiempo, »  que « Caín »  trajo del fruto de la tierra una ofrenda a Jehová </a:t>
            </a:r>
            <a:r>
              <a:rPr lang="es-MX" dirty="0"/>
              <a:t>. </a:t>
            </a:r>
            <a:r>
              <a:rPr lang="es-MX" b="1" i="1" baseline="30000" dirty="0"/>
              <a:t>4</a:t>
            </a:r>
            <a:r>
              <a:rPr lang="es-MX" b="1" i="1" dirty="0"/>
              <a:t> </a:t>
            </a:r>
            <a:r>
              <a:rPr lang="es-MX" i="1" dirty="0"/>
              <a:t>Y Abel trajo también de los primogénitos de sus ovejas, de lo más gordo de ellas. Y miró Jehová con agrado a Abel y a su ofrenda; </a:t>
            </a:r>
          </a:p>
          <a:p>
            <a:pPr marL="0" indent="0">
              <a:buNone/>
            </a:pPr>
            <a:r>
              <a:rPr lang="es-MX" dirty="0"/>
              <a:t>Desde los primeros seres humanos, cada uno que buscaba a Dios </a:t>
            </a:r>
            <a:br>
              <a:rPr lang="es-MX" dirty="0"/>
            </a:br>
            <a:r>
              <a:rPr lang="es-MX" b="1" dirty="0"/>
              <a:t>“</a:t>
            </a:r>
            <a:r>
              <a:rPr lang="es-MX" b="1" u="sng" dirty="0"/>
              <a:t>NO llegaba con manos vacías.</a:t>
            </a:r>
            <a:r>
              <a:rPr lang="es-MX" b="1" dirty="0"/>
              <a:t>”</a:t>
            </a:r>
            <a:r>
              <a:rPr lang="es-MX" dirty="0"/>
              <a:t> </a:t>
            </a:r>
          </a:p>
          <a:p>
            <a:pPr marL="0" indent="0">
              <a:buNone/>
            </a:pPr>
            <a:r>
              <a:rPr lang="es-MX" dirty="0"/>
              <a:t>Lo poco o mucho de lo que uno tiene, viene de parte de Dios y buscamos a Dios antes de pedirle a Él por cosas para nuestra vida. Lo que traemos a Dios debe ser lo mejor que tenemos.</a:t>
            </a:r>
          </a:p>
        </p:txBody>
      </p:sp>
      <p:pic>
        <p:nvPicPr>
          <p:cNvPr id="14338" name="Picture 2" descr="La ofrenda que agrada a Dios | Encima del ropero">
            <a:extLst>
              <a:ext uri="{FF2B5EF4-FFF2-40B4-BE49-F238E27FC236}">
                <a16:creationId xmlns:a16="http://schemas.microsoft.com/office/drawing/2014/main" id="{60BF4633-D85B-4E3E-B2B8-4F0DAA3CDEC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33"/>
          <a:stretch/>
        </p:blipFill>
        <p:spPr bwMode="auto">
          <a:xfrm>
            <a:off x="6579324" y="998804"/>
            <a:ext cx="4754694" cy="5759799"/>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Título 1">
            <a:extLst>
              <a:ext uri="{FF2B5EF4-FFF2-40B4-BE49-F238E27FC236}">
                <a16:creationId xmlns:a16="http://schemas.microsoft.com/office/drawing/2014/main" id="{D182F72F-9872-411D-AEAE-DF48CE3E06DA}"/>
              </a:ext>
            </a:extLst>
          </p:cNvPr>
          <p:cNvSpPr>
            <a:spLocks noGrp="1"/>
          </p:cNvSpPr>
          <p:nvPr>
            <p:ph type="title"/>
          </p:nvPr>
        </p:nvSpPr>
        <p:spPr>
          <a:xfrm>
            <a:off x="594360" y="0"/>
            <a:ext cx="11377246" cy="998805"/>
          </a:xfrm>
        </p:spPr>
        <p:txBody>
          <a:bodyPr anchor="ctr">
            <a:normAutofit/>
          </a:bodyPr>
          <a:lstStyle/>
          <a:p>
            <a:pPr algn="ctr"/>
            <a:r>
              <a:rPr lang="es-MX" sz="2800" b="1" dirty="0">
                <a:solidFill>
                  <a:srgbClr val="FF0000"/>
                </a:solidFill>
              </a:rPr>
              <a:t>IV) Debemos dar de nuestro dinero (posesiones) a Dios.</a:t>
            </a:r>
          </a:p>
        </p:txBody>
      </p:sp>
      <p:grpSp>
        <p:nvGrpSpPr>
          <p:cNvPr id="28" name="Grupo 27">
            <a:extLst>
              <a:ext uri="{FF2B5EF4-FFF2-40B4-BE49-F238E27FC236}">
                <a16:creationId xmlns:a16="http://schemas.microsoft.com/office/drawing/2014/main" id="{2C950FE0-9927-4FD7-A57E-03E918307BD8}"/>
              </a:ext>
            </a:extLst>
          </p:cNvPr>
          <p:cNvGrpSpPr/>
          <p:nvPr/>
        </p:nvGrpSpPr>
        <p:grpSpPr>
          <a:xfrm>
            <a:off x="220394" y="84736"/>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29" name="Rectángulo 28">
              <a:extLst>
                <a:ext uri="{FF2B5EF4-FFF2-40B4-BE49-F238E27FC236}">
                  <a16:creationId xmlns:a16="http://schemas.microsoft.com/office/drawing/2014/main" id="{6DAFCE3C-2160-441C-BCA1-132FABC5E0E4}"/>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Rectángulo 29">
              <a:extLst>
                <a:ext uri="{FF2B5EF4-FFF2-40B4-BE49-F238E27FC236}">
                  <a16:creationId xmlns:a16="http://schemas.microsoft.com/office/drawing/2014/main" id="{15EEBA10-B1A7-453A-9A97-284D678E3FEF}"/>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Rectángulo 30">
              <a:extLst>
                <a:ext uri="{FF2B5EF4-FFF2-40B4-BE49-F238E27FC236}">
                  <a16:creationId xmlns:a16="http://schemas.microsoft.com/office/drawing/2014/main" id="{43F5D3D4-9E96-4127-A269-3E18A51A6F31}"/>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Rectángulo 31">
              <a:extLst>
                <a:ext uri="{FF2B5EF4-FFF2-40B4-BE49-F238E27FC236}">
                  <a16:creationId xmlns:a16="http://schemas.microsoft.com/office/drawing/2014/main" id="{6362C761-A4AA-42D3-BF38-F3BF55431100}"/>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Rectángulo 32">
              <a:extLst>
                <a:ext uri="{FF2B5EF4-FFF2-40B4-BE49-F238E27FC236}">
                  <a16:creationId xmlns:a16="http://schemas.microsoft.com/office/drawing/2014/main" id="{4C466427-1455-4184-916E-B534F229B5FD}"/>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Rectángulo 33">
              <a:extLst>
                <a:ext uri="{FF2B5EF4-FFF2-40B4-BE49-F238E27FC236}">
                  <a16:creationId xmlns:a16="http://schemas.microsoft.com/office/drawing/2014/main" id="{E268CB7F-5E8C-43F8-8350-9A9148562908}"/>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Rectángulo 34">
              <a:extLst>
                <a:ext uri="{FF2B5EF4-FFF2-40B4-BE49-F238E27FC236}">
                  <a16:creationId xmlns:a16="http://schemas.microsoft.com/office/drawing/2014/main" id="{525A8EBB-C0D2-4618-8281-220EB86C910A}"/>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Rectángulo 35">
              <a:extLst>
                <a:ext uri="{FF2B5EF4-FFF2-40B4-BE49-F238E27FC236}">
                  <a16:creationId xmlns:a16="http://schemas.microsoft.com/office/drawing/2014/main" id="{990136D0-17C1-4349-BE7E-9AD6351C3D22}"/>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Rectángulo 36">
              <a:extLst>
                <a:ext uri="{FF2B5EF4-FFF2-40B4-BE49-F238E27FC236}">
                  <a16:creationId xmlns:a16="http://schemas.microsoft.com/office/drawing/2014/main" id="{9BED9008-50FD-4F20-A422-8368EB772F73}"/>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Rectángulo 37">
              <a:extLst>
                <a:ext uri="{FF2B5EF4-FFF2-40B4-BE49-F238E27FC236}">
                  <a16:creationId xmlns:a16="http://schemas.microsoft.com/office/drawing/2014/main" id="{057C9DAA-726D-410A-A87A-A4BAEDAC1FBC}"/>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Rectángulo 38">
              <a:extLst>
                <a:ext uri="{FF2B5EF4-FFF2-40B4-BE49-F238E27FC236}">
                  <a16:creationId xmlns:a16="http://schemas.microsoft.com/office/drawing/2014/main" id="{CAED2501-C74F-46D0-B196-A755DAB684EB}"/>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Rectángulo 39">
              <a:extLst>
                <a:ext uri="{FF2B5EF4-FFF2-40B4-BE49-F238E27FC236}">
                  <a16:creationId xmlns:a16="http://schemas.microsoft.com/office/drawing/2014/main" id="{70F46952-CD2C-410E-830B-69C6B5076627}"/>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41" name="Imagen 40" descr="Un hombre con lentes y corbata&#10;&#10;Descripción generada automáticamente">
            <a:extLst>
              <a:ext uri="{FF2B5EF4-FFF2-40B4-BE49-F238E27FC236}">
                <a16:creationId xmlns:a16="http://schemas.microsoft.com/office/drawing/2014/main" id="{B327D313-1424-4F13-904F-ED3EDD92A1A1}"/>
              </a:ext>
            </a:extLst>
          </p:cNvPr>
          <p:cNvPicPr>
            <a:picLocks noChangeAspect="1"/>
          </p:cNvPicPr>
          <p:nvPr/>
        </p:nvPicPr>
        <p:blipFill rotWithShape="1">
          <a:blip r:embed="rId4"/>
          <a:srcRect r="-3393" b="24731"/>
          <a:stretch/>
        </p:blipFill>
        <p:spPr>
          <a:xfrm>
            <a:off x="2740245" y="6242047"/>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2" name="CuadroTexto 41">
            <a:extLst>
              <a:ext uri="{FF2B5EF4-FFF2-40B4-BE49-F238E27FC236}">
                <a16:creationId xmlns:a16="http://schemas.microsoft.com/office/drawing/2014/main" id="{EDFCBCB2-E605-4A3C-AB54-25C514657063}"/>
              </a:ext>
            </a:extLst>
          </p:cNvPr>
          <p:cNvSpPr txBox="1"/>
          <p:nvPr/>
        </p:nvSpPr>
        <p:spPr>
          <a:xfrm>
            <a:off x="3398703" y="6320401"/>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Tree>
    <p:extLst>
      <p:ext uri="{BB962C8B-B14F-4D97-AF65-F5344CB8AC3E}">
        <p14:creationId xmlns:p14="http://schemas.microsoft.com/office/powerpoint/2010/main" val="219279148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AD21898E-86C0-4C8A-A76C-DF33E844C8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9542" y="0"/>
            <a:ext cx="10432916" cy="6858000"/>
          </a:xfrm>
          <a:custGeom>
            <a:avLst/>
            <a:gdLst>
              <a:gd name="connsiteX0" fmla="*/ 1287962 w 10432916"/>
              <a:gd name="connsiteY0" fmla="*/ 0 h 6858000"/>
              <a:gd name="connsiteX1" fmla="*/ 9144956 w 10432916"/>
              <a:gd name="connsiteY1" fmla="*/ 0 h 6858000"/>
              <a:gd name="connsiteX2" fmla="*/ 9241731 w 10432916"/>
              <a:gd name="connsiteY2" fmla="*/ 111692 h 6858000"/>
              <a:gd name="connsiteX3" fmla="*/ 10432916 w 10432916"/>
              <a:gd name="connsiteY3" fmla="*/ 3429001 h 6858000"/>
              <a:gd name="connsiteX4" fmla="*/ 9241730 w 10432916"/>
              <a:gd name="connsiteY4" fmla="*/ 6746310 h 6858000"/>
              <a:gd name="connsiteX5" fmla="*/ 9144957 w 10432916"/>
              <a:gd name="connsiteY5" fmla="*/ 6858000 h 6858000"/>
              <a:gd name="connsiteX6" fmla="*/ 1287959 w 10432916"/>
              <a:gd name="connsiteY6" fmla="*/ 6858000 h 6858000"/>
              <a:gd name="connsiteX7" fmla="*/ 1191186 w 10432916"/>
              <a:gd name="connsiteY7" fmla="*/ 6746310 h 6858000"/>
              <a:gd name="connsiteX8" fmla="*/ 0 w 10432916"/>
              <a:gd name="connsiteY8" fmla="*/ 3429001 h 6858000"/>
              <a:gd name="connsiteX9" fmla="*/ 1191186 w 10432916"/>
              <a:gd name="connsiteY9" fmla="*/ 11169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432916" h="6858000">
                <a:moveTo>
                  <a:pt x="1287962" y="0"/>
                </a:moveTo>
                <a:lnTo>
                  <a:pt x="9144956" y="0"/>
                </a:lnTo>
                <a:lnTo>
                  <a:pt x="9241731" y="111692"/>
                </a:lnTo>
                <a:cubicBezTo>
                  <a:pt x="9985889" y="1013175"/>
                  <a:pt x="10432916" y="2168897"/>
                  <a:pt x="10432916" y="3429001"/>
                </a:cubicBezTo>
                <a:cubicBezTo>
                  <a:pt x="10432916" y="4689105"/>
                  <a:pt x="9985889" y="5844827"/>
                  <a:pt x="9241730" y="6746310"/>
                </a:cubicBezTo>
                <a:lnTo>
                  <a:pt x="9144957" y="6858000"/>
                </a:lnTo>
                <a:lnTo>
                  <a:pt x="1287959" y="6858000"/>
                </a:lnTo>
                <a:lnTo>
                  <a:pt x="1191186" y="6746310"/>
                </a:lnTo>
                <a:cubicBezTo>
                  <a:pt x="447027" y="5844827"/>
                  <a:pt x="0" y="4689105"/>
                  <a:pt x="0" y="3429001"/>
                </a:cubicBezTo>
                <a:cubicBezTo>
                  <a:pt x="0" y="2168897"/>
                  <a:pt x="447027" y="1013175"/>
                  <a:pt x="1191186" y="111692"/>
                </a:cubicBez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5C8F04BD-D093-45D0-B54C-50FDB308B4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4942" y="0"/>
            <a:ext cx="9922116" cy="6858000"/>
          </a:xfrm>
          <a:custGeom>
            <a:avLst/>
            <a:gdLst>
              <a:gd name="connsiteX0" fmla="*/ 1378575 w 9922116"/>
              <a:gd name="connsiteY0" fmla="*/ 0 h 6858000"/>
              <a:gd name="connsiteX1" fmla="*/ 8543542 w 9922116"/>
              <a:gd name="connsiteY1" fmla="*/ 0 h 6858000"/>
              <a:gd name="connsiteX2" fmla="*/ 8633323 w 9922116"/>
              <a:gd name="connsiteY2" fmla="*/ 94145 h 6858000"/>
              <a:gd name="connsiteX3" fmla="*/ 9922116 w 9922116"/>
              <a:gd name="connsiteY3" fmla="*/ 3429001 h 6858000"/>
              <a:gd name="connsiteX4" fmla="*/ 8633323 w 9922116"/>
              <a:gd name="connsiteY4" fmla="*/ 6763858 h 6858000"/>
              <a:gd name="connsiteX5" fmla="*/ 8543544 w 9922116"/>
              <a:gd name="connsiteY5" fmla="*/ 6858000 h 6858000"/>
              <a:gd name="connsiteX6" fmla="*/ 1378573 w 9922116"/>
              <a:gd name="connsiteY6" fmla="*/ 6858000 h 6858000"/>
              <a:gd name="connsiteX7" fmla="*/ 1288793 w 9922116"/>
              <a:gd name="connsiteY7" fmla="*/ 6763858 h 6858000"/>
              <a:gd name="connsiteX8" fmla="*/ 0 w 9922116"/>
              <a:gd name="connsiteY8" fmla="*/ 3429001 h 6858000"/>
              <a:gd name="connsiteX9" fmla="*/ 1288793 w 9922116"/>
              <a:gd name="connsiteY9" fmla="*/ 941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22116" h="6858000">
                <a:moveTo>
                  <a:pt x="1378575" y="0"/>
                </a:moveTo>
                <a:lnTo>
                  <a:pt x="8543542" y="0"/>
                </a:lnTo>
                <a:lnTo>
                  <a:pt x="8633323" y="94145"/>
                </a:lnTo>
                <a:cubicBezTo>
                  <a:pt x="9434072" y="974941"/>
                  <a:pt x="9922116" y="2144991"/>
                  <a:pt x="9922116" y="3429001"/>
                </a:cubicBezTo>
                <a:cubicBezTo>
                  <a:pt x="9922116" y="4713011"/>
                  <a:pt x="9434072" y="5883061"/>
                  <a:pt x="8633323" y="6763858"/>
                </a:cubicBezTo>
                <a:lnTo>
                  <a:pt x="8543544" y="6858000"/>
                </a:lnTo>
                <a:lnTo>
                  <a:pt x="1378573" y="6858000"/>
                </a:lnTo>
                <a:lnTo>
                  <a:pt x="1288793" y="6763858"/>
                </a:lnTo>
                <a:cubicBezTo>
                  <a:pt x="488044" y="5883061"/>
                  <a:pt x="0" y="4713011"/>
                  <a:pt x="0" y="3429001"/>
                </a:cubicBezTo>
                <a:cubicBezTo>
                  <a:pt x="0" y="2144991"/>
                  <a:pt x="488044" y="974941"/>
                  <a:pt x="1288793" y="94145"/>
                </a:cubicBez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5977E382-D071-4E3F-9048-EBFD6D1C8D1D}"/>
              </a:ext>
            </a:extLst>
          </p:cNvPr>
          <p:cNvSpPr>
            <a:spLocks noGrp="1"/>
          </p:cNvSpPr>
          <p:nvPr>
            <p:ph type="title"/>
          </p:nvPr>
        </p:nvSpPr>
        <p:spPr>
          <a:xfrm>
            <a:off x="2423594" y="78855"/>
            <a:ext cx="7569706" cy="1288238"/>
          </a:xfrm>
        </p:spPr>
        <p:txBody>
          <a:bodyPr anchor="ctr">
            <a:normAutofit/>
          </a:bodyPr>
          <a:lstStyle/>
          <a:p>
            <a:pPr algn="ctr"/>
            <a:r>
              <a:rPr lang="es-MX" dirty="0">
                <a:solidFill>
                  <a:srgbClr val="FF0000"/>
                </a:solidFill>
              </a:rPr>
              <a:t>Introducción</a:t>
            </a:r>
          </a:p>
        </p:txBody>
      </p:sp>
      <p:sp>
        <p:nvSpPr>
          <p:cNvPr id="3" name="Marcador de contenido 2">
            <a:extLst>
              <a:ext uri="{FF2B5EF4-FFF2-40B4-BE49-F238E27FC236}">
                <a16:creationId xmlns:a16="http://schemas.microsoft.com/office/drawing/2014/main" id="{112F0612-02F3-46D9-BF0B-F0D49D428919}"/>
              </a:ext>
            </a:extLst>
          </p:cNvPr>
          <p:cNvSpPr>
            <a:spLocks noGrp="1"/>
          </p:cNvSpPr>
          <p:nvPr>
            <p:ph idx="1"/>
          </p:nvPr>
        </p:nvSpPr>
        <p:spPr>
          <a:xfrm>
            <a:off x="2082648" y="966019"/>
            <a:ext cx="8493075" cy="5295556"/>
          </a:xfrm>
        </p:spPr>
        <p:txBody>
          <a:bodyPr anchor="t">
            <a:normAutofit fontScale="92500"/>
          </a:bodyPr>
          <a:lstStyle/>
          <a:p>
            <a:pPr marL="571500" indent="-571500" algn="l">
              <a:buFont typeface="+mj-lt"/>
              <a:buAutoNum type="romanUcPeriod"/>
            </a:pPr>
            <a:r>
              <a:rPr lang="es-MX" dirty="0"/>
              <a:t>¿Por qué debemos dar? Invocando a nuestro Dios</a:t>
            </a:r>
          </a:p>
          <a:p>
            <a:pPr marL="571500" indent="-571500" algn="l">
              <a:buFont typeface="+mj-lt"/>
              <a:buAutoNum type="romanUcPeriod"/>
            </a:pPr>
            <a:r>
              <a:rPr lang="es-MX" dirty="0"/>
              <a:t>El destinario de dar: la obra de Dios, los obreros de Dios.</a:t>
            </a:r>
          </a:p>
          <a:p>
            <a:pPr marL="571500" indent="-571500" algn="l">
              <a:buFont typeface="+mj-lt"/>
              <a:buAutoNum type="romanUcPeriod"/>
            </a:pPr>
            <a:r>
              <a:rPr lang="es-MX" dirty="0"/>
              <a:t>¿Cómo debemos dar?</a:t>
            </a:r>
          </a:p>
          <a:p>
            <a:pPr marL="571500" indent="-571500" algn="l">
              <a:buFont typeface="+mj-lt"/>
              <a:buAutoNum type="romanUcPeriod"/>
            </a:pPr>
            <a:r>
              <a:rPr lang="es-MX" dirty="0"/>
              <a:t>Debemos dar de nuestro dinero (posesiones) a Dios.</a:t>
            </a:r>
          </a:p>
          <a:p>
            <a:pPr marL="571500" indent="-571500" algn="l">
              <a:buFont typeface="+mj-lt"/>
              <a:buAutoNum type="romanUcPeriod"/>
            </a:pPr>
            <a:r>
              <a:rPr lang="es-MX" dirty="0"/>
              <a:t>Debemos dar de nuestro tiempo, energía, y vida a Dios.</a:t>
            </a:r>
          </a:p>
          <a:p>
            <a:pPr marL="571500" indent="-571500" algn="l">
              <a:buFont typeface="+mj-lt"/>
              <a:buAutoNum type="romanUcPeriod"/>
            </a:pPr>
            <a:r>
              <a:rPr lang="es-MX" dirty="0"/>
              <a:t>¿Qué y de qué calidad debemos dar?</a:t>
            </a:r>
          </a:p>
          <a:p>
            <a:pPr marL="571500" indent="-571500" algn="l">
              <a:buFont typeface="+mj-lt"/>
              <a:buAutoNum type="romanUcPeriod"/>
            </a:pPr>
            <a:r>
              <a:rPr lang="es-MX" dirty="0"/>
              <a:t>Ofrendas adulteradas son blasfemias</a:t>
            </a:r>
          </a:p>
          <a:p>
            <a:pPr marL="571500" indent="-571500" algn="l">
              <a:buFont typeface="+mj-lt"/>
              <a:buAutoNum type="romanUcPeriod"/>
            </a:pPr>
            <a:r>
              <a:rPr lang="es-MX" dirty="0"/>
              <a:t>Mandamientos directos qué debemos dar.</a:t>
            </a:r>
          </a:p>
          <a:p>
            <a:pPr marL="571500" indent="-571500" algn="l">
              <a:buFont typeface="+mj-lt"/>
              <a:buAutoNum type="romanUcPeriod"/>
            </a:pPr>
            <a:r>
              <a:rPr lang="es-MX" dirty="0"/>
              <a:t>Diezmando y Ofrendando</a:t>
            </a:r>
          </a:p>
          <a:p>
            <a:pPr marL="571500" indent="-571500" algn="l">
              <a:buFont typeface="+mj-lt"/>
              <a:buAutoNum type="romanUcPeriod"/>
            </a:pPr>
            <a:r>
              <a:rPr lang="es-MX" dirty="0"/>
              <a:t>Motivos incorrectos para dar</a:t>
            </a:r>
          </a:p>
          <a:p>
            <a:pPr marL="571500" indent="-571500" algn="l">
              <a:buFont typeface="+mj-lt"/>
              <a:buAutoNum type="romanUcPeriod"/>
            </a:pPr>
            <a:r>
              <a:rPr lang="es-MX" dirty="0"/>
              <a:t>Motivos correctos para dar</a:t>
            </a:r>
          </a:p>
        </p:txBody>
      </p:sp>
      <p:grpSp>
        <p:nvGrpSpPr>
          <p:cNvPr id="6" name="Grupo 5">
            <a:extLst>
              <a:ext uri="{FF2B5EF4-FFF2-40B4-BE49-F238E27FC236}">
                <a16:creationId xmlns:a16="http://schemas.microsoft.com/office/drawing/2014/main" id="{08BDFEDC-DBBB-4AF5-842A-548B3AD35D62}"/>
              </a:ext>
            </a:extLst>
          </p:cNvPr>
          <p:cNvGrpSpPr/>
          <p:nvPr/>
        </p:nvGrpSpPr>
        <p:grpSpPr>
          <a:xfrm>
            <a:off x="8667301" y="5230145"/>
            <a:ext cx="2772857" cy="1186176"/>
            <a:chOff x="2947774" y="1165752"/>
            <a:chExt cx="6871377" cy="3568693"/>
          </a:xfrm>
          <a:blipFill dpi="0" rotWithShape="1">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C73A0C0A-F2D6-400E-8A93-27D4A10DE863}"/>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D69FE37E-8478-4BF7-ADD1-EFFC4C740947}"/>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C3B29086-6433-45D0-82E2-98E61DD2F49E}"/>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67F6DFB7-0CE5-4146-AC5E-3AD3539D7743}"/>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658C5F13-2ECB-4D0A-B3FD-1C6BF210A660}"/>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F74EBBFD-D902-466E-9DE5-6C41437FB3B5}"/>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1E26275C-8DCE-40DD-99F6-E0FCFC6F8F70}"/>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4B78178A-3A45-4BBD-8A52-4ECEE604964F}"/>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9463C494-2FB8-4F6A-9B29-445B0B04EF77}"/>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B1EAB110-3916-4959-A901-81E127FB24AD}"/>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6278AA66-C12E-4EF8-81DC-6DD173779E6B}"/>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19">
              <a:extLst>
                <a:ext uri="{FF2B5EF4-FFF2-40B4-BE49-F238E27FC236}">
                  <a16:creationId xmlns:a16="http://schemas.microsoft.com/office/drawing/2014/main" id="{7F70755C-B652-4774-A4E0-5DE64FF03F91}"/>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1" name="Imagen 20" descr="Un hombre con lentes y corbata&#10;&#10;Descripción generada automáticamente">
            <a:extLst>
              <a:ext uri="{FF2B5EF4-FFF2-40B4-BE49-F238E27FC236}">
                <a16:creationId xmlns:a16="http://schemas.microsoft.com/office/drawing/2014/main" id="{64902184-7265-4E57-8AE2-C592CF8432A4}"/>
              </a:ext>
            </a:extLst>
          </p:cNvPr>
          <p:cNvPicPr>
            <a:picLocks noChangeAspect="1"/>
          </p:cNvPicPr>
          <p:nvPr/>
        </p:nvPicPr>
        <p:blipFill rotWithShape="1">
          <a:blip r:embed="rId3"/>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2" name="CuadroTexto 21">
            <a:extLst>
              <a:ext uri="{FF2B5EF4-FFF2-40B4-BE49-F238E27FC236}">
                <a16:creationId xmlns:a16="http://schemas.microsoft.com/office/drawing/2014/main" id="{07141807-A421-4780-B58B-F096593407AD}"/>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3" name="CuadroTexto 22">
            <a:extLst>
              <a:ext uri="{FF2B5EF4-FFF2-40B4-BE49-F238E27FC236}">
                <a16:creationId xmlns:a16="http://schemas.microsoft.com/office/drawing/2014/main" id="{CF1FACF1-07E7-4A06-B236-08B74F06DBB4}"/>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60595055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7853550D-F840-4228-846F-6C9704F2BD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descr="Bienaventurados los misericordiosos † Blogs Cristianos">
            <a:extLst>
              <a:ext uri="{FF2B5EF4-FFF2-40B4-BE49-F238E27FC236}">
                <a16:creationId xmlns:a16="http://schemas.microsoft.com/office/drawing/2014/main" id="{FB9C5818-A2F4-4182-989D-8882ACCC995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247" r="2" b="2"/>
          <a:stretch/>
        </p:blipFill>
        <p:spPr bwMode="auto">
          <a:xfrm>
            <a:off x="694764" y="685799"/>
            <a:ext cx="3381935" cy="548640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E7401DF7-4687-415B-A91D-DB43BEEBDF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27388" y="0"/>
            <a:ext cx="7464612" cy="6858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EFC09D2-72D2-4174-A2DF-1017D0FEB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8300" y="685800"/>
            <a:ext cx="6048935" cy="5486400"/>
          </a:xfrm>
          <a:prstGeom prst="rect">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182F72F-9872-411D-AEAE-DF48CE3E06DA}"/>
              </a:ext>
            </a:extLst>
          </p:cNvPr>
          <p:cNvSpPr>
            <a:spLocks noGrp="1"/>
          </p:cNvSpPr>
          <p:nvPr>
            <p:ph type="title"/>
          </p:nvPr>
        </p:nvSpPr>
        <p:spPr>
          <a:xfrm>
            <a:off x="5448299" y="732021"/>
            <a:ext cx="6048934" cy="1065313"/>
          </a:xfrm>
        </p:spPr>
        <p:txBody>
          <a:bodyPr anchor="b">
            <a:normAutofit/>
          </a:bodyPr>
          <a:lstStyle/>
          <a:p>
            <a:pPr algn="ctr"/>
            <a:r>
              <a:rPr lang="es-MX" sz="2500" b="1" dirty="0">
                <a:solidFill>
                  <a:srgbClr val="FF0000"/>
                </a:solidFill>
              </a:rPr>
              <a:t>IV) Debemos dar de nuestro dinero (posesiones) a Dios.</a:t>
            </a:r>
          </a:p>
        </p:txBody>
      </p:sp>
      <p:sp>
        <p:nvSpPr>
          <p:cNvPr id="3" name="Marcador de contenido 2">
            <a:extLst>
              <a:ext uri="{FF2B5EF4-FFF2-40B4-BE49-F238E27FC236}">
                <a16:creationId xmlns:a16="http://schemas.microsoft.com/office/drawing/2014/main" id="{F6D27393-6F21-4C0A-93F5-E673C618A085}"/>
              </a:ext>
            </a:extLst>
          </p:cNvPr>
          <p:cNvSpPr>
            <a:spLocks noGrp="1"/>
          </p:cNvSpPr>
          <p:nvPr>
            <p:ph idx="1"/>
          </p:nvPr>
        </p:nvSpPr>
        <p:spPr>
          <a:xfrm>
            <a:off x="5448298" y="1843555"/>
            <a:ext cx="6048935" cy="4374866"/>
          </a:xfrm>
        </p:spPr>
        <p:txBody>
          <a:bodyPr anchor="t">
            <a:normAutofit fontScale="92500" lnSpcReduction="10000"/>
          </a:bodyPr>
          <a:lstStyle/>
          <a:p>
            <a:pPr marL="0" indent="0">
              <a:buNone/>
            </a:pPr>
            <a:r>
              <a:rPr lang="es-MX" sz="2400" b="1" dirty="0">
                <a:solidFill>
                  <a:srgbClr val="FF0000"/>
                </a:solidFill>
              </a:rPr>
              <a:t>Malaquías 3:10 </a:t>
            </a:r>
            <a:r>
              <a:rPr lang="es-MX" sz="2400" i="1" dirty="0">
                <a:solidFill>
                  <a:schemeClr val="tx1">
                    <a:lumMod val="65000"/>
                    <a:lumOff val="35000"/>
                  </a:schemeClr>
                </a:solidFill>
              </a:rPr>
              <a:t>Traed todos los diezmos al alfolí y haya alimento en mi casa; y probadme ahora en esto, dice Jehová de los ejércitos, si no os abriré las ventanas de los cielos, y derramaré sobre vosotros bendición hasta que sobreabunde</a:t>
            </a:r>
            <a:r>
              <a:rPr lang="es-MX" sz="2400" dirty="0">
                <a:solidFill>
                  <a:schemeClr val="tx1">
                    <a:lumMod val="65000"/>
                    <a:lumOff val="35000"/>
                  </a:schemeClr>
                </a:solidFill>
              </a:rPr>
              <a:t>. </a:t>
            </a:r>
          </a:p>
          <a:p>
            <a:pPr marL="0" indent="0">
              <a:buNone/>
            </a:pPr>
            <a:r>
              <a:rPr lang="es-MX" sz="2400" b="1" u="sng" dirty="0">
                <a:solidFill>
                  <a:schemeClr val="tx1">
                    <a:lumMod val="65000"/>
                    <a:lumOff val="35000"/>
                  </a:schemeClr>
                </a:solidFill>
              </a:rPr>
              <a:t>Principio divino:  Tienes que traer a Dios antes que te bendiga.</a:t>
            </a:r>
          </a:p>
          <a:p>
            <a:pPr marL="0" indent="0">
              <a:buNone/>
            </a:pPr>
            <a:r>
              <a:rPr lang="es-MX" sz="2400" dirty="0">
                <a:solidFill>
                  <a:schemeClr val="tx1">
                    <a:lumMod val="65000"/>
                    <a:lumOff val="35000"/>
                  </a:schemeClr>
                </a:solidFill>
              </a:rPr>
              <a:t>En la medida que eres codo con Dios (en el darle), así es Dios, y no responderá a tus problemas y necesidades.</a:t>
            </a:r>
          </a:p>
          <a:p>
            <a:pPr marL="0" indent="0">
              <a:buNone/>
            </a:pPr>
            <a:r>
              <a:rPr lang="es-MX" sz="2400" b="1" dirty="0">
                <a:solidFill>
                  <a:srgbClr val="FF0000"/>
                </a:solidFill>
              </a:rPr>
              <a:t>Lucas 6:38 </a:t>
            </a:r>
            <a:r>
              <a:rPr lang="es-MX" sz="2400" i="1" dirty="0">
                <a:solidFill>
                  <a:schemeClr val="tx1">
                    <a:lumMod val="65000"/>
                    <a:lumOff val="35000"/>
                  </a:schemeClr>
                </a:solidFill>
              </a:rPr>
              <a:t>Dad, y se os dará; medida buena, apretada, remecida y rebosando darán en vuestro regazo; porque con la misma medida con que medís, os volverán a medir. </a:t>
            </a:r>
          </a:p>
        </p:txBody>
      </p:sp>
      <p:grpSp>
        <p:nvGrpSpPr>
          <p:cNvPr id="8" name="Grupo 7">
            <a:extLst>
              <a:ext uri="{FF2B5EF4-FFF2-40B4-BE49-F238E27FC236}">
                <a16:creationId xmlns:a16="http://schemas.microsoft.com/office/drawing/2014/main" id="{5109521D-1061-4FD4-AA74-D3709B0782FE}"/>
              </a:ext>
            </a:extLst>
          </p:cNvPr>
          <p:cNvGrpSpPr/>
          <p:nvPr/>
        </p:nvGrpSpPr>
        <p:grpSpPr>
          <a:xfrm>
            <a:off x="10375142" y="6082884"/>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723961D4-F39B-44E0-AF3A-E4BFEC25AACD}"/>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59E26911-0881-4FC8-893E-F839E31CBB28}"/>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64900FBF-9535-41EB-A3DF-6A95AF8A9B3E}"/>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9DA22FF2-260C-46EA-8F33-B6AEE750DC78}"/>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C0D61C51-E5EA-4F6F-9A56-44B0FDA0C7CC}"/>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708C14FB-531E-4420-8805-B5F3D2B365B1}"/>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D62D0F68-BF9A-46AE-8FF4-2484CEEF4FBA}"/>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838009BE-8C7C-4681-8B1E-F88F6FF55AED}"/>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1444ED97-623E-4BF7-858F-98B5B2C33387}"/>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EA1B2BB0-5BDB-43A4-9E92-52E3BEC11B56}"/>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E3EBA7B4-8577-4FE9-AD96-5556868A1779}"/>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19">
              <a:extLst>
                <a:ext uri="{FF2B5EF4-FFF2-40B4-BE49-F238E27FC236}">
                  <a16:creationId xmlns:a16="http://schemas.microsoft.com/office/drawing/2014/main" id="{783A7A73-6150-4531-9B0C-DF96AD7F170A}"/>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1" name="Imagen 20" descr="Un hombre con lentes y corbata&#10;&#10;Descripción generada automáticamente">
            <a:extLst>
              <a:ext uri="{FF2B5EF4-FFF2-40B4-BE49-F238E27FC236}">
                <a16:creationId xmlns:a16="http://schemas.microsoft.com/office/drawing/2014/main" id="{BE7407F1-3E00-4C75-AB2D-61DBB31884C8}"/>
              </a:ext>
            </a:extLst>
          </p:cNvPr>
          <p:cNvPicPr>
            <a:picLocks noChangeAspect="1"/>
          </p:cNvPicPr>
          <p:nvPr/>
        </p:nvPicPr>
        <p:blipFill rotWithShape="1">
          <a:blip r:embed="rId4"/>
          <a:srcRect r="-3393" b="24731"/>
          <a:stretch/>
        </p:blipFill>
        <p:spPr>
          <a:xfrm>
            <a:off x="1525647" y="6394994"/>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2" name="CuadroTexto 21">
            <a:extLst>
              <a:ext uri="{FF2B5EF4-FFF2-40B4-BE49-F238E27FC236}">
                <a16:creationId xmlns:a16="http://schemas.microsoft.com/office/drawing/2014/main" id="{F86DE705-C672-45BD-81B2-D9CAE7574C4C}"/>
              </a:ext>
            </a:extLst>
          </p:cNvPr>
          <p:cNvSpPr txBox="1"/>
          <p:nvPr/>
        </p:nvSpPr>
        <p:spPr>
          <a:xfrm>
            <a:off x="2184105" y="6473348"/>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3" name="CuadroTexto 22">
            <a:extLst>
              <a:ext uri="{FF2B5EF4-FFF2-40B4-BE49-F238E27FC236}">
                <a16:creationId xmlns:a16="http://schemas.microsoft.com/office/drawing/2014/main" id="{2171F072-248D-499B-88F4-B8F63BEFE5D5}"/>
              </a:ext>
            </a:extLst>
          </p:cNvPr>
          <p:cNvSpPr txBox="1"/>
          <p:nvPr/>
        </p:nvSpPr>
        <p:spPr>
          <a:xfrm>
            <a:off x="4076699" y="6473348"/>
            <a:ext cx="6614670" cy="307777"/>
          </a:xfrm>
          <a:prstGeom prst="rect">
            <a:avLst/>
          </a:prstGeom>
          <a:noFill/>
          <a:ln>
            <a:noFill/>
          </a:ln>
        </p:spPr>
        <p:txBody>
          <a:bodyPr wrap="square" rtlCol="0">
            <a:spAutoFit/>
          </a:bodyPr>
          <a:lstStyle/>
          <a:p>
            <a:pPr marL="0" marR="0" lvl="0" indent="0" algn="ct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3442912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386" name="Picture 2" descr="7 versículos sobre el propósito de Dios. | PoderyPaz.com">
            <a:extLst>
              <a:ext uri="{FF2B5EF4-FFF2-40B4-BE49-F238E27FC236}">
                <a16:creationId xmlns:a16="http://schemas.microsoft.com/office/drawing/2014/main" id="{4CC60751-9789-43D9-A884-0878DB20AAA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2938" b="21467"/>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7F2B85AA-BF7B-4E9F-BA90-067B8226C157}"/>
              </a:ext>
            </a:extLst>
          </p:cNvPr>
          <p:cNvSpPr>
            <a:spLocks noGrp="1"/>
          </p:cNvSpPr>
          <p:nvPr>
            <p:ph idx="1"/>
          </p:nvPr>
        </p:nvSpPr>
        <p:spPr>
          <a:xfrm>
            <a:off x="182880" y="3527476"/>
            <a:ext cx="11830929" cy="3253154"/>
          </a:xfrm>
        </p:spPr>
        <p:txBody>
          <a:bodyPr anchor="b">
            <a:normAutofit fontScale="92500" lnSpcReduction="10000"/>
          </a:bodyPr>
          <a:lstStyle/>
          <a:p>
            <a:pPr marL="0" indent="0">
              <a:buNone/>
            </a:pPr>
            <a:r>
              <a:rPr lang="es-MX" b="1" dirty="0">
                <a:solidFill>
                  <a:srgbClr val="FF0000"/>
                </a:solidFill>
              </a:rPr>
              <a:t>2 Corintios 8:5 </a:t>
            </a:r>
            <a:r>
              <a:rPr lang="es-MX" i="1" dirty="0"/>
              <a:t>Y no como lo esperábamos, sino que a sí mismos se dieron primeramente al Señor, y luego a nosotros por la voluntad de Dios</a:t>
            </a:r>
            <a:r>
              <a:rPr lang="es-MX" dirty="0"/>
              <a:t>; </a:t>
            </a:r>
          </a:p>
          <a:p>
            <a:pPr marL="0" indent="0">
              <a:buNone/>
            </a:pPr>
            <a:r>
              <a:rPr lang="es-MX" dirty="0"/>
              <a:t>El ejemplo que vemos en los dos Testamentos, Antiguo y Nuevo, es gente dedicando sus vidas enteras para la obra de Dios. Muchos profetas fueron rechazados y escandalizados por ministrar para Dios.</a:t>
            </a:r>
          </a:p>
          <a:p>
            <a:pPr marL="0" indent="0">
              <a:buNone/>
            </a:pPr>
            <a:r>
              <a:rPr lang="es-MX" dirty="0"/>
              <a:t>Dios no permite que solamente “los ministros” sean quienes trabajen y se sacrifiquen, trabajando en algo secular para sostenerse; y aparte trabajando gratis en la obra de Dios. Cada cristiano debe trabajar en la obra de Dios y sostener económicamente a ésta.</a:t>
            </a:r>
          </a:p>
        </p:txBody>
      </p:sp>
      <p:sp>
        <p:nvSpPr>
          <p:cNvPr id="2" name="Título 1">
            <a:extLst>
              <a:ext uri="{FF2B5EF4-FFF2-40B4-BE49-F238E27FC236}">
                <a16:creationId xmlns:a16="http://schemas.microsoft.com/office/drawing/2014/main" id="{458BBBF1-8E64-4898-A75E-D737FB44E8F4}"/>
              </a:ext>
            </a:extLst>
          </p:cNvPr>
          <p:cNvSpPr>
            <a:spLocks noGrp="1"/>
          </p:cNvSpPr>
          <p:nvPr>
            <p:ph type="title"/>
          </p:nvPr>
        </p:nvSpPr>
        <p:spPr>
          <a:xfrm>
            <a:off x="182880" y="390671"/>
            <a:ext cx="4811151" cy="2452687"/>
          </a:xfrm>
        </p:spPr>
        <p:txBody>
          <a:bodyPr anchor="ctr">
            <a:normAutofit/>
          </a:bodyPr>
          <a:lstStyle/>
          <a:p>
            <a:r>
              <a:rPr lang="es-MX" sz="3300" b="1" dirty="0">
                <a:solidFill>
                  <a:srgbClr val="E1DECD"/>
                </a:solidFill>
              </a:rPr>
              <a:t>V) Debemos dar de </a:t>
            </a:r>
            <a:br>
              <a:rPr lang="es-MX" sz="3300" b="1" dirty="0">
                <a:solidFill>
                  <a:srgbClr val="E1DECD"/>
                </a:solidFill>
              </a:rPr>
            </a:br>
            <a:r>
              <a:rPr lang="es-MX" sz="3300" b="1" dirty="0">
                <a:solidFill>
                  <a:srgbClr val="E1DECD"/>
                </a:solidFill>
              </a:rPr>
              <a:t>nuestro tiempo, energía, y vida a Dios.</a:t>
            </a:r>
          </a:p>
        </p:txBody>
      </p:sp>
      <p:grpSp>
        <p:nvGrpSpPr>
          <p:cNvPr id="5" name="Grupo 4">
            <a:extLst>
              <a:ext uri="{FF2B5EF4-FFF2-40B4-BE49-F238E27FC236}">
                <a16:creationId xmlns:a16="http://schemas.microsoft.com/office/drawing/2014/main" id="{F5376F61-AC2A-4094-A43E-DB35F8D5DBF6}"/>
              </a:ext>
            </a:extLst>
          </p:cNvPr>
          <p:cNvGrpSpPr/>
          <p:nvPr/>
        </p:nvGrpSpPr>
        <p:grpSpPr>
          <a:xfrm>
            <a:off x="10241399" y="2699063"/>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6" name="Rectángulo 5">
              <a:extLst>
                <a:ext uri="{FF2B5EF4-FFF2-40B4-BE49-F238E27FC236}">
                  <a16:creationId xmlns:a16="http://schemas.microsoft.com/office/drawing/2014/main" id="{5C9C3B61-92EA-4B9E-B02E-2C13792CB282}"/>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id="{97B4C2A4-D8F0-4CE7-BEED-9B5223C0218A}"/>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49D53E9D-3D2B-4AB6-B01B-188005354156}"/>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D697B0BB-222F-4A12-B7DD-0CED168A03EA}"/>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C9017DCD-85B5-4294-99B0-961908A00775}"/>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5F691B1C-A553-48F7-AF90-CBB3F1054B6E}"/>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28A4B3A0-A434-4E03-A410-20622059DC92}"/>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957CF046-5922-4001-823B-39AABD6530A0}"/>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51423538-D436-4DB2-8AB4-2F84AC4D9E53}"/>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1429B992-3921-46C0-B341-51EF2C8F094D}"/>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57C6585A-B5F5-4199-B7FF-901B3353F922}"/>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0D6602E7-B160-4C9E-A0BD-00F36A32C7F2}"/>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8" name="Imagen 17" descr="Un hombre con lentes y corbata&#10;&#10;Descripción generada automáticamente">
            <a:extLst>
              <a:ext uri="{FF2B5EF4-FFF2-40B4-BE49-F238E27FC236}">
                <a16:creationId xmlns:a16="http://schemas.microsoft.com/office/drawing/2014/main" id="{7BAEACA9-8E4C-4A5C-8327-362BC4DF6E05}"/>
              </a:ext>
            </a:extLst>
          </p:cNvPr>
          <p:cNvPicPr>
            <a:picLocks noChangeAspect="1"/>
          </p:cNvPicPr>
          <p:nvPr/>
        </p:nvPicPr>
        <p:blipFill rotWithShape="1">
          <a:blip r:embed="rId4"/>
          <a:srcRect r="-3393" b="24731"/>
          <a:stretch/>
        </p:blipFill>
        <p:spPr>
          <a:xfrm>
            <a:off x="2672552" y="6451422"/>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9" name="CuadroTexto 18">
            <a:extLst>
              <a:ext uri="{FF2B5EF4-FFF2-40B4-BE49-F238E27FC236}">
                <a16:creationId xmlns:a16="http://schemas.microsoft.com/office/drawing/2014/main" id="{746B5017-6BBF-4A0B-941B-3E14A87C9752}"/>
              </a:ext>
            </a:extLst>
          </p:cNvPr>
          <p:cNvSpPr txBox="1"/>
          <p:nvPr/>
        </p:nvSpPr>
        <p:spPr>
          <a:xfrm>
            <a:off x="3331010" y="6529776"/>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0" name="CuadroTexto 19">
            <a:extLst>
              <a:ext uri="{FF2B5EF4-FFF2-40B4-BE49-F238E27FC236}">
                <a16:creationId xmlns:a16="http://schemas.microsoft.com/office/drawing/2014/main" id="{B5314ADE-F334-4C0E-8CBF-9184FFFD392B}"/>
              </a:ext>
            </a:extLst>
          </p:cNvPr>
          <p:cNvSpPr txBox="1"/>
          <p:nvPr/>
        </p:nvSpPr>
        <p:spPr>
          <a:xfrm>
            <a:off x="5223604" y="6529776"/>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33792277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412"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EB47010-0FCF-4678-8398-5D7FD13E0DD2}"/>
              </a:ext>
            </a:extLst>
          </p:cNvPr>
          <p:cNvSpPr>
            <a:spLocks noGrp="1"/>
          </p:cNvSpPr>
          <p:nvPr>
            <p:ph type="title"/>
          </p:nvPr>
        </p:nvSpPr>
        <p:spPr>
          <a:xfrm>
            <a:off x="572493" y="308268"/>
            <a:ext cx="11018520" cy="1434415"/>
          </a:xfrm>
        </p:spPr>
        <p:txBody>
          <a:bodyPr anchor="ctr">
            <a:normAutofit/>
          </a:bodyPr>
          <a:lstStyle/>
          <a:p>
            <a:r>
              <a:rPr lang="es-MX" sz="5000" b="1" dirty="0">
                <a:solidFill>
                  <a:srgbClr val="FF0000"/>
                </a:solidFill>
              </a:rPr>
              <a:t>VI) ¿Qué y de qué calidad debemos dar?</a:t>
            </a:r>
          </a:p>
        </p:txBody>
      </p:sp>
      <p:sp>
        <p:nvSpPr>
          <p:cNvPr id="1741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E4B41EDB-435A-459C-9D8B-859B80913746}"/>
              </a:ext>
            </a:extLst>
          </p:cNvPr>
          <p:cNvSpPr>
            <a:spLocks noGrp="1"/>
          </p:cNvSpPr>
          <p:nvPr>
            <p:ph idx="1"/>
          </p:nvPr>
        </p:nvSpPr>
        <p:spPr>
          <a:xfrm>
            <a:off x="251722" y="1958771"/>
            <a:ext cx="8357706" cy="4548145"/>
          </a:xfrm>
        </p:spPr>
        <p:txBody>
          <a:bodyPr anchor="t">
            <a:normAutofit fontScale="92500" lnSpcReduction="10000"/>
          </a:bodyPr>
          <a:lstStyle/>
          <a:p>
            <a:pPr marL="0" indent="0">
              <a:buNone/>
            </a:pPr>
            <a:r>
              <a:rPr lang="es-MX" b="1" dirty="0">
                <a:solidFill>
                  <a:srgbClr val="FF0000"/>
                </a:solidFill>
              </a:rPr>
              <a:t>Hebreos 11:4 </a:t>
            </a:r>
            <a:r>
              <a:rPr lang="es-MX" i="1" dirty="0"/>
              <a:t>Por la fe Abel ofreció a Dios más excelente sacrificio que Caín, por lo cual alcanzó testimonio de que era justo, dando Dios testimonio de sus ofrendas; y muerto, aún habla por ella</a:t>
            </a:r>
            <a:r>
              <a:rPr lang="es-MX" dirty="0"/>
              <a:t>.</a:t>
            </a:r>
          </a:p>
          <a:p>
            <a:r>
              <a:rPr lang="es-MX" dirty="0"/>
              <a:t> Dios no acepta cosas malas, dañadas, o perversas en ofrenda a Él. </a:t>
            </a:r>
          </a:p>
          <a:p>
            <a:r>
              <a:rPr lang="es-MX" dirty="0"/>
              <a:t>Dios acepta ofrendas chicas de corazón sincero.</a:t>
            </a:r>
            <a:br>
              <a:rPr lang="es-MX" dirty="0"/>
            </a:br>
            <a:r>
              <a:rPr lang="es-MX" dirty="0"/>
              <a:t>La viuda dio poco, pero era todo que tenía </a:t>
            </a:r>
            <a:r>
              <a:rPr lang="es-MX" sz="2600" b="1" dirty="0">
                <a:solidFill>
                  <a:srgbClr val="FF0000"/>
                </a:solidFill>
              </a:rPr>
              <a:t>Marcos 12:41-44 </a:t>
            </a:r>
            <a:endParaRPr lang="es-MX" b="1" dirty="0">
              <a:solidFill>
                <a:srgbClr val="FF0000"/>
              </a:solidFill>
            </a:endParaRPr>
          </a:p>
          <a:p>
            <a:r>
              <a:rPr lang="es-MX" dirty="0"/>
              <a:t>Dios ve tu sacrificio o la falta de él, tu ofrenda es representación de todo lo que has ingresado esta semana.</a:t>
            </a:r>
          </a:p>
          <a:p>
            <a:r>
              <a:rPr lang="es-MX" dirty="0"/>
              <a:t>El no llegar a la iglesia, o llegar y no dar no es bueno delante de Dios.</a:t>
            </a:r>
          </a:p>
        </p:txBody>
      </p:sp>
      <p:pic>
        <p:nvPicPr>
          <p:cNvPr id="17410" name="Picture 2" descr="Facebook">
            <a:extLst>
              <a:ext uri="{FF2B5EF4-FFF2-40B4-BE49-F238E27FC236}">
                <a16:creationId xmlns:a16="http://schemas.microsoft.com/office/drawing/2014/main" id="{8A15D571-A887-493D-AD39-EA8AC60FE57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65" r="15919"/>
          <a:stretch/>
        </p:blipFill>
        <p:spPr bwMode="auto">
          <a:xfrm>
            <a:off x="8729367" y="2328341"/>
            <a:ext cx="3210912" cy="333756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upo 6">
            <a:extLst>
              <a:ext uri="{FF2B5EF4-FFF2-40B4-BE49-F238E27FC236}">
                <a16:creationId xmlns:a16="http://schemas.microsoft.com/office/drawing/2014/main" id="{EB997BCC-9D1B-444F-9E61-5B5BB44046AB}"/>
              </a:ext>
            </a:extLst>
          </p:cNvPr>
          <p:cNvGrpSpPr/>
          <p:nvPr/>
        </p:nvGrpSpPr>
        <p:grpSpPr>
          <a:xfrm>
            <a:off x="9450962" y="5819795"/>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8" name="Rectángulo 7">
              <a:extLst>
                <a:ext uri="{FF2B5EF4-FFF2-40B4-BE49-F238E27FC236}">
                  <a16:creationId xmlns:a16="http://schemas.microsoft.com/office/drawing/2014/main" id="{FCC71208-75E6-43D5-B056-1DE2D4FA80AA}"/>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B465D93D-4BE1-45AE-96A8-704FD4BECAFB}"/>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475896F3-1959-4BEA-A50B-60F7D27D514F}"/>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966309BC-9934-471C-98C0-EBC26B15FAD0}"/>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C6150D02-0A9C-4341-8830-064A973E74E3}"/>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1396BF3C-43AB-4510-9220-668A79DA374D}"/>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112BBF6D-C6B4-4304-93DD-E48A7E915F68}"/>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EA23DCC9-00F0-4094-95FE-75C74BE93055}"/>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83A8294C-6B7C-4450-931E-CE379021FB6D}"/>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6D6A1875-8C60-4ADE-AD2E-9D7929002E9D}"/>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C1519576-722C-4A4B-8D03-EAE5586637B3}"/>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EC48FE84-B6A3-483E-8528-C1DE156B0A02}"/>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0" name="Imagen 19" descr="Un hombre con lentes y corbata&#10;&#10;Descripción generada automáticamente">
            <a:extLst>
              <a:ext uri="{FF2B5EF4-FFF2-40B4-BE49-F238E27FC236}">
                <a16:creationId xmlns:a16="http://schemas.microsoft.com/office/drawing/2014/main" id="{F83504AB-B3E0-42AC-8E17-38183CD2DB21}"/>
              </a:ext>
            </a:extLst>
          </p:cNvPr>
          <p:cNvPicPr>
            <a:picLocks noChangeAspect="1"/>
          </p:cNvPicPr>
          <p:nvPr/>
        </p:nvPicPr>
        <p:blipFill rotWithShape="1">
          <a:blip r:embed="rId4"/>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1" name="CuadroTexto 20">
            <a:extLst>
              <a:ext uri="{FF2B5EF4-FFF2-40B4-BE49-F238E27FC236}">
                <a16:creationId xmlns:a16="http://schemas.microsoft.com/office/drawing/2014/main" id="{EEFD7169-66DF-4298-B6E5-E37CEA414928}"/>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2" name="CuadroTexto 21">
            <a:extLst>
              <a:ext uri="{FF2B5EF4-FFF2-40B4-BE49-F238E27FC236}">
                <a16:creationId xmlns:a16="http://schemas.microsoft.com/office/drawing/2014/main" id="{CBD22385-F584-41F7-B930-E16396A53829}"/>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35146505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95E159E-93CC-4F4E-854F-A73189132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3CD1EA40-7116-4FCB-9369-70F29FAA91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598763" cy="32339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1389C00-2446-43F6-8C12-67F54B3A4E2A}"/>
              </a:ext>
            </a:extLst>
          </p:cNvPr>
          <p:cNvSpPr>
            <a:spLocks noGrp="1"/>
          </p:cNvSpPr>
          <p:nvPr>
            <p:ph type="title"/>
          </p:nvPr>
        </p:nvSpPr>
        <p:spPr>
          <a:xfrm>
            <a:off x="492523" y="595519"/>
            <a:ext cx="5767596" cy="2270664"/>
          </a:xfrm>
        </p:spPr>
        <p:txBody>
          <a:bodyPr>
            <a:normAutofit/>
          </a:bodyPr>
          <a:lstStyle/>
          <a:p>
            <a:pPr algn="ctr"/>
            <a:r>
              <a:rPr lang="es-MX" b="1" dirty="0">
                <a:solidFill>
                  <a:srgbClr val="FF0000"/>
                </a:solidFill>
              </a:rPr>
              <a:t>VII) Ofrendas adulteradas son blasfemias</a:t>
            </a:r>
          </a:p>
        </p:txBody>
      </p:sp>
      <p:sp>
        <p:nvSpPr>
          <p:cNvPr id="75" name="Rectangle 74">
            <a:extLst>
              <a:ext uri="{FF2B5EF4-FFF2-40B4-BE49-F238E27FC236}">
                <a16:creationId xmlns:a16="http://schemas.microsoft.com/office/drawing/2014/main" id="{BF647E38-F93D-4661-8D77-CE13EEB65B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a:extLst>
              <a:ext uri="{FF2B5EF4-FFF2-40B4-BE49-F238E27FC236}">
                <a16:creationId xmlns:a16="http://schemas.microsoft.com/office/drawing/2014/main" id="{8224D79E-4C7E-4A03-BC98-C11627ED478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7763256" y="73152"/>
            <a:chExt cx="1178966" cy="232963"/>
          </a:xfrm>
        </p:grpSpPr>
        <p:sp>
          <p:nvSpPr>
            <p:cNvPr id="78" name="Rectangle 64">
              <a:extLst>
                <a:ext uri="{FF2B5EF4-FFF2-40B4-BE49-F238E27FC236}">
                  <a16:creationId xmlns:a16="http://schemas.microsoft.com/office/drawing/2014/main" id="{84226CB9-AAE1-46B6-9936-1C5F161267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66">
              <a:extLst>
                <a:ext uri="{FF2B5EF4-FFF2-40B4-BE49-F238E27FC236}">
                  <a16:creationId xmlns:a16="http://schemas.microsoft.com/office/drawing/2014/main" id="{8D742D28-AF83-4049-B1E5-3B8C63FC7F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64">
              <a:extLst>
                <a:ext uri="{FF2B5EF4-FFF2-40B4-BE49-F238E27FC236}">
                  <a16:creationId xmlns:a16="http://schemas.microsoft.com/office/drawing/2014/main" id="{92B66613-362C-4881-A297-73A6D98629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66">
              <a:extLst>
                <a:ext uri="{FF2B5EF4-FFF2-40B4-BE49-F238E27FC236}">
                  <a16:creationId xmlns:a16="http://schemas.microsoft.com/office/drawing/2014/main" id="{C095AE55-BD70-4677-8988-688DFA3A5E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64">
              <a:extLst>
                <a:ext uri="{FF2B5EF4-FFF2-40B4-BE49-F238E27FC236}">
                  <a16:creationId xmlns:a16="http://schemas.microsoft.com/office/drawing/2014/main" id="{53FC3E90-8A63-4152-92ED-8196DCBEB1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66">
              <a:extLst>
                <a:ext uri="{FF2B5EF4-FFF2-40B4-BE49-F238E27FC236}">
                  <a16:creationId xmlns:a16="http://schemas.microsoft.com/office/drawing/2014/main" id="{09E194FA-170D-410B-980F-656A0C00DC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64">
              <a:extLst>
                <a:ext uri="{FF2B5EF4-FFF2-40B4-BE49-F238E27FC236}">
                  <a16:creationId xmlns:a16="http://schemas.microsoft.com/office/drawing/2014/main" id="{6C46A6E9-2503-4458-B643-A704F1D4B9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66">
              <a:extLst>
                <a:ext uri="{FF2B5EF4-FFF2-40B4-BE49-F238E27FC236}">
                  <a16:creationId xmlns:a16="http://schemas.microsoft.com/office/drawing/2014/main" id="{90039F9D-222F-4D8E-B502-543BEEFCFC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64">
              <a:extLst>
                <a:ext uri="{FF2B5EF4-FFF2-40B4-BE49-F238E27FC236}">
                  <a16:creationId xmlns:a16="http://schemas.microsoft.com/office/drawing/2014/main" id="{1543C8F8-F06A-4F56-A1C8-380B309B95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66">
              <a:extLst>
                <a:ext uri="{FF2B5EF4-FFF2-40B4-BE49-F238E27FC236}">
                  <a16:creationId xmlns:a16="http://schemas.microsoft.com/office/drawing/2014/main" id="{6E87739D-1D42-42FA-9790-B7DF61CBF1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64">
              <a:extLst>
                <a:ext uri="{FF2B5EF4-FFF2-40B4-BE49-F238E27FC236}">
                  <a16:creationId xmlns:a16="http://schemas.microsoft.com/office/drawing/2014/main" id="{05029ACE-6799-4197-873B-B5F61B9655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66">
              <a:extLst>
                <a:ext uri="{FF2B5EF4-FFF2-40B4-BE49-F238E27FC236}">
                  <a16:creationId xmlns:a16="http://schemas.microsoft.com/office/drawing/2014/main" id="{D9A3E88D-C7C3-4426-8069-D642CD117A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64">
              <a:extLst>
                <a:ext uri="{FF2B5EF4-FFF2-40B4-BE49-F238E27FC236}">
                  <a16:creationId xmlns:a16="http://schemas.microsoft.com/office/drawing/2014/main" id="{2125D27B-B124-4B5D-9CC1-169BF2A990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66">
              <a:extLst>
                <a:ext uri="{FF2B5EF4-FFF2-40B4-BE49-F238E27FC236}">
                  <a16:creationId xmlns:a16="http://schemas.microsoft.com/office/drawing/2014/main" id="{E087664C-11B9-4631-ABF5-940AE79E7A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64">
              <a:extLst>
                <a:ext uri="{FF2B5EF4-FFF2-40B4-BE49-F238E27FC236}">
                  <a16:creationId xmlns:a16="http://schemas.microsoft.com/office/drawing/2014/main" id="{C6EE431E-21F6-422E-94B7-5CD5980E49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66">
              <a:extLst>
                <a:ext uri="{FF2B5EF4-FFF2-40B4-BE49-F238E27FC236}">
                  <a16:creationId xmlns:a16="http://schemas.microsoft.com/office/drawing/2014/main" id="{D7A3CEC9-DFB6-43FE-9CC5-DDA19B5A33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64">
              <a:extLst>
                <a:ext uri="{FF2B5EF4-FFF2-40B4-BE49-F238E27FC236}">
                  <a16:creationId xmlns:a16="http://schemas.microsoft.com/office/drawing/2014/main" id="{C79ADC73-1C5F-4F12-A3A1-C0BCE82A22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66">
              <a:extLst>
                <a:ext uri="{FF2B5EF4-FFF2-40B4-BE49-F238E27FC236}">
                  <a16:creationId xmlns:a16="http://schemas.microsoft.com/office/drawing/2014/main" id="{C20130EC-78F4-42AA-9E20-2D0F481F55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64">
              <a:extLst>
                <a:ext uri="{FF2B5EF4-FFF2-40B4-BE49-F238E27FC236}">
                  <a16:creationId xmlns:a16="http://schemas.microsoft.com/office/drawing/2014/main" id="{6353D739-20D4-4D5A-9A57-707C5AD88D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66">
              <a:extLst>
                <a:ext uri="{FF2B5EF4-FFF2-40B4-BE49-F238E27FC236}">
                  <a16:creationId xmlns:a16="http://schemas.microsoft.com/office/drawing/2014/main" id="{348A8E3F-A128-4F3D-926C-77185809E8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8434" name="Picture 2">
            <a:extLst>
              <a:ext uri="{FF2B5EF4-FFF2-40B4-BE49-F238E27FC236}">
                <a16:creationId xmlns:a16="http://schemas.microsoft.com/office/drawing/2014/main" id="{88733BF6-A2E2-4A90-B1A9-AAC83EE942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6765" b="6765"/>
          <a:stretch/>
        </p:blipFill>
        <p:spPr bwMode="auto">
          <a:xfrm>
            <a:off x="6598762" y="539167"/>
            <a:ext cx="5083609" cy="2134558"/>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99" name="Rectangle 98">
            <a:extLst>
              <a:ext uri="{FF2B5EF4-FFF2-40B4-BE49-F238E27FC236}">
                <a16:creationId xmlns:a16="http://schemas.microsoft.com/office/drawing/2014/main" id="{D6C80E47-971C-437F-B030-191115B01D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2"/>
            <a:ext cx="606972" cy="36240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C51F597F-2FA4-4B79-854F-47BF521C8F91}"/>
              </a:ext>
            </a:extLst>
          </p:cNvPr>
          <p:cNvSpPr>
            <a:spLocks noGrp="1"/>
          </p:cNvSpPr>
          <p:nvPr>
            <p:ph idx="1"/>
          </p:nvPr>
        </p:nvSpPr>
        <p:spPr>
          <a:xfrm>
            <a:off x="1166649" y="3540334"/>
            <a:ext cx="10350062" cy="3026004"/>
          </a:xfrm>
        </p:spPr>
        <p:txBody>
          <a:bodyPr anchor="ctr">
            <a:normAutofit/>
          </a:bodyPr>
          <a:lstStyle/>
          <a:p>
            <a:pPr marL="0" indent="0">
              <a:buNone/>
            </a:pPr>
            <a:r>
              <a:rPr lang="es-MX" b="1" dirty="0">
                <a:solidFill>
                  <a:srgbClr val="FF0000"/>
                </a:solidFill>
              </a:rPr>
              <a:t>3 Juan 1:7 </a:t>
            </a:r>
            <a:r>
              <a:rPr lang="es-MX" i="1" dirty="0"/>
              <a:t>Porque ellos salieron por amor del nombre de El, sin aceptar nada de los gentiles</a:t>
            </a:r>
            <a:r>
              <a:rPr lang="es-MX" dirty="0"/>
              <a:t>. </a:t>
            </a:r>
          </a:p>
          <a:p>
            <a:r>
              <a:rPr lang="es-MX" dirty="0"/>
              <a:t>El ofrendar y diezmar es solamente para los verdaderos y fieles cristianos. Los que no son así, mejor que no den. Es más importante el dinero que viene de buenos cristianos que de inconversos y cristianos carnales.</a:t>
            </a:r>
          </a:p>
        </p:txBody>
      </p:sp>
      <p:grpSp>
        <p:nvGrpSpPr>
          <p:cNvPr id="30" name="Grupo 29">
            <a:extLst>
              <a:ext uri="{FF2B5EF4-FFF2-40B4-BE49-F238E27FC236}">
                <a16:creationId xmlns:a16="http://schemas.microsoft.com/office/drawing/2014/main" id="{13474E6B-BA19-450E-8570-A55899B4C304}"/>
              </a:ext>
            </a:extLst>
          </p:cNvPr>
          <p:cNvGrpSpPr/>
          <p:nvPr/>
        </p:nvGrpSpPr>
        <p:grpSpPr>
          <a:xfrm>
            <a:off x="10293632" y="2983838"/>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31" name="Rectángulo 30">
              <a:extLst>
                <a:ext uri="{FF2B5EF4-FFF2-40B4-BE49-F238E27FC236}">
                  <a16:creationId xmlns:a16="http://schemas.microsoft.com/office/drawing/2014/main" id="{C2978C49-FAEB-4F2C-B9E6-9DD76DD85DC7}"/>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Rectángulo 31">
              <a:extLst>
                <a:ext uri="{FF2B5EF4-FFF2-40B4-BE49-F238E27FC236}">
                  <a16:creationId xmlns:a16="http://schemas.microsoft.com/office/drawing/2014/main" id="{2E9294D2-FE57-4F87-8D31-A5BA17511CE6}"/>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Rectángulo 32">
              <a:extLst>
                <a:ext uri="{FF2B5EF4-FFF2-40B4-BE49-F238E27FC236}">
                  <a16:creationId xmlns:a16="http://schemas.microsoft.com/office/drawing/2014/main" id="{89791372-F8AF-4184-AA1C-8CAF1E33D965}"/>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Rectángulo 33">
              <a:extLst>
                <a:ext uri="{FF2B5EF4-FFF2-40B4-BE49-F238E27FC236}">
                  <a16:creationId xmlns:a16="http://schemas.microsoft.com/office/drawing/2014/main" id="{267C4B03-A4EB-4661-A992-6CD6E7D31D39}"/>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Rectángulo 34">
              <a:extLst>
                <a:ext uri="{FF2B5EF4-FFF2-40B4-BE49-F238E27FC236}">
                  <a16:creationId xmlns:a16="http://schemas.microsoft.com/office/drawing/2014/main" id="{74610971-20D6-4956-9219-3B848C83B28A}"/>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Rectángulo 35">
              <a:extLst>
                <a:ext uri="{FF2B5EF4-FFF2-40B4-BE49-F238E27FC236}">
                  <a16:creationId xmlns:a16="http://schemas.microsoft.com/office/drawing/2014/main" id="{DEA3586D-7824-409E-98D9-1B07737F82E4}"/>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Rectángulo 36">
              <a:extLst>
                <a:ext uri="{FF2B5EF4-FFF2-40B4-BE49-F238E27FC236}">
                  <a16:creationId xmlns:a16="http://schemas.microsoft.com/office/drawing/2014/main" id="{A0BA14A5-F2E4-45A1-8BD4-4A232CED7D09}"/>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Rectángulo 37">
              <a:extLst>
                <a:ext uri="{FF2B5EF4-FFF2-40B4-BE49-F238E27FC236}">
                  <a16:creationId xmlns:a16="http://schemas.microsoft.com/office/drawing/2014/main" id="{6E608B97-ECE8-4411-A648-57D8DE5A0051}"/>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Rectángulo 38">
              <a:extLst>
                <a:ext uri="{FF2B5EF4-FFF2-40B4-BE49-F238E27FC236}">
                  <a16:creationId xmlns:a16="http://schemas.microsoft.com/office/drawing/2014/main" id="{8830BBE4-CDEC-46D5-A658-A0C05C6EE6AF}"/>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Rectángulo 39">
              <a:extLst>
                <a:ext uri="{FF2B5EF4-FFF2-40B4-BE49-F238E27FC236}">
                  <a16:creationId xmlns:a16="http://schemas.microsoft.com/office/drawing/2014/main" id="{1ED2DA8F-3128-44CC-8E3C-7CC96F2D9318}"/>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Rectángulo 40">
              <a:extLst>
                <a:ext uri="{FF2B5EF4-FFF2-40B4-BE49-F238E27FC236}">
                  <a16:creationId xmlns:a16="http://schemas.microsoft.com/office/drawing/2014/main" id="{ED062C4F-089F-4AA7-B8E0-2B04C6941EBE}"/>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Rectángulo 41">
              <a:extLst>
                <a:ext uri="{FF2B5EF4-FFF2-40B4-BE49-F238E27FC236}">
                  <a16:creationId xmlns:a16="http://schemas.microsoft.com/office/drawing/2014/main" id="{64105100-C972-437C-881D-0BA9CBE13CD8}"/>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43" name="Imagen 42" descr="Un hombre con lentes y corbata&#10;&#10;Descripción generada automáticamente">
            <a:extLst>
              <a:ext uri="{FF2B5EF4-FFF2-40B4-BE49-F238E27FC236}">
                <a16:creationId xmlns:a16="http://schemas.microsoft.com/office/drawing/2014/main" id="{B0EF55CD-98B1-4CB8-93B9-A7D71389C142}"/>
              </a:ext>
            </a:extLst>
          </p:cNvPr>
          <p:cNvPicPr>
            <a:picLocks noChangeAspect="1"/>
          </p:cNvPicPr>
          <p:nvPr/>
        </p:nvPicPr>
        <p:blipFill rotWithShape="1">
          <a:blip r:embed="rId4"/>
          <a:srcRect r="-3393" b="24731"/>
          <a:stretch/>
        </p:blipFill>
        <p:spPr>
          <a:xfrm>
            <a:off x="2117776" y="6342418"/>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4" name="CuadroTexto 43">
            <a:extLst>
              <a:ext uri="{FF2B5EF4-FFF2-40B4-BE49-F238E27FC236}">
                <a16:creationId xmlns:a16="http://schemas.microsoft.com/office/drawing/2014/main" id="{B4213B6C-B8F4-4BEE-993B-40E8AE9A4B01}"/>
              </a:ext>
            </a:extLst>
          </p:cNvPr>
          <p:cNvSpPr txBox="1"/>
          <p:nvPr/>
        </p:nvSpPr>
        <p:spPr>
          <a:xfrm>
            <a:off x="2776234" y="6420772"/>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45" name="CuadroTexto 44">
            <a:extLst>
              <a:ext uri="{FF2B5EF4-FFF2-40B4-BE49-F238E27FC236}">
                <a16:creationId xmlns:a16="http://schemas.microsoft.com/office/drawing/2014/main" id="{897A2187-76FC-4B09-9E47-438BA00D56E8}"/>
              </a:ext>
            </a:extLst>
          </p:cNvPr>
          <p:cNvSpPr txBox="1"/>
          <p:nvPr/>
        </p:nvSpPr>
        <p:spPr>
          <a:xfrm>
            <a:off x="4668828" y="6420772"/>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36573155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A6D37EE4-EA1B-46EE-A54B-5233C63C96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1389C00-2446-43F6-8C12-67F54B3A4E2A}"/>
              </a:ext>
            </a:extLst>
          </p:cNvPr>
          <p:cNvSpPr>
            <a:spLocks noGrp="1"/>
          </p:cNvSpPr>
          <p:nvPr>
            <p:ph type="title"/>
          </p:nvPr>
        </p:nvSpPr>
        <p:spPr>
          <a:xfrm>
            <a:off x="572493" y="238539"/>
            <a:ext cx="11047013" cy="1434415"/>
          </a:xfrm>
        </p:spPr>
        <p:txBody>
          <a:bodyPr anchor="ctr">
            <a:normAutofit/>
          </a:bodyPr>
          <a:lstStyle/>
          <a:p>
            <a:r>
              <a:rPr lang="es-MX" sz="5000" b="1" dirty="0">
                <a:solidFill>
                  <a:srgbClr val="FF0000"/>
                </a:solidFill>
              </a:rPr>
              <a:t>VII) Ofrendas adulteradas son blasfemias</a:t>
            </a:r>
          </a:p>
        </p:txBody>
      </p:sp>
      <p:sp>
        <p:nvSpPr>
          <p:cNvPr id="73" name="sketch line">
            <a:extLst>
              <a:ext uri="{FF2B5EF4-FFF2-40B4-BE49-F238E27FC236}">
                <a16:creationId xmlns:a16="http://schemas.microsoft.com/office/drawing/2014/main" id="{927D5270-6648-4CC1-8F78-48BE299CA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767709"/>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458" name="Picture 2" descr="Moneda De Donante Femenina A Otra Persona Foto de archivo - Imagen de moneda,  persona: 15842022">
            <a:extLst>
              <a:ext uri="{FF2B5EF4-FFF2-40B4-BE49-F238E27FC236}">
                <a16:creationId xmlns:a16="http://schemas.microsoft.com/office/drawing/2014/main" id="{32B7B798-BBA1-40A1-AA6F-7983A3CD959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666" r="22494" b="-1"/>
          <a:stretch/>
        </p:blipFill>
        <p:spPr bwMode="auto">
          <a:xfrm>
            <a:off x="375545" y="2588454"/>
            <a:ext cx="3440996" cy="3650579"/>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3" name="Marcador de contenido 2">
            <a:extLst>
              <a:ext uri="{FF2B5EF4-FFF2-40B4-BE49-F238E27FC236}">
                <a16:creationId xmlns:a16="http://schemas.microsoft.com/office/drawing/2014/main" id="{C51F597F-2FA4-4B79-854F-47BF521C8F91}"/>
              </a:ext>
            </a:extLst>
          </p:cNvPr>
          <p:cNvSpPr>
            <a:spLocks noGrp="1"/>
          </p:cNvSpPr>
          <p:nvPr>
            <p:ph idx="1"/>
          </p:nvPr>
        </p:nvSpPr>
        <p:spPr>
          <a:xfrm>
            <a:off x="4385448" y="1929781"/>
            <a:ext cx="7585751" cy="4928219"/>
          </a:xfrm>
        </p:spPr>
        <p:txBody>
          <a:bodyPr anchor="ctr">
            <a:normAutofit fontScale="92500" lnSpcReduction="20000"/>
          </a:bodyPr>
          <a:lstStyle/>
          <a:p>
            <a:pPr marL="0" indent="0">
              <a:buNone/>
            </a:pPr>
            <a:r>
              <a:rPr lang="es-MX" b="1" dirty="0"/>
              <a:t>Génesis 4:6 </a:t>
            </a:r>
            <a:r>
              <a:rPr lang="es-MX" i="1" dirty="0"/>
              <a:t>Entonces Jehová dijo a Caín: ¿Por qué « te has ensañado, »  y por qué ha decaído tu semblante?</a:t>
            </a:r>
            <a:r>
              <a:rPr lang="es-MX" dirty="0"/>
              <a:t> </a:t>
            </a:r>
            <a:r>
              <a:rPr lang="es-MX" b="1" dirty="0"/>
              <a:t>7</a:t>
            </a:r>
            <a:r>
              <a:rPr lang="es-MX" dirty="0"/>
              <a:t> </a:t>
            </a:r>
            <a:r>
              <a:rPr lang="es-MX" i="1" dirty="0"/>
              <a:t>​Si bien hicieres, ¿no serás enaltecido? y si no hicieres bien, el pecado está a la puerta; con todo esto, a ti será su deseo, y tú te enseñorearás de él.</a:t>
            </a:r>
          </a:p>
          <a:p>
            <a:r>
              <a:rPr lang="es-MX" dirty="0"/>
              <a:t>Dios quiere que le demos lo mejor de lo que tenemos. No basura. No cosas adulteradas. </a:t>
            </a:r>
          </a:p>
          <a:p>
            <a:r>
              <a:rPr lang="es-MX" dirty="0"/>
              <a:t>Aunque lo que demos sea poco, mientras que estemos dando algo, y dando lo mejor que podamos, está bien.</a:t>
            </a:r>
          </a:p>
          <a:p>
            <a:r>
              <a:rPr lang="es-MX" dirty="0"/>
              <a:t>Compara con lo que le das para otras cosas. ¿Lo mismo que das para el pan? ¿para una comida para tu familia en la calle? Dar una moneda cuando ganaste bastante esta semana es un insulto para Dios.</a:t>
            </a:r>
          </a:p>
        </p:txBody>
      </p:sp>
      <p:grpSp>
        <p:nvGrpSpPr>
          <p:cNvPr id="7" name="Grupo 6">
            <a:extLst>
              <a:ext uri="{FF2B5EF4-FFF2-40B4-BE49-F238E27FC236}">
                <a16:creationId xmlns:a16="http://schemas.microsoft.com/office/drawing/2014/main" id="{41F5965A-F8F4-409E-B7EF-18734395E90E}"/>
              </a:ext>
            </a:extLst>
          </p:cNvPr>
          <p:cNvGrpSpPr/>
          <p:nvPr/>
        </p:nvGrpSpPr>
        <p:grpSpPr>
          <a:xfrm>
            <a:off x="2393018" y="2402852"/>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8" name="Rectángulo 7">
              <a:extLst>
                <a:ext uri="{FF2B5EF4-FFF2-40B4-BE49-F238E27FC236}">
                  <a16:creationId xmlns:a16="http://schemas.microsoft.com/office/drawing/2014/main" id="{6A62851B-413D-4108-9AB2-7833909D611E}"/>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7326DC4D-AF80-41A4-89C3-686B9A636A64}"/>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32F9C2C1-7B32-413F-AD07-DA40534D0CFE}"/>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3EBF9EA8-B46B-4832-B26A-04C118B4379D}"/>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3450550A-8C5E-4E44-9C28-261D7EE9B24A}"/>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DD725885-7ECF-419C-BE4E-592685B1FF6B}"/>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6D7DEF91-DFEB-4FE8-B9F5-46D8F27368AE}"/>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08035834-531C-4A17-AC39-BAA1F6639860}"/>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B910B632-CB9F-4684-889F-E78204BC5C8B}"/>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F487B00B-22A6-446F-8BEB-48DFF2AFFBA0}"/>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E93A5DAE-4AF6-4DBC-B54C-BA6A5AD3F764}"/>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C07F59A4-A821-4360-A145-8E200BBA84CE}"/>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0" name="Imagen 19" descr="Un hombre con lentes y corbata&#10;&#10;Descripción generada automáticamente">
            <a:extLst>
              <a:ext uri="{FF2B5EF4-FFF2-40B4-BE49-F238E27FC236}">
                <a16:creationId xmlns:a16="http://schemas.microsoft.com/office/drawing/2014/main" id="{47AEDEED-81AA-40F3-B29E-C52E7CF1C05E}"/>
              </a:ext>
            </a:extLst>
          </p:cNvPr>
          <p:cNvPicPr>
            <a:picLocks noChangeAspect="1"/>
          </p:cNvPicPr>
          <p:nvPr/>
        </p:nvPicPr>
        <p:blipFill rotWithShape="1">
          <a:blip r:embed="rId4"/>
          <a:srcRect r="-3393" b="24731"/>
          <a:stretch/>
        </p:blipFill>
        <p:spPr>
          <a:xfrm>
            <a:off x="1616643" y="6352160"/>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1" name="CuadroTexto 20">
            <a:extLst>
              <a:ext uri="{FF2B5EF4-FFF2-40B4-BE49-F238E27FC236}">
                <a16:creationId xmlns:a16="http://schemas.microsoft.com/office/drawing/2014/main" id="{7F632D8E-20AE-40A7-8B7F-3048A74FA433}"/>
              </a:ext>
            </a:extLst>
          </p:cNvPr>
          <p:cNvSpPr txBox="1"/>
          <p:nvPr/>
        </p:nvSpPr>
        <p:spPr>
          <a:xfrm>
            <a:off x="2275101" y="6430514"/>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2" name="CuadroTexto 21">
            <a:extLst>
              <a:ext uri="{FF2B5EF4-FFF2-40B4-BE49-F238E27FC236}">
                <a16:creationId xmlns:a16="http://schemas.microsoft.com/office/drawing/2014/main" id="{34519941-5309-46D0-875F-D8464D1C91CF}"/>
              </a:ext>
            </a:extLst>
          </p:cNvPr>
          <p:cNvSpPr txBox="1"/>
          <p:nvPr/>
        </p:nvSpPr>
        <p:spPr>
          <a:xfrm>
            <a:off x="4899216" y="6500854"/>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4096113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1508" name="Picture 4" descr="Baby Sheep Wallpapers - Top Free Baby Sheep Backgrounds - WallpaperAccess">
            <a:extLst>
              <a:ext uri="{FF2B5EF4-FFF2-40B4-BE49-F238E27FC236}">
                <a16:creationId xmlns:a16="http://schemas.microsoft.com/office/drawing/2014/main" id="{02C7D8B0-4FF3-4EE4-9B8E-897E5A93CFDD}"/>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t="13736" r="1" b="5824"/>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72">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ítulo 1">
            <a:extLst>
              <a:ext uri="{FF2B5EF4-FFF2-40B4-BE49-F238E27FC236}">
                <a16:creationId xmlns:a16="http://schemas.microsoft.com/office/drawing/2014/main" id="{75DA7E92-D17A-4760-B060-67E0B3C3BAF6}"/>
              </a:ext>
            </a:extLst>
          </p:cNvPr>
          <p:cNvSpPr>
            <a:spLocks noGrp="1"/>
          </p:cNvSpPr>
          <p:nvPr>
            <p:ph type="title"/>
          </p:nvPr>
        </p:nvSpPr>
        <p:spPr>
          <a:xfrm>
            <a:off x="0" y="0"/>
            <a:ext cx="7061982" cy="1311664"/>
          </a:xfrm>
        </p:spPr>
        <p:txBody>
          <a:bodyPr>
            <a:normAutofit/>
          </a:bodyPr>
          <a:lstStyle/>
          <a:p>
            <a:pPr algn="ctr"/>
            <a:r>
              <a:rPr lang="es-MX" sz="3600" b="1" dirty="0">
                <a:solidFill>
                  <a:srgbClr val="FF0000"/>
                </a:solidFill>
              </a:rPr>
              <a:t>VIII) Mandamientos directos de qué debemos dar</a:t>
            </a:r>
          </a:p>
        </p:txBody>
      </p:sp>
      <p:sp>
        <p:nvSpPr>
          <p:cNvPr id="3" name="Marcador de contenido 2">
            <a:extLst>
              <a:ext uri="{FF2B5EF4-FFF2-40B4-BE49-F238E27FC236}">
                <a16:creationId xmlns:a16="http://schemas.microsoft.com/office/drawing/2014/main" id="{9760797F-2830-4837-8482-40200ADACE79}"/>
              </a:ext>
            </a:extLst>
          </p:cNvPr>
          <p:cNvSpPr>
            <a:spLocks noGrp="1"/>
          </p:cNvSpPr>
          <p:nvPr>
            <p:ph idx="1"/>
          </p:nvPr>
        </p:nvSpPr>
        <p:spPr>
          <a:xfrm>
            <a:off x="84103" y="914398"/>
            <a:ext cx="5922803" cy="5831047"/>
          </a:xfrm>
        </p:spPr>
        <p:txBody>
          <a:bodyPr anchor="b">
            <a:normAutofit fontScale="92500" lnSpcReduction="20000"/>
          </a:bodyPr>
          <a:lstStyle/>
          <a:p>
            <a:pPr marL="0" indent="0">
              <a:buNone/>
            </a:pPr>
            <a:r>
              <a:rPr lang="es-MX" b="1" dirty="0">
                <a:solidFill>
                  <a:srgbClr val="FF0000"/>
                </a:solidFill>
              </a:rPr>
              <a:t>Levítico 4:32 </a:t>
            </a:r>
            <a:r>
              <a:rPr lang="es-MX" i="1" dirty="0">
                <a:solidFill>
                  <a:srgbClr val="000000"/>
                </a:solidFill>
              </a:rPr>
              <a:t>Y si por su ofrenda por el pecado trajere cordero, hembra sin defecto traerá.</a:t>
            </a:r>
          </a:p>
          <a:p>
            <a:pPr marL="0" indent="0">
              <a:buNone/>
            </a:pPr>
            <a:r>
              <a:rPr lang="es-MX" dirty="0">
                <a:solidFill>
                  <a:srgbClr val="000000"/>
                </a:solidFill>
              </a:rPr>
              <a:t>Dios no acepta segundos, ni sacrificio adulterado. Tiene que ser bueno y de buena calidad.</a:t>
            </a:r>
          </a:p>
          <a:p>
            <a:pPr marL="0" indent="0">
              <a:buNone/>
            </a:pPr>
            <a:r>
              <a:rPr lang="es-MX" b="1" dirty="0">
                <a:solidFill>
                  <a:srgbClr val="FF0000"/>
                </a:solidFill>
              </a:rPr>
              <a:t>Malaquías 1:6-14 </a:t>
            </a:r>
            <a:r>
              <a:rPr lang="es-MX" b="0" i="1" u="none" strike="noStrike" baseline="0" dirty="0">
                <a:solidFill>
                  <a:srgbClr val="000000"/>
                </a:solidFill>
                <a:latin typeface="Segoe UI" panose="020B0502040204020203" pitchFamily="34" charset="0"/>
              </a:rPr>
              <a:t>¿En qué hemos menospreciado tu nombre</a:t>
            </a:r>
            <a:r>
              <a:rPr lang="es-MX" i="1" dirty="0">
                <a:solidFill>
                  <a:srgbClr val="000000"/>
                </a:solidFill>
              </a:rPr>
              <a:t>? </a:t>
            </a:r>
            <a:r>
              <a:rPr lang="es-MX" baseline="30000" dirty="0">
                <a:solidFill>
                  <a:srgbClr val="000000"/>
                </a:solidFill>
              </a:rPr>
              <a:t>7</a:t>
            </a:r>
            <a:r>
              <a:rPr lang="es-MX" i="1" dirty="0">
                <a:solidFill>
                  <a:srgbClr val="000000"/>
                </a:solidFill>
              </a:rPr>
              <a:t> En que ofrecéis sobre mi altar pan inmundo. Y dijisteis: ¿En qué te hemos deshonrado? En que pensáis que la mesa de Jehová es despreciable. </a:t>
            </a:r>
            <a:r>
              <a:rPr lang="es-MX" b="1" baseline="30000" dirty="0">
                <a:solidFill>
                  <a:srgbClr val="000000"/>
                </a:solidFill>
              </a:rPr>
              <a:t>8</a:t>
            </a:r>
            <a:r>
              <a:rPr lang="es-MX" i="1" dirty="0">
                <a:solidFill>
                  <a:srgbClr val="000000"/>
                </a:solidFill>
              </a:rPr>
              <a:t> Y cuando ofrecéis el animal ciego para el sacrificio, ¿no es malo? Asimismo cuando ofrecéis el cojo o el enfermo, ¿no es malo? Preséntalo, pues, a tu príncipe; ¿acaso se agradará de ti, o « le serás acepto? »  dice Jehová de los ejércitos.</a:t>
            </a:r>
            <a:endParaRPr lang="es-MX" dirty="0">
              <a:solidFill>
                <a:srgbClr val="000000"/>
              </a:solidFill>
            </a:endParaRPr>
          </a:p>
        </p:txBody>
      </p:sp>
      <p:grpSp>
        <p:nvGrpSpPr>
          <p:cNvPr id="6" name="Grupo 5">
            <a:extLst>
              <a:ext uri="{FF2B5EF4-FFF2-40B4-BE49-F238E27FC236}">
                <a16:creationId xmlns:a16="http://schemas.microsoft.com/office/drawing/2014/main" id="{74AC60C6-4CAE-4EC8-8BF8-235F7DB514F8}"/>
              </a:ext>
            </a:extLst>
          </p:cNvPr>
          <p:cNvGrpSpPr/>
          <p:nvPr/>
        </p:nvGrpSpPr>
        <p:grpSpPr>
          <a:xfrm>
            <a:off x="7066671" y="1469113"/>
            <a:ext cx="1767721" cy="729937"/>
            <a:chOff x="2947774" y="1165752"/>
            <a:chExt cx="6871377" cy="3568693"/>
          </a:xfrm>
          <a:blipFill dpi="0" rotWithShape="1">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B1A39A8E-3314-4945-A39B-373600459795}"/>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2ACD7275-129F-48F7-B34F-D64EFBBA2B14}"/>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F5CE30A8-F858-4049-95DE-742B426A9D1A}"/>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68397677-38E5-4DB7-B4BF-08623F1F19C0}"/>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254E650D-7199-4DBD-A360-6717EFB89049}"/>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34ADE719-62DB-4CF1-AD8F-E84144D9D853}"/>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C04CB970-1F64-4B38-BF60-F66E0CEE7D10}"/>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7E9B4DFC-3C4B-4690-AAF3-C356B799F071}"/>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74AB2942-82DC-4F86-8117-8F123F774800}"/>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7F45B71D-13D3-482C-8195-2480B1D18604}"/>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6C63317A-A8EA-4122-99C0-1B1049A30060}"/>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2B2EB2AB-0032-4A5E-AFE4-A4AC72836796}"/>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0" name="CuadroTexto 19">
            <a:extLst>
              <a:ext uri="{FF2B5EF4-FFF2-40B4-BE49-F238E27FC236}">
                <a16:creationId xmlns:a16="http://schemas.microsoft.com/office/drawing/2014/main" id="{392D7254-0CB8-4ACC-93A8-98785BCDA551}"/>
              </a:ext>
            </a:extLst>
          </p:cNvPr>
          <p:cNvSpPr txBox="1"/>
          <p:nvPr/>
        </p:nvSpPr>
        <p:spPr>
          <a:xfrm>
            <a:off x="3634464" y="65032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1" name="CuadroTexto 20">
            <a:extLst>
              <a:ext uri="{FF2B5EF4-FFF2-40B4-BE49-F238E27FC236}">
                <a16:creationId xmlns:a16="http://schemas.microsoft.com/office/drawing/2014/main" id="{F79DC101-DC0E-4614-9028-BAB51B336153}"/>
              </a:ext>
            </a:extLst>
          </p:cNvPr>
          <p:cNvSpPr txBox="1"/>
          <p:nvPr/>
        </p:nvSpPr>
        <p:spPr>
          <a:xfrm>
            <a:off x="5527058" y="65032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pic>
        <p:nvPicPr>
          <p:cNvPr id="22" name="Imagen 21" descr="Un hombre con lentes y corbata&#10;&#10;Descripción generada automáticamente">
            <a:extLst>
              <a:ext uri="{FF2B5EF4-FFF2-40B4-BE49-F238E27FC236}">
                <a16:creationId xmlns:a16="http://schemas.microsoft.com/office/drawing/2014/main" id="{73339776-EEC9-4947-8F90-211FE0BFBF56}"/>
              </a:ext>
            </a:extLst>
          </p:cNvPr>
          <p:cNvPicPr>
            <a:picLocks noChangeAspect="1"/>
          </p:cNvPicPr>
          <p:nvPr/>
        </p:nvPicPr>
        <p:blipFill rotWithShape="1">
          <a:blip r:embed="rId5"/>
          <a:srcRect r="-3393" b="24731"/>
          <a:stretch/>
        </p:blipFill>
        <p:spPr>
          <a:xfrm>
            <a:off x="5496137" y="6357305"/>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38591042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DABCE6-78AB-4DDF-A4EE-95DECFBD7E27}"/>
              </a:ext>
            </a:extLst>
          </p:cNvPr>
          <p:cNvSpPr>
            <a:spLocks noGrp="1"/>
          </p:cNvSpPr>
          <p:nvPr>
            <p:ph type="title"/>
          </p:nvPr>
        </p:nvSpPr>
        <p:spPr>
          <a:xfrm>
            <a:off x="4965430" y="629268"/>
            <a:ext cx="7076515" cy="1286160"/>
          </a:xfrm>
        </p:spPr>
        <p:txBody>
          <a:bodyPr anchor="ctr">
            <a:normAutofit/>
          </a:bodyPr>
          <a:lstStyle/>
          <a:p>
            <a:pPr algn="ctr"/>
            <a:r>
              <a:rPr lang="es-MX" b="1" dirty="0">
                <a:solidFill>
                  <a:srgbClr val="FF0000"/>
                </a:solidFill>
              </a:rPr>
              <a:t>IX) Diezmando y Ofrendando</a:t>
            </a:r>
          </a:p>
        </p:txBody>
      </p:sp>
      <p:sp>
        <p:nvSpPr>
          <p:cNvPr id="3" name="Marcador de contenido 2">
            <a:extLst>
              <a:ext uri="{FF2B5EF4-FFF2-40B4-BE49-F238E27FC236}">
                <a16:creationId xmlns:a16="http://schemas.microsoft.com/office/drawing/2014/main" id="{BB1A2DCF-2AE6-4078-A0E4-93CF5D41ED9F}"/>
              </a:ext>
            </a:extLst>
          </p:cNvPr>
          <p:cNvSpPr>
            <a:spLocks noGrp="1"/>
          </p:cNvSpPr>
          <p:nvPr>
            <p:ph idx="1"/>
          </p:nvPr>
        </p:nvSpPr>
        <p:spPr>
          <a:xfrm>
            <a:off x="4677744" y="2083613"/>
            <a:ext cx="7226549" cy="4419597"/>
          </a:xfrm>
        </p:spPr>
        <p:txBody>
          <a:bodyPr>
            <a:normAutofit fontScale="92500"/>
          </a:bodyPr>
          <a:lstStyle/>
          <a:p>
            <a:r>
              <a:rPr lang="es-MX" dirty="0"/>
              <a:t>Un diezmo es 10% de lo que entra como ganancia. Si no entra nada, el diezmo es 0 x .10 = 0. Una ofrenda es cuando has dado tu diezmo, Dios conmueve tu corazón a dar algo más.</a:t>
            </a:r>
          </a:p>
          <a:p>
            <a:pPr marL="0" indent="0">
              <a:buNone/>
            </a:pPr>
            <a:r>
              <a:rPr lang="es-MX" b="1" dirty="0"/>
              <a:t>1. Pagando el predicador.</a:t>
            </a:r>
          </a:p>
          <a:p>
            <a:pPr marL="0" indent="0">
              <a:buNone/>
            </a:pPr>
            <a:r>
              <a:rPr lang="es-MX" dirty="0"/>
              <a:t>Pagas cualquier otro obrero, entonces, ¿por qué piensas que tu predicador debe trabajar gratis? Te pagan a ti por trabajar, ¿aplicas a tu vida esta misma regla de  trabajar gratis? </a:t>
            </a:r>
            <a:r>
              <a:rPr lang="es-MX" b="1" u="sng" dirty="0"/>
              <a:t>Eres una persona de baja moral si vives queriendo que otros paguen lo que son tus obligaciones</a:t>
            </a:r>
            <a:r>
              <a:rPr lang="es-MX" dirty="0"/>
              <a:t>.</a:t>
            </a:r>
          </a:p>
        </p:txBody>
      </p:sp>
      <p:pic>
        <p:nvPicPr>
          <p:cNvPr id="22530" name="Picture 2" descr="Enseñanzas de los Presidentes de la Iglesia: Howard W. Hunter | Estudios  SUD | Página 12">
            <a:extLst>
              <a:ext uri="{FF2B5EF4-FFF2-40B4-BE49-F238E27FC236}">
                <a16:creationId xmlns:a16="http://schemas.microsoft.com/office/drawing/2014/main" id="{5EC01CBE-AD0D-411A-97F1-6130F93BC69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5318"/>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E77958"/>
            </a:solidFill>
          </a:ln>
        </p:spPr>
        <p:style>
          <a:lnRef idx="1">
            <a:schemeClr val="accent1"/>
          </a:lnRef>
          <a:fillRef idx="0">
            <a:schemeClr val="accent1"/>
          </a:fillRef>
          <a:effectRef idx="0">
            <a:schemeClr val="accent1"/>
          </a:effectRef>
          <a:fontRef idx="minor">
            <a:schemeClr val="tx1"/>
          </a:fontRef>
        </p:style>
      </p:cxnSp>
      <p:grpSp>
        <p:nvGrpSpPr>
          <p:cNvPr id="6" name="Grupo 5">
            <a:extLst>
              <a:ext uri="{FF2B5EF4-FFF2-40B4-BE49-F238E27FC236}">
                <a16:creationId xmlns:a16="http://schemas.microsoft.com/office/drawing/2014/main" id="{E4AC9342-FAF1-415A-85D1-A675C292A058}"/>
              </a:ext>
            </a:extLst>
          </p:cNvPr>
          <p:cNvGrpSpPr/>
          <p:nvPr/>
        </p:nvGrpSpPr>
        <p:grpSpPr>
          <a:xfrm>
            <a:off x="3244601" y="102659"/>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FA0E9E56-303D-416F-91BB-FC6596935FE3}"/>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BCF51EEB-7CCA-4488-9711-3F1ECADCDAF4}"/>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F55A7ED8-1A5D-4682-A991-0B5FE99F7DB3}"/>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98BA0D3D-5694-45B6-BA59-5CC1AE5270D8}"/>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6FDE14EF-23FA-4A98-854C-37E828157D58}"/>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9B1B7CFA-6774-41CC-AC4F-708422FCE460}"/>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5C4B4BE9-0768-481F-92BE-D104ACBEF752}"/>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E944B317-0B11-4EC2-9BA0-49B8B5AAA97A}"/>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213ADCF4-258F-4E01-AFF0-085BE6D716CE}"/>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41DC801F-7A69-4334-9E49-411270C834C9}"/>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BF07D194-8914-4CE5-9095-D1C1B6645E5D}"/>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DC6B2787-549D-48A4-BB1F-29AADE086A35}"/>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9" name="CuadroTexto 18">
            <a:extLst>
              <a:ext uri="{FF2B5EF4-FFF2-40B4-BE49-F238E27FC236}">
                <a16:creationId xmlns:a16="http://schemas.microsoft.com/office/drawing/2014/main" id="{6062F7CF-D1EA-4342-802A-3211C9B7CC0A}"/>
              </a:ext>
            </a:extLst>
          </p:cNvPr>
          <p:cNvSpPr txBox="1"/>
          <p:nvPr/>
        </p:nvSpPr>
        <p:spPr>
          <a:xfrm>
            <a:off x="2243039" y="6424205"/>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chemeClr val="bg1"/>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chemeClr val="bg1"/>
              </a:solidFill>
              <a:effectLst/>
              <a:latin typeface="Arial Rounded MT Bold" panose="020F0704030504030204" pitchFamily="34" charset="0"/>
            </a:endParaRPr>
          </a:p>
        </p:txBody>
      </p:sp>
      <p:sp>
        <p:nvSpPr>
          <p:cNvPr id="20" name="CuadroTexto 19">
            <a:extLst>
              <a:ext uri="{FF2B5EF4-FFF2-40B4-BE49-F238E27FC236}">
                <a16:creationId xmlns:a16="http://schemas.microsoft.com/office/drawing/2014/main" id="{004BF25C-B90A-412A-A802-E9EE90E4D7E3}"/>
              </a:ext>
            </a:extLst>
          </p:cNvPr>
          <p:cNvSpPr txBox="1"/>
          <p:nvPr/>
        </p:nvSpPr>
        <p:spPr>
          <a:xfrm>
            <a:off x="5527058" y="65032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pic>
        <p:nvPicPr>
          <p:cNvPr id="21" name="Imagen 20" descr="Un hombre con lentes y corbata&#10;&#10;Descripción generada automáticamente">
            <a:extLst>
              <a:ext uri="{FF2B5EF4-FFF2-40B4-BE49-F238E27FC236}">
                <a16:creationId xmlns:a16="http://schemas.microsoft.com/office/drawing/2014/main" id="{B33D8261-1695-4EE2-8894-868A0A89160E}"/>
              </a:ext>
            </a:extLst>
          </p:cNvPr>
          <p:cNvPicPr>
            <a:picLocks noChangeAspect="1"/>
          </p:cNvPicPr>
          <p:nvPr/>
        </p:nvPicPr>
        <p:blipFill rotWithShape="1">
          <a:blip r:embed="rId4"/>
          <a:srcRect r="-3393" b="24731"/>
          <a:stretch/>
        </p:blipFill>
        <p:spPr>
          <a:xfrm>
            <a:off x="4104712" y="6278300"/>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9798924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4C425C">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61DABCE6-78AB-4DDF-A4EE-95DECFBD7E27}"/>
              </a:ext>
            </a:extLst>
          </p:cNvPr>
          <p:cNvSpPr>
            <a:spLocks noGrp="1"/>
          </p:cNvSpPr>
          <p:nvPr>
            <p:ph type="title"/>
          </p:nvPr>
        </p:nvSpPr>
        <p:spPr>
          <a:xfrm>
            <a:off x="524256" y="322444"/>
            <a:ext cx="6594189" cy="1625210"/>
          </a:xfrm>
        </p:spPr>
        <p:txBody>
          <a:bodyPr>
            <a:normAutofit/>
          </a:bodyPr>
          <a:lstStyle/>
          <a:p>
            <a:r>
              <a:rPr lang="es-MX" b="1" dirty="0">
                <a:solidFill>
                  <a:schemeClr val="bg1"/>
                </a:solidFill>
              </a:rPr>
              <a:t>IX) </a:t>
            </a:r>
            <a:r>
              <a:rPr lang="es-MX" b="1" dirty="0">
                <a:solidFill>
                  <a:srgbClr val="FFFFFF"/>
                </a:solidFill>
              </a:rPr>
              <a:t>Diezmando y Ofrendando</a:t>
            </a:r>
          </a:p>
        </p:txBody>
      </p:sp>
      <p:pic>
        <p:nvPicPr>
          <p:cNvPr id="23554" name="Picture 2" descr="EL MISTERIO DE CRISTO Y SU GRACIA: LA OFRENDA DE LA VIUDA POBRE, QUE DIO  TODO LO QUE TENÍA.">
            <a:extLst>
              <a:ext uri="{FF2B5EF4-FFF2-40B4-BE49-F238E27FC236}">
                <a16:creationId xmlns:a16="http://schemas.microsoft.com/office/drawing/2014/main" id="{C972295F-8955-4DB5-A96E-2B2501F7855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888" b="10763"/>
          <a:stretch/>
        </p:blipFill>
        <p:spPr bwMode="auto">
          <a:xfrm>
            <a:off x="321733" y="2286087"/>
            <a:ext cx="7064120" cy="4080254"/>
          </a:xfrm>
          <a:prstGeom prst="rect">
            <a:avLst/>
          </a:prstGeom>
          <a:noFill/>
          <a:extLst>
            <a:ext uri="{909E8E84-426E-40DD-AFC4-6F175D3DCCD1}">
              <a14:hiddenFill xmlns:a14="http://schemas.microsoft.com/office/drawing/2010/main">
                <a:solidFill>
                  <a:srgbClr val="FFFFFF"/>
                </a:solidFill>
              </a14:hiddenFill>
            </a:ext>
          </a:extLst>
        </p:spPr>
      </p:pic>
      <p:sp>
        <p:nvSpPr>
          <p:cNvPr id="137" name="Rectangle 136">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BB1A2DCF-2AE6-4078-A0E4-93CF5D41ED9F}"/>
              </a:ext>
            </a:extLst>
          </p:cNvPr>
          <p:cNvSpPr>
            <a:spLocks noGrp="1"/>
          </p:cNvSpPr>
          <p:nvPr>
            <p:ph idx="1"/>
          </p:nvPr>
        </p:nvSpPr>
        <p:spPr>
          <a:xfrm>
            <a:off x="7582563" y="151807"/>
            <a:ext cx="4313293" cy="6214534"/>
          </a:xfrm>
        </p:spPr>
        <p:txBody>
          <a:bodyPr anchor="ctr">
            <a:normAutofit lnSpcReduction="10000"/>
          </a:bodyPr>
          <a:lstStyle/>
          <a:p>
            <a:r>
              <a:rPr lang="es-MX" dirty="0">
                <a:solidFill>
                  <a:srgbClr val="FFFFFF"/>
                </a:solidFill>
              </a:rPr>
              <a:t>Damos espiritualmente para juntarnos tesoros en el cielo. </a:t>
            </a:r>
            <a:br>
              <a:rPr lang="es-MX" dirty="0">
                <a:solidFill>
                  <a:srgbClr val="FFFFFF"/>
                </a:solidFill>
              </a:rPr>
            </a:br>
            <a:r>
              <a:rPr lang="es-MX" b="1" dirty="0">
                <a:solidFill>
                  <a:srgbClr val="FF0000"/>
                </a:solidFill>
              </a:rPr>
              <a:t>Mat 6:20 </a:t>
            </a:r>
            <a:r>
              <a:rPr lang="es-MX" dirty="0">
                <a:solidFill>
                  <a:srgbClr val="FFFFFF"/>
                </a:solidFill>
              </a:rPr>
              <a:t>haceos tesoros en el cielo</a:t>
            </a:r>
          </a:p>
          <a:p>
            <a:r>
              <a:rPr lang="es-MX" dirty="0">
                <a:solidFill>
                  <a:srgbClr val="FFFFFF"/>
                </a:solidFill>
              </a:rPr>
              <a:t>Damos para ministrar a los santos. </a:t>
            </a:r>
            <a:r>
              <a:rPr lang="es-MX" b="1" dirty="0">
                <a:solidFill>
                  <a:srgbClr val="FF0000"/>
                </a:solidFill>
              </a:rPr>
              <a:t>2 </a:t>
            </a:r>
            <a:r>
              <a:rPr lang="es-MX" b="1" dirty="0" err="1">
                <a:solidFill>
                  <a:srgbClr val="FF0000"/>
                </a:solidFill>
              </a:rPr>
              <a:t>Cor</a:t>
            </a:r>
            <a:r>
              <a:rPr lang="es-MX" b="1" dirty="0">
                <a:solidFill>
                  <a:srgbClr val="FF0000"/>
                </a:solidFill>
              </a:rPr>
              <a:t> 9:1 </a:t>
            </a:r>
            <a:r>
              <a:rPr lang="es-MX" dirty="0">
                <a:solidFill>
                  <a:srgbClr val="FFFFFF"/>
                </a:solidFill>
              </a:rPr>
              <a:t>cuanto a la ministración para los santos…</a:t>
            </a:r>
          </a:p>
          <a:p>
            <a:r>
              <a:rPr lang="es-MX" dirty="0">
                <a:solidFill>
                  <a:srgbClr val="FFFFFF"/>
                </a:solidFill>
              </a:rPr>
              <a:t>En dar fielmente, demostramos nuestra fidelidad a Dios. </a:t>
            </a:r>
            <a:br>
              <a:rPr lang="es-MX" dirty="0">
                <a:solidFill>
                  <a:srgbClr val="FFFFFF"/>
                </a:solidFill>
              </a:rPr>
            </a:br>
            <a:r>
              <a:rPr lang="es-MX" b="1" dirty="0">
                <a:solidFill>
                  <a:srgbClr val="FF0000"/>
                </a:solidFill>
              </a:rPr>
              <a:t>Marcos 12:41-44 </a:t>
            </a:r>
            <a:r>
              <a:rPr lang="es-MX" dirty="0">
                <a:solidFill>
                  <a:srgbClr val="FFFFFF"/>
                </a:solidFill>
              </a:rPr>
              <a:t>la viuda pobre… de su pobreza echó todo lo que tenía, todo su sustento</a:t>
            </a:r>
            <a:endParaRPr lang="es-MX" b="1" dirty="0">
              <a:solidFill>
                <a:srgbClr val="FFFFFF"/>
              </a:solidFill>
            </a:endParaRPr>
          </a:p>
        </p:txBody>
      </p:sp>
      <p:grpSp>
        <p:nvGrpSpPr>
          <p:cNvPr id="7" name="Grupo 6">
            <a:extLst>
              <a:ext uri="{FF2B5EF4-FFF2-40B4-BE49-F238E27FC236}">
                <a16:creationId xmlns:a16="http://schemas.microsoft.com/office/drawing/2014/main" id="{692108EB-7C0C-4F83-8432-D8346BA8BEA1}"/>
              </a:ext>
            </a:extLst>
          </p:cNvPr>
          <p:cNvGrpSpPr/>
          <p:nvPr/>
        </p:nvGrpSpPr>
        <p:grpSpPr>
          <a:xfrm>
            <a:off x="5643720" y="2286087"/>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8" name="Rectángulo 7">
              <a:extLst>
                <a:ext uri="{FF2B5EF4-FFF2-40B4-BE49-F238E27FC236}">
                  <a16:creationId xmlns:a16="http://schemas.microsoft.com/office/drawing/2014/main" id="{93D3981E-1BFB-45B2-B528-C589299615B6}"/>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693A5BF6-2DF1-4AE9-BD67-C3618F26F3E5}"/>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4766FC56-501F-4A73-9B02-7C0087D33E27}"/>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83586257-7875-4336-977C-D06E7638D149}"/>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8DD089A3-C4A9-4967-BA79-F271D8163A5D}"/>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FF20C7F0-402C-4B92-B8A5-079D67FCD73C}"/>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22BE4505-9E2E-48DF-A8A7-C0DD18E37577}"/>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6946DE8E-CFFF-4DA7-9B11-1110625B1AC8}"/>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AAE9E03C-D9BD-46D2-A3C5-E2A706FD9D35}"/>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295F4AB5-6C10-457D-AC15-EEAF8E4545EB}"/>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4DC0A0A8-6CF0-4424-B584-712FFA12EBBA}"/>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9073731E-A836-4C76-836C-D38A2E1C1FAE}"/>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0" name="CuadroTexto 19">
            <a:extLst>
              <a:ext uri="{FF2B5EF4-FFF2-40B4-BE49-F238E27FC236}">
                <a16:creationId xmlns:a16="http://schemas.microsoft.com/office/drawing/2014/main" id="{4FDA9341-8254-4A25-A6AE-8017176092D4}"/>
              </a:ext>
            </a:extLst>
          </p:cNvPr>
          <p:cNvSpPr txBox="1"/>
          <p:nvPr/>
        </p:nvSpPr>
        <p:spPr>
          <a:xfrm>
            <a:off x="3634464" y="65032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1" name="CuadroTexto 20">
            <a:extLst>
              <a:ext uri="{FF2B5EF4-FFF2-40B4-BE49-F238E27FC236}">
                <a16:creationId xmlns:a16="http://schemas.microsoft.com/office/drawing/2014/main" id="{E231F5B4-F556-4781-B54C-1EFAA48B4FB7}"/>
              </a:ext>
            </a:extLst>
          </p:cNvPr>
          <p:cNvSpPr txBox="1"/>
          <p:nvPr/>
        </p:nvSpPr>
        <p:spPr>
          <a:xfrm>
            <a:off x="5246087" y="65032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pic>
        <p:nvPicPr>
          <p:cNvPr id="22" name="Imagen 21" descr="Un hombre con lentes y corbata&#10;&#10;Descripción generada automáticamente">
            <a:extLst>
              <a:ext uri="{FF2B5EF4-FFF2-40B4-BE49-F238E27FC236}">
                <a16:creationId xmlns:a16="http://schemas.microsoft.com/office/drawing/2014/main" id="{6D315D5F-5716-44F0-AECA-21BDFA27F803}"/>
              </a:ext>
            </a:extLst>
          </p:cNvPr>
          <p:cNvPicPr>
            <a:picLocks noChangeAspect="1"/>
          </p:cNvPicPr>
          <p:nvPr/>
        </p:nvPicPr>
        <p:blipFill rotWithShape="1">
          <a:blip r:embed="rId4"/>
          <a:srcRect r="-3393" b="24731"/>
          <a:stretch/>
        </p:blipFill>
        <p:spPr>
          <a:xfrm>
            <a:off x="2902400" y="6433177"/>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9870354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482" name="Picture 2" descr="Lunes Santo: Jesús en Betania. Dar lo mejor para Dios. – Adoración y  Liberación">
            <a:extLst>
              <a:ext uri="{FF2B5EF4-FFF2-40B4-BE49-F238E27FC236}">
                <a16:creationId xmlns:a16="http://schemas.microsoft.com/office/drawing/2014/main" id="{A51249D3-5BC1-4591-8B5C-627AF8D50AF9}"/>
              </a:ext>
            </a:extLst>
          </p:cNvPr>
          <p:cNvPicPr>
            <a:picLocks noChangeAspect="1" noChangeArrowheads="1"/>
          </p:cNvPicPr>
          <p:nvPr/>
        </p:nvPicPr>
        <p:blipFill rotWithShape="1">
          <a:blip r:embed="rId2">
            <a:alphaModFix/>
            <a:extLst>
              <a:ext uri="{28A0092B-C50C-407E-A947-70E740481C1C}">
                <a14:useLocalDpi xmlns:a14="http://schemas.microsoft.com/office/drawing/2010/main" val="0"/>
              </a:ext>
            </a:extLst>
          </a:blip>
          <a:srcRect l="23387" r="9949"/>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70">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ítulo 1">
            <a:extLst>
              <a:ext uri="{FF2B5EF4-FFF2-40B4-BE49-F238E27FC236}">
                <a16:creationId xmlns:a16="http://schemas.microsoft.com/office/drawing/2014/main" id="{61DABCE6-78AB-4DDF-A4EE-95DECFBD7E27}"/>
              </a:ext>
            </a:extLst>
          </p:cNvPr>
          <p:cNvSpPr>
            <a:spLocks noGrp="1"/>
          </p:cNvSpPr>
          <p:nvPr>
            <p:ph type="title"/>
          </p:nvPr>
        </p:nvSpPr>
        <p:spPr>
          <a:xfrm>
            <a:off x="298561" y="23304"/>
            <a:ext cx="6158510" cy="852718"/>
          </a:xfrm>
        </p:spPr>
        <p:txBody>
          <a:bodyPr>
            <a:normAutofit fontScale="90000"/>
          </a:bodyPr>
          <a:lstStyle/>
          <a:p>
            <a:r>
              <a:rPr lang="es-MX" b="1" dirty="0">
                <a:solidFill>
                  <a:srgbClr val="FF0000"/>
                </a:solidFill>
              </a:rPr>
              <a:t>IX) Diezmando y Ofrendando</a:t>
            </a:r>
          </a:p>
        </p:txBody>
      </p:sp>
      <p:sp>
        <p:nvSpPr>
          <p:cNvPr id="3" name="Marcador de contenido 2">
            <a:extLst>
              <a:ext uri="{FF2B5EF4-FFF2-40B4-BE49-F238E27FC236}">
                <a16:creationId xmlns:a16="http://schemas.microsoft.com/office/drawing/2014/main" id="{BB1A2DCF-2AE6-4078-A0E4-93CF5D41ED9F}"/>
              </a:ext>
            </a:extLst>
          </p:cNvPr>
          <p:cNvSpPr>
            <a:spLocks noGrp="1"/>
          </p:cNvSpPr>
          <p:nvPr>
            <p:ph idx="1"/>
          </p:nvPr>
        </p:nvSpPr>
        <p:spPr>
          <a:xfrm>
            <a:off x="89024" y="638328"/>
            <a:ext cx="5859579" cy="6018770"/>
          </a:xfrm>
        </p:spPr>
        <p:txBody>
          <a:bodyPr anchor="ctr">
            <a:normAutofit fontScale="92500"/>
          </a:bodyPr>
          <a:lstStyle/>
          <a:p>
            <a:r>
              <a:rPr lang="es-MX" sz="2400" dirty="0">
                <a:solidFill>
                  <a:srgbClr val="000000"/>
                </a:solidFill>
              </a:rPr>
              <a:t>En dar, honramos su nombre </a:t>
            </a:r>
            <a:r>
              <a:rPr lang="es-MX" sz="2400" b="1" dirty="0">
                <a:solidFill>
                  <a:srgbClr val="FF0000"/>
                </a:solidFill>
              </a:rPr>
              <a:t>Hebreos 6:10 </a:t>
            </a:r>
            <a:r>
              <a:rPr lang="es-MX" sz="2400" i="1" dirty="0">
                <a:solidFill>
                  <a:srgbClr val="000000"/>
                </a:solidFill>
              </a:rPr>
              <a:t>Porque Dios no es injusto para olvidar vuestra obra y el trabajo de amor que habéis mostrado hacia su nombre, habiendo servido a los santos y sirviéndoles aún</a:t>
            </a:r>
            <a:r>
              <a:rPr lang="es-MX" sz="2400" dirty="0">
                <a:solidFill>
                  <a:srgbClr val="000000"/>
                </a:solidFill>
              </a:rPr>
              <a:t>. </a:t>
            </a:r>
          </a:p>
          <a:p>
            <a:pPr marL="0" indent="0">
              <a:buNone/>
            </a:pPr>
            <a:r>
              <a:rPr lang="es-MX" sz="2400" b="1" dirty="0">
                <a:solidFill>
                  <a:srgbClr val="FF0000"/>
                </a:solidFill>
              </a:rPr>
              <a:t>Proverbios 3:9 </a:t>
            </a:r>
            <a:r>
              <a:rPr lang="es-MX" sz="2400" i="1" dirty="0">
                <a:solidFill>
                  <a:srgbClr val="000000"/>
                </a:solidFill>
              </a:rPr>
              <a:t>Honra a Jehová con tus bienes, Y con las primicias de todos tus frutos;</a:t>
            </a:r>
            <a:r>
              <a:rPr lang="es-MX" sz="2400" dirty="0">
                <a:solidFill>
                  <a:srgbClr val="000000"/>
                </a:solidFill>
              </a:rPr>
              <a:t>  </a:t>
            </a:r>
            <a:r>
              <a:rPr lang="es-MX" sz="2400" b="1" baseline="30000" dirty="0">
                <a:solidFill>
                  <a:srgbClr val="000000"/>
                </a:solidFill>
              </a:rPr>
              <a:t>10</a:t>
            </a:r>
            <a:r>
              <a:rPr lang="es-MX" sz="2400" dirty="0">
                <a:solidFill>
                  <a:srgbClr val="000000"/>
                </a:solidFill>
              </a:rPr>
              <a:t> </a:t>
            </a:r>
            <a:r>
              <a:rPr lang="es-MX" sz="2400" i="1" dirty="0">
                <a:solidFill>
                  <a:srgbClr val="000000"/>
                </a:solidFill>
              </a:rPr>
              <a:t>Y serán llenos tus graneros con abundancia, Y tus lagares rebosarán de mosto</a:t>
            </a:r>
            <a:r>
              <a:rPr lang="es-MX" sz="2400" dirty="0">
                <a:solidFill>
                  <a:srgbClr val="000000"/>
                </a:solidFill>
              </a:rPr>
              <a:t>.</a:t>
            </a:r>
          </a:p>
          <a:p>
            <a:r>
              <a:rPr lang="es-MX" sz="2400" dirty="0">
                <a:solidFill>
                  <a:srgbClr val="000000"/>
                </a:solidFill>
              </a:rPr>
              <a:t>Los cristianos siempre dan a Dios, ofrendas y diezmos. Los que ni ven necesidad ni obligación, no honran a Dios. </a:t>
            </a:r>
            <a:r>
              <a:rPr lang="es-MX" sz="2400" b="1" u="sng" dirty="0">
                <a:solidFill>
                  <a:srgbClr val="000000"/>
                </a:solidFill>
              </a:rPr>
              <a:t>Judas Iscariote </a:t>
            </a:r>
            <a:r>
              <a:rPr lang="es-MX" sz="2400" dirty="0">
                <a:solidFill>
                  <a:srgbClr val="000000"/>
                </a:solidFill>
              </a:rPr>
              <a:t>dijo… </a:t>
            </a:r>
            <a:r>
              <a:rPr lang="es-MX" sz="2400" i="1" dirty="0">
                <a:solidFill>
                  <a:srgbClr val="000000"/>
                </a:solidFill>
              </a:rPr>
              <a:t>“¿Para qué se ha hecho este desperdicio de perfume?” </a:t>
            </a:r>
            <a:r>
              <a:rPr lang="es-MX" sz="2400" b="1" dirty="0">
                <a:solidFill>
                  <a:srgbClr val="FF0000"/>
                </a:solidFill>
              </a:rPr>
              <a:t>Marcos  14:4</a:t>
            </a:r>
            <a:r>
              <a:rPr lang="es-MX" sz="2400" dirty="0">
                <a:solidFill>
                  <a:srgbClr val="FF0000"/>
                </a:solidFill>
              </a:rPr>
              <a:t>.</a:t>
            </a:r>
            <a:r>
              <a:rPr lang="es-MX" sz="2400" dirty="0">
                <a:solidFill>
                  <a:srgbClr val="000000"/>
                </a:solidFill>
              </a:rPr>
              <a:t> La falta de entendimiento de qué es una ofrenda para Dios, es una buena marca de que la persona es inconversa y que no entiende totalmente lo que Dios nos ha mandado.</a:t>
            </a:r>
          </a:p>
        </p:txBody>
      </p:sp>
      <p:grpSp>
        <p:nvGrpSpPr>
          <p:cNvPr id="6" name="Grupo 5">
            <a:extLst>
              <a:ext uri="{FF2B5EF4-FFF2-40B4-BE49-F238E27FC236}">
                <a16:creationId xmlns:a16="http://schemas.microsoft.com/office/drawing/2014/main" id="{F178596D-B1B0-4F2C-A098-A13AC2C7933C}"/>
              </a:ext>
            </a:extLst>
          </p:cNvPr>
          <p:cNvGrpSpPr/>
          <p:nvPr/>
        </p:nvGrpSpPr>
        <p:grpSpPr>
          <a:xfrm>
            <a:off x="6393584" y="169591"/>
            <a:ext cx="1767721" cy="729937"/>
            <a:chOff x="2947774" y="1165752"/>
            <a:chExt cx="6871377" cy="3568693"/>
          </a:xfrm>
          <a:blipFill dpi="0" rotWithShape="1">
            <a:blip r:embed="rId4">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16A26A95-11DE-42C8-8786-DF56E54EDBB9}"/>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81EF01FF-2AFD-4752-8A71-DA31BE3A8EAC}"/>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385062A9-DAE0-4182-9279-5F8E94B39B8C}"/>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6D3E040D-015F-4BAA-95A4-E2CB0C22A581}"/>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3B01A8D6-12CE-4D68-93F2-BF26E3106C05}"/>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DC660EF4-D9E1-4376-849D-FD7DFBBDDFB9}"/>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61496265-87F6-42BD-9DDD-34C2D196B1FA}"/>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1AA5B414-B7E8-4EEC-84B4-7187D930D0A4}"/>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9E414AD4-B738-4C66-8968-B8CCE5FA2A35}"/>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7790FA39-EACD-443B-A84A-7F332B9243D4}"/>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8E3E51C3-9F5A-4A20-B598-1DA50B8B4C57}"/>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75159399-FAF4-4FAD-8651-0A10FDFCD104}"/>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9" name="CuadroTexto 18">
            <a:extLst>
              <a:ext uri="{FF2B5EF4-FFF2-40B4-BE49-F238E27FC236}">
                <a16:creationId xmlns:a16="http://schemas.microsoft.com/office/drawing/2014/main" id="{D4E08D79-4C6D-4517-855C-BDC95AB72B1A}"/>
              </a:ext>
            </a:extLst>
          </p:cNvPr>
          <p:cNvSpPr txBox="1"/>
          <p:nvPr/>
        </p:nvSpPr>
        <p:spPr>
          <a:xfrm>
            <a:off x="3634464" y="65032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0" name="CuadroTexto 19">
            <a:extLst>
              <a:ext uri="{FF2B5EF4-FFF2-40B4-BE49-F238E27FC236}">
                <a16:creationId xmlns:a16="http://schemas.microsoft.com/office/drawing/2014/main" id="{52CA0220-DA52-45DA-8624-89AA4F1A37EC}"/>
              </a:ext>
            </a:extLst>
          </p:cNvPr>
          <p:cNvSpPr txBox="1"/>
          <p:nvPr/>
        </p:nvSpPr>
        <p:spPr>
          <a:xfrm>
            <a:off x="5527058" y="65032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pic>
        <p:nvPicPr>
          <p:cNvPr id="21" name="Imagen 20" descr="Un hombre con lentes y corbata&#10;&#10;Descripción generada automáticamente">
            <a:extLst>
              <a:ext uri="{FF2B5EF4-FFF2-40B4-BE49-F238E27FC236}">
                <a16:creationId xmlns:a16="http://schemas.microsoft.com/office/drawing/2014/main" id="{92C18D1D-91BA-430A-BD63-87B38D5F6675}"/>
              </a:ext>
            </a:extLst>
          </p:cNvPr>
          <p:cNvPicPr>
            <a:picLocks noChangeAspect="1"/>
          </p:cNvPicPr>
          <p:nvPr/>
        </p:nvPicPr>
        <p:blipFill rotWithShape="1">
          <a:blip r:embed="rId5"/>
          <a:srcRect r="-3393" b="24731"/>
          <a:stretch/>
        </p:blipFill>
        <p:spPr>
          <a:xfrm>
            <a:off x="5496137" y="6357305"/>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41650507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68684B">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61DABCE6-78AB-4DDF-A4EE-95DECFBD7E27}"/>
              </a:ext>
            </a:extLst>
          </p:cNvPr>
          <p:cNvSpPr>
            <a:spLocks noGrp="1"/>
          </p:cNvSpPr>
          <p:nvPr>
            <p:ph type="title"/>
          </p:nvPr>
        </p:nvSpPr>
        <p:spPr>
          <a:xfrm>
            <a:off x="524256" y="322444"/>
            <a:ext cx="6594189" cy="1625210"/>
          </a:xfrm>
        </p:spPr>
        <p:txBody>
          <a:bodyPr>
            <a:normAutofit/>
          </a:bodyPr>
          <a:lstStyle/>
          <a:p>
            <a:r>
              <a:rPr lang="es-MX" b="1" dirty="0">
                <a:solidFill>
                  <a:schemeClr val="bg1"/>
                </a:solidFill>
              </a:rPr>
              <a:t>IX) </a:t>
            </a:r>
            <a:r>
              <a:rPr lang="es-MX" b="1" dirty="0">
                <a:solidFill>
                  <a:srgbClr val="FFFFFF"/>
                </a:solidFill>
              </a:rPr>
              <a:t>Diezmando y Ofrendando</a:t>
            </a:r>
          </a:p>
        </p:txBody>
      </p:sp>
      <p:pic>
        <p:nvPicPr>
          <p:cNvPr id="24578" name="Picture 2" descr="Cómo AYUDAR a una PERSONA con DEPRESIÓN - Las 25 claves">
            <a:extLst>
              <a:ext uri="{FF2B5EF4-FFF2-40B4-BE49-F238E27FC236}">
                <a16:creationId xmlns:a16="http://schemas.microsoft.com/office/drawing/2014/main" id="{2942168D-E59D-42A9-B826-D77F1005635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3179" r="1" b="219"/>
          <a:stretch/>
        </p:blipFill>
        <p:spPr bwMode="auto">
          <a:xfrm>
            <a:off x="327547" y="2286087"/>
            <a:ext cx="7058306" cy="4080254"/>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BB1A2DCF-2AE6-4078-A0E4-93CF5D41ED9F}"/>
              </a:ext>
            </a:extLst>
          </p:cNvPr>
          <p:cNvSpPr>
            <a:spLocks noGrp="1"/>
          </p:cNvSpPr>
          <p:nvPr>
            <p:ph idx="1"/>
          </p:nvPr>
        </p:nvSpPr>
        <p:spPr>
          <a:xfrm>
            <a:off x="7582563" y="152916"/>
            <a:ext cx="4281890" cy="6213425"/>
          </a:xfrm>
        </p:spPr>
        <p:txBody>
          <a:bodyPr anchor="ctr">
            <a:normAutofit fontScale="92500"/>
          </a:bodyPr>
          <a:lstStyle/>
          <a:p>
            <a:pPr marL="0" indent="0">
              <a:buNone/>
            </a:pPr>
            <a:r>
              <a:rPr lang="es-MX" sz="2400" b="1" dirty="0">
                <a:solidFill>
                  <a:srgbClr val="FF0000"/>
                </a:solidFill>
              </a:rPr>
              <a:t>Hechos 20:35 </a:t>
            </a:r>
            <a:r>
              <a:rPr lang="es-MX" sz="2400" i="1" dirty="0">
                <a:solidFill>
                  <a:srgbClr val="FFFFFF"/>
                </a:solidFill>
              </a:rPr>
              <a:t>En todo os he enseñado que, trabajando así, se debe ayudar a los necesitados, y recordar las palabras del Señor Jesús, que dijo: Más bienaventurado es dar que recibir.</a:t>
            </a:r>
          </a:p>
          <a:p>
            <a:r>
              <a:rPr lang="es-MX" sz="2400" dirty="0">
                <a:solidFill>
                  <a:srgbClr val="FFFFFF"/>
                </a:solidFill>
              </a:rPr>
              <a:t>Todos quieren recibir dinero. Pero la bendición espiritual viene de dar a otros en necesidad. De dar a la obra de Dios. </a:t>
            </a:r>
          </a:p>
          <a:p>
            <a:pPr marL="0" indent="0">
              <a:buNone/>
            </a:pPr>
            <a:r>
              <a:rPr lang="es-MX" sz="2400" b="1" dirty="0">
                <a:solidFill>
                  <a:srgbClr val="FF0000"/>
                </a:solidFill>
              </a:rPr>
              <a:t>Lucas 14:14 </a:t>
            </a:r>
            <a:r>
              <a:rPr lang="es-MX" sz="2400" i="1" dirty="0">
                <a:solidFill>
                  <a:srgbClr val="FFFFFF"/>
                </a:solidFill>
              </a:rPr>
              <a:t>y serás bienaventurado; porque ellos no te pueden recompensar, pero te será recompensado en la resurrección de los justos</a:t>
            </a:r>
            <a:r>
              <a:rPr lang="es-MX" sz="2400" dirty="0">
                <a:solidFill>
                  <a:srgbClr val="FFFFFF"/>
                </a:solidFill>
              </a:rPr>
              <a:t>.</a:t>
            </a:r>
          </a:p>
          <a:p>
            <a:r>
              <a:rPr lang="es-MX" sz="2400" dirty="0">
                <a:solidFill>
                  <a:srgbClr val="FFFFFF"/>
                </a:solidFill>
              </a:rPr>
              <a:t>Aunque nuestra recompensa puede que tarde hasta el final, la recompensa es segura.</a:t>
            </a:r>
          </a:p>
        </p:txBody>
      </p:sp>
      <p:grpSp>
        <p:nvGrpSpPr>
          <p:cNvPr id="7" name="Grupo 6">
            <a:extLst>
              <a:ext uri="{FF2B5EF4-FFF2-40B4-BE49-F238E27FC236}">
                <a16:creationId xmlns:a16="http://schemas.microsoft.com/office/drawing/2014/main" id="{C051D433-B0EA-43C0-81C6-02F6278C23F1}"/>
              </a:ext>
            </a:extLst>
          </p:cNvPr>
          <p:cNvGrpSpPr/>
          <p:nvPr/>
        </p:nvGrpSpPr>
        <p:grpSpPr>
          <a:xfrm>
            <a:off x="5580618" y="2286087"/>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8" name="Rectángulo 7">
              <a:extLst>
                <a:ext uri="{FF2B5EF4-FFF2-40B4-BE49-F238E27FC236}">
                  <a16:creationId xmlns:a16="http://schemas.microsoft.com/office/drawing/2014/main" id="{20312A27-C77A-48E5-AA96-DDF3DB8A94E4}"/>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063F3568-6462-4F5B-A99C-14EC9E1713A9}"/>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F578DA32-6696-4D01-822F-9837402BB4C3}"/>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4644E743-51BA-4B5F-8D3D-5BFDF3E2A328}"/>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46E15D66-7807-42D2-964C-1642ED523703}"/>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6B08D683-AD5D-4703-A407-F036654C83EA}"/>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E930C8A7-96B1-4148-A4FE-0E5389883561}"/>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A70650F7-E1F1-49AB-875D-6C65F675653F}"/>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3C338875-AA3A-4976-8427-861446264E7F}"/>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4E65A2A5-6F45-4C1D-A6DE-08DFA8860C38}"/>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FDFF4528-67F3-45ED-BE48-AA9595FA39A9}"/>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423B8A30-15EE-4F5F-AC31-066AAADA6AEA}"/>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0" name="CuadroTexto 19">
            <a:extLst>
              <a:ext uri="{FF2B5EF4-FFF2-40B4-BE49-F238E27FC236}">
                <a16:creationId xmlns:a16="http://schemas.microsoft.com/office/drawing/2014/main" id="{B2769A9A-F34F-4556-938A-C4FC9AAA1E9F}"/>
              </a:ext>
            </a:extLst>
          </p:cNvPr>
          <p:cNvSpPr txBox="1"/>
          <p:nvPr/>
        </p:nvSpPr>
        <p:spPr>
          <a:xfrm>
            <a:off x="3634464" y="65032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1" name="CuadroTexto 20">
            <a:extLst>
              <a:ext uri="{FF2B5EF4-FFF2-40B4-BE49-F238E27FC236}">
                <a16:creationId xmlns:a16="http://schemas.microsoft.com/office/drawing/2014/main" id="{DD073876-056B-42F5-90D9-D434580F9845}"/>
              </a:ext>
            </a:extLst>
          </p:cNvPr>
          <p:cNvSpPr txBox="1"/>
          <p:nvPr/>
        </p:nvSpPr>
        <p:spPr>
          <a:xfrm>
            <a:off x="5527058" y="65032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pic>
        <p:nvPicPr>
          <p:cNvPr id="22" name="Imagen 21" descr="Un hombre con lentes y corbata&#10;&#10;Descripción generada automáticamente">
            <a:extLst>
              <a:ext uri="{FF2B5EF4-FFF2-40B4-BE49-F238E27FC236}">
                <a16:creationId xmlns:a16="http://schemas.microsoft.com/office/drawing/2014/main" id="{313441E5-EB5A-4CEF-A13A-675C3B37E1B4}"/>
              </a:ext>
            </a:extLst>
          </p:cNvPr>
          <p:cNvPicPr>
            <a:picLocks noChangeAspect="1"/>
          </p:cNvPicPr>
          <p:nvPr/>
        </p:nvPicPr>
        <p:blipFill rotWithShape="1">
          <a:blip r:embed="rId4"/>
          <a:srcRect r="-3393" b="24731"/>
          <a:stretch/>
        </p:blipFill>
        <p:spPr>
          <a:xfrm>
            <a:off x="3056942" y="6377214"/>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0085572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8000" b="-8000"/>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DC465B3-D90B-4837-A3E9-2520458EAD24}"/>
              </a:ext>
            </a:extLst>
          </p:cNvPr>
          <p:cNvSpPr>
            <a:spLocks noGrp="1"/>
          </p:cNvSpPr>
          <p:nvPr>
            <p:ph type="title"/>
          </p:nvPr>
        </p:nvSpPr>
        <p:spPr>
          <a:xfrm>
            <a:off x="1063283" y="0"/>
            <a:ext cx="10515600" cy="1325563"/>
          </a:xfrm>
        </p:spPr>
        <p:txBody>
          <a:bodyPr>
            <a:normAutofit fontScale="90000"/>
          </a:bodyPr>
          <a:lstStyle/>
          <a:p>
            <a:pPr algn="ctr"/>
            <a:r>
              <a:rPr lang="es-MX" sz="5400" b="1" dirty="0">
                <a:solidFill>
                  <a:srgbClr val="FF0000"/>
                </a:solidFill>
              </a:rPr>
              <a:t>DANDO OFRENDAS A DIOS (BOSQUEJO) </a:t>
            </a:r>
          </a:p>
        </p:txBody>
      </p:sp>
      <mc:AlternateContent xmlns:mc="http://schemas.openxmlformats.org/markup-compatibility/2006">
        <mc:Choice xmlns:psuz="http://schemas.microsoft.com/office/powerpoint/2016/summaryzoom" Requires="psuz">
          <p:graphicFrame>
            <p:nvGraphicFramePr>
              <p:cNvPr id="5" name="Vista general de resumen 4">
                <a:extLst>
                  <a:ext uri="{FF2B5EF4-FFF2-40B4-BE49-F238E27FC236}">
                    <a16:creationId xmlns:a16="http://schemas.microsoft.com/office/drawing/2014/main" id="{3D27349C-B5CA-4363-BFC7-5048EADC5FBE}"/>
                  </a:ext>
                </a:extLst>
              </p:cNvPr>
              <p:cNvGraphicFramePr>
                <a:graphicFrameLocks noChangeAspect="1"/>
              </p:cNvGraphicFramePr>
              <p:nvPr>
                <p:extLst>
                  <p:ext uri="{D42A27DB-BD31-4B8C-83A1-F6EECF244321}">
                    <p14:modId xmlns:p14="http://schemas.microsoft.com/office/powerpoint/2010/main" val="3583596904"/>
                  </p:ext>
                </p:extLst>
              </p:nvPr>
            </p:nvGraphicFramePr>
            <p:xfrm>
              <a:off x="74755" y="1181686"/>
              <a:ext cx="11985299" cy="5676314"/>
            </p:xfrm>
            <a:graphic>
              <a:graphicData uri="http://schemas.microsoft.com/office/powerpoint/2016/summaryzoom">
                <psuz:summaryZm>
                  <psuz:summaryZmObj sectionId="{7A3CB6EC-C4B5-4B70-AC82-3ACDE9820E7B}" scaleFactorY="71958">
                    <psuz:zmPr id="{A1F26916-24C6-40F8-B4B9-9E1C46DEB050}" imageType="cover" transitionDur="1000">
                      <p166:blipFill xmlns:p166="http://schemas.microsoft.com/office/powerpoint/2016/6/main">
                        <a:blip r:embed="rId3">
                          <a:extLst>
                            <a:ext uri="{28A0092B-C50C-407E-A947-70E740481C1C}">
                              <a14:useLocalDpi xmlns:a14="http://schemas.microsoft.com/office/drawing/2010/main" val="0"/>
                            </a:ext>
                          </a:extLst>
                        </a:blip>
                        <a:stretch>
                          <a:fillRect/>
                        </a:stretch>
                      </p166:blipFill>
                      <p166:spPr xmlns:p166="http://schemas.microsoft.com/office/powerpoint/2016/6/main">
                        <a:xfrm>
                          <a:off x="447577" y="674381"/>
                          <a:ext cx="2696692" cy="1091522"/>
                        </a:xfrm>
                        <a:prstGeom prst="rect">
                          <a:avLst/>
                        </a:prstGeom>
                        <a:ln w="3175">
                          <a:solidFill>
                            <a:prstClr val="ltGray"/>
                          </a:solidFill>
                        </a:ln>
                      </p166:spPr>
                    </psuz:zmPr>
                  </psuz:summaryZmObj>
                  <psuz:summaryZmObj sectionId="{C5AD8C0A-7E44-47C5-9159-7D2A9E678CED}" scaleFactorY="69636">
                    <psuz:zmPr id="{4E4FC1E4-8071-4C6C-AB80-C5DA776CBB45}" imageType="cover" transitionDur="1000">
                      <p166:blipFill xmlns:p166="http://schemas.microsoft.com/office/powerpoint/2016/6/main">
                        <a:blip r:embed="rId4">
                          <a:extLst>
                            <a:ext uri="{28A0092B-C50C-407E-A947-70E740481C1C}">
                              <a14:useLocalDpi xmlns:a14="http://schemas.microsoft.com/office/drawing/2010/main" val="0"/>
                            </a:ext>
                          </a:extLst>
                        </a:blip>
                        <a:stretch>
                          <a:fillRect/>
                        </a:stretch>
                      </p166:blipFill>
                      <p166:spPr xmlns:p166="http://schemas.microsoft.com/office/powerpoint/2016/6/main">
                        <a:xfrm>
                          <a:off x="3245395" y="691992"/>
                          <a:ext cx="2696692" cy="1056300"/>
                        </a:xfrm>
                        <a:prstGeom prst="rect">
                          <a:avLst/>
                        </a:prstGeom>
                        <a:ln w="3175">
                          <a:solidFill>
                            <a:prstClr val="ltGray"/>
                          </a:solidFill>
                        </a:ln>
                      </p166:spPr>
                    </psuz:zmPr>
                  </psuz:summaryZmObj>
                  <psuz:summaryZmObj sectionId="{03FC96AB-684B-421A-B262-868707E8F9E5}" offsetFactorX="-1875" offsetFactorY="-1078" scaleFactorY="64382">
                    <psuz:zmPr id="{0E1A7122-5102-4D9E-B035-C80FD750AD8D}" imageType="cover" transitionDur="1000">
                      <p166:blipFill xmlns:p166="http://schemas.microsoft.com/office/powerpoint/2016/6/main">
                        <a:blip r:embed="rId5">
                          <a:extLst>
                            <a:ext uri="{28A0092B-C50C-407E-A947-70E740481C1C}">
                              <a14:useLocalDpi xmlns:a14="http://schemas.microsoft.com/office/drawing/2010/main" val="0"/>
                            </a:ext>
                          </a:extLst>
                        </a:blip>
                        <a:stretch>
                          <a:fillRect/>
                        </a:stretch>
                      </p166:blipFill>
                      <p166:spPr xmlns:p166="http://schemas.microsoft.com/office/powerpoint/2016/6/main">
                        <a:xfrm>
                          <a:off x="5992650" y="715489"/>
                          <a:ext cx="2696692" cy="976603"/>
                        </a:xfrm>
                        <a:prstGeom prst="rect">
                          <a:avLst/>
                        </a:prstGeom>
                        <a:ln w="3175">
                          <a:solidFill>
                            <a:prstClr val="ltGray"/>
                          </a:solidFill>
                        </a:ln>
                      </p166:spPr>
                    </psuz:zmPr>
                  </psuz:summaryZmObj>
                  <psuz:summaryZmObj sectionId="{23D4C80F-896E-4CD1-B4D4-79F97607D6F7}" offsetFactorX="1212" offsetFactorY="1404" scaleFactorY="71787">
                    <psuz:zmPr id="{CD33B6C4-E297-42E4-B375-158D7B74C296}" imageType="cover" transitionDur="1000">
                      <p166:blipFill xmlns:p166="http://schemas.microsoft.com/office/powerpoint/2016/6/main">
                        <a:blip r:embed="rId6">
                          <a:extLst>
                            <a:ext uri="{28A0092B-C50C-407E-A947-70E740481C1C}">
                              <a14:useLocalDpi xmlns:a14="http://schemas.microsoft.com/office/drawing/2010/main" val="0"/>
                            </a:ext>
                          </a:extLst>
                        </a:blip>
                        <a:stretch>
                          <a:fillRect/>
                        </a:stretch>
                      </p166:blipFill>
                      <p166:spPr xmlns:p166="http://schemas.microsoft.com/office/powerpoint/2016/6/main">
                        <a:xfrm>
                          <a:off x="8873715" y="696975"/>
                          <a:ext cx="2696692" cy="1088929"/>
                        </a:xfrm>
                        <a:prstGeom prst="rect">
                          <a:avLst/>
                        </a:prstGeom>
                        <a:ln w="3175">
                          <a:solidFill>
                            <a:prstClr val="ltGray"/>
                          </a:solidFill>
                        </a:ln>
                      </p166:spPr>
                    </psuz:zmPr>
                  </psuz:summaryZmObj>
                  <psuz:summaryZmObj sectionId="{DCFBB01A-B227-4322-B407-E41232D64784}" scaleFactorY="69871">
                    <psuz:zmPr id="{961BA49B-E584-49A1-9092-0A59267A022D}" imageType="cover" transitionDur="1000">
                      <p166:blipFill xmlns:p166="http://schemas.microsoft.com/office/powerpoint/2016/6/main">
                        <a:blip r:embed="rId7">
                          <a:extLst>
                            <a:ext uri="{28A0092B-C50C-407E-A947-70E740481C1C}">
                              <a14:useLocalDpi xmlns:a14="http://schemas.microsoft.com/office/drawing/2010/main" val="0"/>
                            </a:ext>
                          </a:extLst>
                        </a:blip>
                        <a:stretch>
                          <a:fillRect/>
                        </a:stretch>
                      </p166:blipFill>
                      <p166:spPr xmlns:p166="http://schemas.microsoft.com/office/powerpoint/2016/6/main">
                        <a:xfrm>
                          <a:off x="447577" y="2308225"/>
                          <a:ext cx="2696692" cy="1059865"/>
                        </a:xfrm>
                        <a:prstGeom prst="rect">
                          <a:avLst/>
                        </a:prstGeom>
                        <a:ln w="3175">
                          <a:solidFill>
                            <a:prstClr val="ltGray"/>
                          </a:solidFill>
                        </a:ln>
                      </p166:spPr>
                    </psuz:zmPr>
                  </psuz:summaryZmObj>
                  <psuz:summaryZmObj sectionId="{2E852E28-3A27-4FE3-AC11-0B5ADA9BC33F}" offsetFactorY="-1855" scaleFactorY="65453">
                    <psuz:zmPr id="{332174C5-8E95-402D-B673-2FCBBBDCB2F0}" imageType="cover" transitionDur="1000">
                      <p166:blipFill xmlns:p166="http://schemas.microsoft.com/office/powerpoint/2016/6/main">
                        <a:blip r:embed="rId8">
                          <a:extLst>
                            <a:ext uri="{28A0092B-C50C-407E-A947-70E740481C1C}">
                              <a14:useLocalDpi xmlns:a14="http://schemas.microsoft.com/office/drawing/2010/main" val="0"/>
                            </a:ext>
                          </a:extLst>
                        </a:blip>
                        <a:stretch>
                          <a:fillRect/>
                        </a:stretch>
                      </p166:blipFill>
                      <p166:spPr xmlns:p166="http://schemas.microsoft.com/office/powerpoint/2016/6/main">
                        <a:xfrm>
                          <a:off x="3245395" y="2313595"/>
                          <a:ext cx="2696692" cy="992849"/>
                        </a:xfrm>
                        <a:prstGeom prst="rect">
                          <a:avLst/>
                        </a:prstGeom>
                        <a:ln w="3175">
                          <a:solidFill>
                            <a:prstClr val="ltGray"/>
                          </a:solidFill>
                        </a:ln>
                      </p166:spPr>
                    </psuz:zmPr>
                  </psuz:summaryZmObj>
                  <psuz:summaryZmObj sectionId="{8E404D60-40E8-4D93-BEFE-D016A64179DE}" scaleFactorY="71958">
                    <psuz:zmPr id="{AD1F2827-72A6-4C34-8B50-0A59F1885C71}" imageType="cover" transitionDur="1000">
                      <p166:blipFill xmlns:p166="http://schemas.microsoft.com/office/powerpoint/2016/6/main">
                        <a:blip r:embed="rId9">
                          <a:extLst>
                            <a:ext uri="{28A0092B-C50C-407E-A947-70E740481C1C}">
                              <a14:useLocalDpi xmlns:a14="http://schemas.microsoft.com/office/drawing/2010/main" val="0"/>
                            </a:ext>
                          </a:extLst>
                        </a:blip>
                        <a:stretch>
                          <a:fillRect/>
                        </a:stretch>
                      </p166:blipFill>
                      <p166:spPr xmlns:p166="http://schemas.microsoft.com/office/powerpoint/2016/6/main">
                        <a:xfrm>
                          <a:off x="6043213" y="2292396"/>
                          <a:ext cx="2696692" cy="1091522"/>
                        </a:xfrm>
                        <a:prstGeom prst="rect">
                          <a:avLst/>
                        </a:prstGeom>
                        <a:ln w="3175">
                          <a:solidFill>
                            <a:prstClr val="ltGray"/>
                          </a:solidFill>
                        </a:ln>
                      </p166:spPr>
                    </psuz:zmPr>
                  </psuz:summaryZmObj>
                  <psuz:summaryZmObj sectionId="{D6DDBAA8-E50A-4D40-BF5E-6B546EEBED02}" scaleFactorY="71787">
                    <psuz:zmPr id="{62CA2619-0050-45E2-9C4E-10A69C6AEFC3}" imageType="cover" transitionDur="1000">
                      <p166:blipFill xmlns:p166="http://schemas.microsoft.com/office/powerpoint/2016/6/main">
                        <a:blip r:embed="rId10">
                          <a:extLst>
                            <a:ext uri="{28A0092B-C50C-407E-A947-70E740481C1C}">
                              <a14:useLocalDpi xmlns:a14="http://schemas.microsoft.com/office/drawing/2010/main" val="0"/>
                            </a:ext>
                          </a:extLst>
                        </a:blip>
                        <a:stretch>
                          <a:fillRect/>
                        </a:stretch>
                      </p166:blipFill>
                      <p166:spPr xmlns:p166="http://schemas.microsoft.com/office/powerpoint/2016/6/main">
                        <a:xfrm>
                          <a:off x="8841031" y="2293693"/>
                          <a:ext cx="2696692" cy="1088929"/>
                        </a:xfrm>
                        <a:prstGeom prst="rect">
                          <a:avLst/>
                        </a:prstGeom>
                        <a:ln w="3175">
                          <a:solidFill>
                            <a:prstClr val="ltGray"/>
                          </a:solidFill>
                        </a:ln>
                      </p166:spPr>
                    </psuz:zmPr>
                  </psuz:summaryZmObj>
                  <psuz:summaryZmObj sectionId="{0B76FB7E-9A65-402C-BD68-FB6C3827E5B9}" scaleFactorY="65608">
                    <psuz:zmPr id="{C23DE354-3CE3-4D46-AE56-4956F817E9A5}" imageType="cover" transitionDur="1000">
                      <p166:blipFill xmlns:p166="http://schemas.microsoft.com/office/powerpoint/2016/6/main">
                        <a:blip r:embed="rId11">
                          <a:extLst>
                            <a:ext uri="{28A0092B-C50C-407E-A947-70E740481C1C}">
                              <a14:useLocalDpi xmlns:a14="http://schemas.microsoft.com/office/drawing/2010/main" val="0"/>
                            </a:ext>
                          </a:extLst>
                        </a:blip>
                        <a:stretch>
                          <a:fillRect/>
                        </a:stretch>
                      </p166:blipFill>
                      <p166:spPr xmlns:p166="http://schemas.microsoft.com/office/powerpoint/2016/6/main">
                        <a:xfrm>
                          <a:off x="447577" y="3958572"/>
                          <a:ext cx="2696692" cy="995200"/>
                        </a:xfrm>
                        <a:prstGeom prst="rect">
                          <a:avLst/>
                        </a:prstGeom>
                        <a:ln w="3175">
                          <a:solidFill>
                            <a:prstClr val="ltGray"/>
                          </a:solidFill>
                        </a:ln>
                      </p166:spPr>
                    </psuz:zmPr>
                  </psuz:summaryZmObj>
                  <psuz:summaryZmObj sectionId="{32837260-66B6-48F0-A8D4-3FE7F9D27B44}" scaleFactorY="65453">
                    <psuz:zmPr id="{F767FE2A-5AB7-4D3A-AC7C-9BA14F0CDB25}" imageType="cover" transitionDur="1000">
                      <p166:blipFill xmlns:p166="http://schemas.microsoft.com/office/powerpoint/2016/6/main">
                        <a:blip r:embed="rId12">
                          <a:extLst>
                            <a:ext uri="{28A0092B-C50C-407E-A947-70E740481C1C}">
                              <a14:useLocalDpi xmlns:a14="http://schemas.microsoft.com/office/drawing/2010/main" val="0"/>
                            </a:ext>
                          </a:extLst>
                        </a:blip>
                        <a:stretch>
                          <a:fillRect/>
                        </a:stretch>
                      </p166:blipFill>
                      <p166:spPr xmlns:p166="http://schemas.microsoft.com/office/powerpoint/2016/6/main">
                        <a:xfrm>
                          <a:off x="3245395" y="3959748"/>
                          <a:ext cx="2696692" cy="992849"/>
                        </a:xfrm>
                        <a:prstGeom prst="rect">
                          <a:avLst/>
                        </a:prstGeom>
                        <a:ln w="3175">
                          <a:solidFill>
                            <a:prstClr val="ltGray"/>
                          </a:solidFill>
                        </a:ln>
                      </p166:spPr>
                    </psuz:zmPr>
                  </psuz:summaryZmObj>
                  <psuz:summaryZmObj sectionId="{30CE8FFC-2A37-43B5-9DF1-4980F9B896E9}" scaleFactorY="65453">
                    <psuz:zmPr id="{01FEEB8C-8715-4E24-844E-29E5C54C58AC}" imageType="cover" transitionDur="1000">
                      <p166:blipFill xmlns:p166="http://schemas.microsoft.com/office/powerpoint/2016/6/main">
                        <a:blip r:embed="rId13">
                          <a:extLst>
                            <a:ext uri="{28A0092B-C50C-407E-A947-70E740481C1C}">
                              <a14:useLocalDpi xmlns:a14="http://schemas.microsoft.com/office/drawing/2010/main" val="0"/>
                            </a:ext>
                          </a:extLst>
                        </a:blip>
                        <a:stretch>
                          <a:fillRect/>
                        </a:stretch>
                      </p166:blipFill>
                      <p166:spPr xmlns:p166="http://schemas.microsoft.com/office/powerpoint/2016/6/main">
                        <a:xfrm>
                          <a:off x="6043213" y="3959748"/>
                          <a:ext cx="2696692" cy="992849"/>
                        </a:xfrm>
                        <a:prstGeom prst="rect">
                          <a:avLst/>
                        </a:prstGeom>
                        <a:ln w="3175">
                          <a:solidFill>
                            <a:prstClr val="ltGray"/>
                          </a:solidFill>
                        </a:ln>
                      </p166:spPr>
                    </psuz:zmPr>
                  </psuz:summaryZmObj>
                  <psuz:summaryZmObj sectionId="{8F4F3394-E485-4E30-A442-32CA537FE7D6}" scaleFactorY="65608">
                    <psuz:zmPr id="{4113812A-A691-4001-BDA7-25CB499C7456}" imageType="cover" transitionDur="1000">
                      <p166:blipFill xmlns:p166="http://schemas.microsoft.com/office/powerpoint/2016/6/main">
                        <a:blip r:embed="rId14">
                          <a:extLst>
                            <a:ext uri="{28A0092B-C50C-407E-A947-70E740481C1C}">
                              <a14:useLocalDpi xmlns:a14="http://schemas.microsoft.com/office/drawing/2010/main" val="0"/>
                            </a:ext>
                          </a:extLst>
                        </a:blip>
                        <a:stretch>
                          <a:fillRect/>
                        </a:stretch>
                      </p166:blipFill>
                      <p166:spPr xmlns:p166="http://schemas.microsoft.com/office/powerpoint/2016/6/main">
                        <a:xfrm>
                          <a:off x="8841031" y="3958572"/>
                          <a:ext cx="2696692" cy="995200"/>
                        </a:xfrm>
                        <a:prstGeom prst="rect">
                          <a:avLst/>
                        </a:prstGeom>
                        <a:ln w="3175">
                          <a:solidFill>
                            <a:prstClr val="ltGray"/>
                          </a:solidFill>
                        </a:ln>
                      </p166:spPr>
                    </psuz:zmPr>
                  </psuz:summaryZmObj>
                  <psuz:gridLayout/>
                </psuz:summaryZm>
              </a:graphicData>
            </a:graphic>
          </p:graphicFrame>
        </mc:Choice>
        <mc:Fallback>
          <p:grpSp>
            <p:nvGrpSpPr>
              <p:cNvPr id="5" name="Vista general de resumen 4">
                <a:extLst>
                  <a:ext uri="{FF2B5EF4-FFF2-40B4-BE49-F238E27FC236}">
                    <a16:creationId xmlns:a16="http://schemas.microsoft.com/office/drawing/2014/main" id="{3D27349C-B5CA-4363-BFC7-5048EADC5FBE}"/>
                  </a:ext>
                </a:extLst>
              </p:cNvPr>
              <p:cNvGrpSpPr>
                <a:grpSpLocks noGrp="1" noUngrp="1" noRot="1" noChangeAspect="1" noMove="1" noResize="1"/>
              </p:cNvGrpSpPr>
              <p:nvPr/>
            </p:nvGrpSpPr>
            <p:grpSpPr>
              <a:xfrm>
                <a:off x="74755" y="1181686"/>
                <a:ext cx="11985299" cy="5676314"/>
                <a:chOff x="74755" y="1181686"/>
                <a:chExt cx="11985299" cy="5676314"/>
              </a:xfrm>
            </p:grpSpPr>
            <p:pic>
              <p:nvPicPr>
                <p:cNvPr id="3" name="Imagen 3">
                  <a:hlinkClick r:id="rId15" action="ppaction://hlinksldjump"/>
                </p:cNvPr>
                <p:cNvPicPr>
                  <a:picLocks noSelect="1" noRot="1" noChangeAspect="1" noMove="1" noResize="1" noEditPoints="1" noAdjustHandles="1" noChangeArrowheads="1" noChangeShapeType="1"/>
                </p:cNvPicPr>
                <p:nvPr/>
              </p:nvPicPr>
              <p:blipFill>
                <a:blip r:embed="rId3">
                  <a:extLst>
                    <a:ext uri="{28A0092B-C50C-407E-A947-70E740481C1C}">
                      <a14:useLocalDpi xmlns:a14="http://schemas.microsoft.com/office/drawing/2010/main" val="0"/>
                    </a:ext>
                  </a:extLst>
                </a:blip>
                <a:stretch>
                  <a:fillRect/>
                </a:stretch>
              </p:blipFill>
              <p:spPr>
                <a:xfrm>
                  <a:off x="522332" y="1856067"/>
                  <a:ext cx="2696692" cy="1091522"/>
                </a:xfrm>
                <a:prstGeom prst="rect">
                  <a:avLst/>
                </a:prstGeom>
                <a:ln w="3175">
                  <a:solidFill>
                    <a:prstClr val="ltGray"/>
                  </a:solidFill>
                </a:ln>
              </p:spPr>
            </p:pic>
            <p:pic>
              <p:nvPicPr>
                <p:cNvPr id="4" name="Imagen 4">
                  <a:hlinkClick r:id="rId16" action="ppaction://hlinksldjump"/>
                </p:cNvPr>
                <p:cNvPicPr>
                  <a:picLocks noSelect="1" noRot="1" noChangeAspect="1" noMove="1" noResize="1" noEditPoints="1" noAdjustHandles="1" noChangeArrowheads="1" noChangeShapeType="1"/>
                </p:cNvPicPr>
                <p:nvPr/>
              </p:nvPicPr>
              <p:blipFill>
                <a:blip r:embed="rId4">
                  <a:extLst>
                    <a:ext uri="{28A0092B-C50C-407E-A947-70E740481C1C}">
                      <a14:useLocalDpi xmlns:a14="http://schemas.microsoft.com/office/drawing/2010/main" val="0"/>
                    </a:ext>
                  </a:extLst>
                </a:blip>
                <a:stretch>
                  <a:fillRect/>
                </a:stretch>
              </p:blipFill>
              <p:spPr>
                <a:xfrm>
                  <a:off x="3320150" y="1873678"/>
                  <a:ext cx="2696692" cy="1056300"/>
                </a:xfrm>
                <a:prstGeom prst="rect">
                  <a:avLst/>
                </a:prstGeom>
                <a:ln w="3175">
                  <a:solidFill>
                    <a:prstClr val="ltGray"/>
                  </a:solidFill>
                </a:ln>
              </p:spPr>
            </p:pic>
            <p:pic>
              <p:nvPicPr>
                <p:cNvPr id="6" name="Imagen 6">
                  <a:hlinkClick r:id="rId17" action="ppaction://hlinksldjump"/>
                </p:cNvPr>
                <p:cNvPicPr>
                  <a:picLocks noSelect="1" noRot="1" noChangeAspect="1" noMove="1" noResize="1" noEditPoints="1" noAdjustHandles="1" noChangeArrowheads="1" noChangeShapeType="1"/>
                </p:cNvPicPr>
                <p:nvPr/>
              </p:nvPicPr>
              <p:blipFill>
                <a:blip r:embed="rId5">
                  <a:extLst>
                    <a:ext uri="{28A0092B-C50C-407E-A947-70E740481C1C}">
                      <a14:useLocalDpi xmlns:a14="http://schemas.microsoft.com/office/drawing/2010/main" val="0"/>
                    </a:ext>
                  </a:extLst>
                </a:blip>
                <a:stretch>
                  <a:fillRect/>
                </a:stretch>
              </p:blipFill>
              <p:spPr>
                <a:xfrm>
                  <a:off x="6067405" y="1897175"/>
                  <a:ext cx="2696692" cy="976603"/>
                </a:xfrm>
                <a:prstGeom prst="rect">
                  <a:avLst/>
                </a:prstGeom>
                <a:ln w="3175">
                  <a:solidFill>
                    <a:prstClr val="ltGray"/>
                  </a:solidFill>
                </a:ln>
              </p:spPr>
            </p:pic>
            <p:pic>
              <p:nvPicPr>
                <p:cNvPr id="7" name="Imagen 7">
                  <a:hlinkClick r:id="rId18" action="ppaction://hlinksldjump"/>
                </p:cNvPr>
                <p:cNvPicPr>
                  <a:picLocks noSelect="1" noRot="1" noChangeAspect="1" noMove="1" noResize="1" noEditPoints="1" noAdjustHandles="1" noChangeArrowheads="1" noChangeShapeType="1"/>
                </p:cNvPicPr>
                <p:nvPr/>
              </p:nvPicPr>
              <p:blipFill>
                <a:blip r:embed="rId6">
                  <a:extLst>
                    <a:ext uri="{28A0092B-C50C-407E-A947-70E740481C1C}">
                      <a14:useLocalDpi xmlns:a14="http://schemas.microsoft.com/office/drawing/2010/main" val="0"/>
                    </a:ext>
                  </a:extLst>
                </a:blip>
                <a:stretch>
                  <a:fillRect/>
                </a:stretch>
              </p:blipFill>
              <p:spPr>
                <a:xfrm>
                  <a:off x="8948470" y="1878661"/>
                  <a:ext cx="2696692" cy="1088929"/>
                </a:xfrm>
                <a:prstGeom prst="rect">
                  <a:avLst/>
                </a:prstGeom>
                <a:ln w="3175">
                  <a:solidFill>
                    <a:prstClr val="ltGray"/>
                  </a:solidFill>
                </a:ln>
              </p:spPr>
            </p:pic>
            <p:pic>
              <p:nvPicPr>
                <p:cNvPr id="8" name="Imagen 8">
                  <a:hlinkClick r:id="rId19" action="ppaction://hlinksldjump"/>
                </p:cNvPr>
                <p:cNvPicPr>
                  <a:picLocks noSelect="1" noRot="1" noChangeAspect="1" noMove="1" noResize="1" noEditPoints="1" noAdjustHandles="1" noChangeArrowheads="1" noChangeShapeType="1"/>
                </p:cNvPicPr>
                <p:nvPr/>
              </p:nvPicPr>
              <p:blipFill>
                <a:blip r:embed="rId7">
                  <a:extLst>
                    <a:ext uri="{28A0092B-C50C-407E-A947-70E740481C1C}">
                      <a14:useLocalDpi xmlns:a14="http://schemas.microsoft.com/office/drawing/2010/main" val="0"/>
                    </a:ext>
                  </a:extLst>
                </a:blip>
                <a:stretch>
                  <a:fillRect/>
                </a:stretch>
              </p:blipFill>
              <p:spPr>
                <a:xfrm>
                  <a:off x="522332" y="3489911"/>
                  <a:ext cx="2696692" cy="1059865"/>
                </a:xfrm>
                <a:prstGeom prst="rect">
                  <a:avLst/>
                </a:prstGeom>
                <a:ln w="3175">
                  <a:solidFill>
                    <a:prstClr val="ltGray"/>
                  </a:solidFill>
                </a:ln>
              </p:spPr>
            </p:pic>
            <p:pic>
              <p:nvPicPr>
                <p:cNvPr id="9" name="Imagen 9">
                  <a:hlinkClick r:id="rId20" action="ppaction://hlinksldjump"/>
                </p:cNvPr>
                <p:cNvPicPr>
                  <a:picLocks noSelect="1" noRot="1" noChangeAspect="1" noMove="1" noResize="1" noEditPoints="1" noAdjustHandles="1" noChangeArrowheads="1" noChangeShapeType="1"/>
                </p:cNvPicPr>
                <p:nvPr/>
              </p:nvPicPr>
              <p:blipFill>
                <a:blip r:embed="rId8">
                  <a:extLst>
                    <a:ext uri="{28A0092B-C50C-407E-A947-70E740481C1C}">
                      <a14:useLocalDpi xmlns:a14="http://schemas.microsoft.com/office/drawing/2010/main" val="0"/>
                    </a:ext>
                  </a:extLst>
                </a:blip>
                <a:stretch>
                  <a:fillRect/>
                </a:stretch>
              </p:blipFill>
              <p:spPr>
                <a:xfrm>
                  <a:off x="3320150" y="3495281"/>
                  <a:ext cx="2696692" cy="992849"/>
                </a:xfrm>
                <a:prstGeom prst="rect">
                  <a:avLst/>
                </a:prstGeom>
                <a:ln w="3175">
                  <a:solidFill>
                    <a:prstClr val="ltGray"/>
                  </a:solidFill>
                </a:ln>
              </p:spPr>
            </p:pic>
            <p:pic>
              <p:nvPicPr>
                <p:cNvPr id="10" name="Imagen 10">
                  <a:hlinkClick r:id="rId21" action="ppaction://hlinksldjump"/>
                </p:cNvPr>
                <p:cNvPicPr>
                  <a:picLocks noSelect="1" noRot="1" noChangeAspect="1" noMove="1" noResize="1" noEditPoints="1" noAdjustHandles="1" noChangeArrowheads="1" noChangeShapeType="1"/>
                </p:cNvPicPr>
                <p:nvPr/>
              </p:nvPicPr>
              <p:blipFill>
                <a:blip r:embed="rId9">
                  <a:extLst>
                    <a:ext uri="{28A0092B-C50C-407E-A947-70E740481C1C}">
                      <a14:useLocalDpi xmlns:a14="http://schemas.microsoft.com/office/drawing/2010/main" val="0"/>
                    </a:ext>
                  </a:extLst>
                </a:blip>
                <a:stretch>
                  <a:fillRect/>
                </a:stretch>
              </p:blipFill>
              <p:spPr>
                <a:xfrm>
                  <a:off x="6117968" y="3474082"/>
                  <a:ext cx="2696692" cy="1091522"/>
                </a:xfrm>
                <a:prstGeom prst="rect">
                  <a:avLst/>
                </a:prstGeom>
                <a:ln w="3175">
                  <a:solidFill>
                    <a:prstClr val="ltGray"/>
                  </a:solidFill>
                </a:ln>
              </p:spPr>
            </p:pic>
            <p:pic>
              <p:nvPicPr>
                <p:cNvPr id="11" name="Imagen 11">
                  <a:hlinkClick r:id="rId22" action="ppaction://hlinksldjump"/>
                </p:cNvPr>
                <p:cNvPicPr>
                  <a:picLocks noSelect="1" noRot="1" noChangeAspect="1" noMove="1" noResize="1" noEditPoints="1" noAdjustHandles="1" noChangeArrowheads="1" noChangeShapeType="1"/>
                </p:cNvPicPr>
                <p:nvPr/>
              </p:nvPicPr>
              <p:blipFill>
                <a:blip r:embed="rId10">
                  <a:extLst>
                    <a:ext uri="{28A0092B-C50C-407E-A947-70E740481C1C}">
                      <a14:useLocalDpi xmlns:a14="http://schemas.microsoft.com/office/drawing/2010/main" val="0"/>
                    </a:ext>
                  </a:extLst>
                </a:blip>
                <a:stretch>
                  <a:fillRect/>
                </a:stretch>
              </p:blipFill>
              <p:spPr>
                <a:xfrm>
                  <a:off x="8915786" y="3475379"/>
                  <a:ext cx="2696692" cy="1088929"/>
                </a:xfrm>
                <a:prstGeom prst="rect">
                  <a:avLst/>
                </a:prstGeom>
                <a:ln w="3175">
                  <a:solidFill>
                    <a:prstClr val="ltGray"/>
                  </a:solidFill>
                </a:ln>
              </p:spPr>
            </p:pic>
            <p:pic>
              <p:nvPicPr>
                <p:cNvPr id="12" name="Imagen 12">
                  <a:hlinkClick r:id="rId23" action="ppaction://hlinksldjump"/>
                </p:cNvPr>
                <p:cNvPicPr>
                  <a:picLocks noSelect="1" noRot="1" noChangeAspect="1" noMove="1" noResize="1" noEditPoints="1" noAdjustHandles="1" noChangeArrowheads="1" noChangeShapeType="1"/>
                </p:cNvPicPr>
                <p:nvPr/>
              </p:nvPicPr>
              <p:blipFill>
                <a:blip r:embed="rId11">
                  <a:extLst>
                    <a:ext uri="{28A0092B-C50C-407E-A947-70E740481C1C}">
                      <a14:useLocalDpi xmlns:a14="http://schemas.microsoft.com/office/drawing/2010/main" val="0"/>
                    </a:ext>
                  </a:extLst>
                </a:blip>
                <a:stretch>
                  <a:fillRect/>
                </a:stretch>
              </p:blipFill>
              <p:spPr>
                <a:xfrm>
                  <a:off x="522332" y="5140258"/>
                  <a:ext cx="2696692" cy="995200"/>
                </a:xfrm>
                <a:prstGeom prst="rect">
                  <a:avLst/>
                </a:prstGeom>
                <a:ln w="3175">
                  <a:solidFill>
                    <a:prstClr val="ltGray"/>
                  </a:solidFill>
                </a:ln>
              </p:spPr>
            </p:pic>
            <p:pic>
              <p:nvPicPr>
                <p:cNvPr id="13" name="Imagen 13">
                  <a:hlinkClick r:id="rId24" action="ppaction://hlinksldjump"/>
                </p:cNvPr>
                <p:cNvPicPr>
                  <a:picLocks noSelect="1" noRot="1" noChangeAspect="1" noMove="1" noResize="1" noEditPoints="1" noAdjustHandles="1" noChangeArrowheads="1" noChangeShapeType="1"/>
                </p:cNvPicPr>
                <p:nvPr/>
              </p:nvPicPr>
              <p:blipFill>
                <a:blip r:embed="rId12">
                  <a:extLst>
                    <a:ext uri="{28A0092B-C50C-407E-A947-70E740481C1C}">
                      <a14:useLocalDpi xmlns:a14="http://schemas.microsoft.com/office/drawing/2010/main" val="0"/>
                    </a:ext>
                  </a:extLst>
                </a:blip>
                <a:stretch>
                  <a:fillRect/>
                </a:stretch>
              </p:blipFill>
              <p:spPr>
                <a:xfrm>
                  <a:off x="3320150" y="5141434"/>
                  <a:ext cx="2696692" cy="992849"/>
                </a:xfrm>
                <a:prstGeom prst="rect">
                  <a:avLst/>
                </a:prstGeom>
                <a:ln w="3175">
                  <a:solidFill>
                    <a:prstClr val="ltGray"/>
                  </a:solidFill>
                </a:ln>
              </p:spPr>
            </p:pic>
            <p:pic>
              <p:nvPicPr>
                <p:cNvPr id="14" name="Imagen 14">
                  <a:hlinkClick r:id="rId25" action="ppaction://hlinksldjump"/>
                </p:cNvPr>
                <p:cNvPicPr>
                  <a:picLocks noSelect="1" noRot="1" noChangeAspect="1" noMove="1" noResize="1" noEditPoints="1" noAdjustHandles="1" noChangeArrowheads="1" noChangeShapeType="1"/>
                </p:cNvPicPr>
                <p:nvPr/>
              </p:nvPicPr>
              <p:blipFill>
                <a:blip r:embed="rId13">
                  <a:extLst>
                    <a:ext uri="{28A0092B-C50C-407E-A947-70E740481C1C}">
                      <a14:useLocalDpi xmlns:a14="http://schemas.microsoft.com/office/drawing/2010/main" val="0"/>
                    </a:ext>
                  </a:extLst>
                </a:blip>
                <a:stretch>
                  <a:fillRect/>
                </a:stretch>
              </p:blipFill>
              <p:spPr>
                <a:xfrm>
                  <a:off x="6117968" y="5141434"/>
                  <a:ext cx="2696692" cy="992849"/>
                </a:xfrm>
                <a:prstGeom prst="rect">
                  <a:avLst/>
                </a:prstGeom>
                <a:ln w="3175">
                  <a:solidFill>
                    <a:prstClr val="ltGray"/>
                  </a:solidFill>
                </a:ln>
              </p:spPr>
            </p:pic>
            <p:pic>
              <p:nvPicPr>
                <p:cNvPr id="15" name="Imagen 15">
                  <a:hlinkClick r:id="rId26" action="ppaction://hlinksldjump"/>
                </p:cNvPr>
                <p:cNvPicPr>
                  <a:picLocks noSelect="1" noRot="1" noChangeAspect="1" noMove="1" noResize="1" noEditPoints="1" noAdjustHandles="1" noChangeArrowheads="1" noChangeShapeType="1"/>
                </p:cNvPicPr>
                <p:nvPr/>
              </p:nvPicPr>
              <p:blipFill>
                <a:blip r:embed="rId14">
                  <a:extLst>
                    <a:ext uri="{28A0092B-C50C-407E-A947-70E740481C1C}">
                      <a14:useLocalDpi xmlns:a14="http://schemas.microsoft.com/office/drawing/2010/main" val="0"/>
                    </a:ext>
                  </a:extLst>
                </a:blip>
                <a:stretch>
                  <a:fillRect/>
                </a:stretch>
              </p:blipFill>
              <p:spPr>
                <a:xfrm>
                  <a:off x="8915786" y="5140258"/>
                  <a:ext cx="2696692" cy="995200"/>
                </a:xfrm>
                <a:prstGeom prst="rect">
                  <a:avLst/>
                </a:prstGeom>
                <a:ln w="3175">
                  <a:solidFill>
                    <a:prstClr val="ltGray"/>
                  </a:solidFill>
                </a:ln>
              </p:spPr>
            </p:pic>
          </p:grpSp>
        </mc:Fallback>
      </mc:AlternateContent>
    </p:spTree>
    <p:extLst>
      <p:ext uri="{BB962C8B-B14F-4D97-AF65-F5344CB8AC3E}">
        <p14:creationId xmlns:p14="http://schemas.microsoft.com/office/powerpoint/2010/main" val="33908060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5602" name="Picture 2" descr="2 Corintios 9:7 Cada uno dé como propuso en su corazón: no con tristeza, ni  por necesidad, porque Dios ama al dador alegre. | Biblia Reina Valera 1960  (RVR1960) | Descargar la Biblia App ahora">
            <a:extLst>
              <a:ext uri="{FF2B5EF4-FFF2-40B4-BE49-F238E27FC236}">
                <a16:creationId xmlns:a16="http://schemas.microsoft.com/office/drawing/2014/main" id="{9F4C7C48-57C3-4B7E-92D1-D12B22AA743B}"/>
              </a:ext>
            </a:extLst>
          </p:cNvPr>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l="6763"/>
          <a:stretch/>
        </p:blipFill>
        <p:spPr bwMode="auto">
          <a:xfrm>
            <a:off x="5797543" y="10"/>
            <a:ext cx="639415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70">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ítulo 1">
            <a:extLst>
              <a:ext uri="{FF2B5EF4-FFF2-40B4-BE49-F238E27FC236}">
                <a16:creationId xmlns:a16="http://schemas.microsoft.com/office/drawing/2014/main" id="{1819081B-1A4E-4812-8C02-EB9F64367AA1}"/>
              </a:ext>
            </a:extLst>
          </p:cNvPr>
          <p:cNvSpPr>
            <a:spLocks noGrp="1"/>
          </p:cNvSpPr>
          <p:nvPr>
            <p:ph type="title"/>
          </p:nvPr>
        </p:nvSpPr>
        <p:spPr>
          <a:xfrm>
            <a:off x="312628" y="-211020"/>
            <a:ext cx="7947357" cy="1311664"/>
          </a:xfrm>
        </p:spPr>
        <p:txBody>
          <a:bodyPr>
            <a:normAutofit/>
          </a:bodyPr>
          <a:lstStyle/>
          <a:p>
            <a:r>
              <a:rPr lang="es-MX" b="1" dirty="0">
                <a:solidFill>
                  <a:srgbClr val="FF0000"/>
                </a:solidFill>
              </a:rPr>
              <a:t>XI) Motivos incorrectos para dar</a:t>
            </a:r>
          </a:p>
        </p:txBody>
      </p:sp>
      <p:sp>
        <p:nvSpPr>
          <p:cNvPr id="3" name="Marcador de contenido 2">
            <a:extLst>
              <a:ext uri="{FF2B5EF4-FFF2-40B4-BE49-F238E27FC236}">
                <a16:creationId xmlns:a16="http://schemas.microsoft.com/office/drawing/2014/main" id="{4FBB7DD7-534F-4D6E-9F5E-A2B22BCE2212}"/>
              </a:ext>
            </a:extLst>
          </p:cNvPr>
          <p:cNvSpPr>
            <a:spLocks noGrp="1"/>
          </p:cNvSpPr>
          <p:nvPr>
            <p:ph idx="1"/>
          </p:nvPr>
        </p:nvSpPr>
        <p:spPr>
          <a:xfrm>
            <a:off x="175156" y="717448"/>
            <a:ext cx="5920843" cy="5929532"/>
          </a:xfrm>
        </p:spPr>
        <p:txBody>
          <a:bodyPr anchor="ctr">
            <a:normAutofit fontScale="92500" lnSpcReduction="20000"/>
          </a:bodyPr>
          <a:lstStyle/>
          <a:p>
            <a:pPr marL="514350" indent="-514350">
              <a:buFont typeface="+mj-lt"/>
              <a:buAutoNum type="arabicPeriod"/>
            </a:pPr>
            <a:r>
              <a:rPr lang="es-MX" b="1" dirty="0">
                <a:solidFill>
                  <a:srgbClr val="000000"/>
                </a:solidFill>
              </a:rPr>
              <a:t>Orgullo</a:t>
            </a:r>
            <a:r>
              <a:rPr lang="es-MX" dirty="0">
                <a:solidFill>
                  <a:srgbClr val="000000"/>
                </a:solidFill>
              </a:rPr>
              <a:t> – De ser visto cómo “espirituales”</a:t>
            </a:r>
          </a:p>
          <a:p>
            <a:pPr marL="514350" indent="-514350">
              <a:buFont typeface="+mj-lt"/>
              <a:buAutoNum type="arabicPeriod"/>
            </a:pPr>
            <a:r>
              <a:rPr lang="es-MX" b="1" dirty="0">
                <a:solidFill>
                  <a:srgbClr val="000000"/>
                </a:solidFill>
              </a:rPr>
              <a:t>Culpa</a:t>
            </a:r>
            <a:r>
              <a:rPr lang="es-MX" dirty="0">
                <a:solidFill>
                  <a:srgbClr val="000000"/>
                </a:solidFill>
              </a:rPr>
              <a:t> – Hay ministros que te echan culpa, y das para sentirte mejor.</a:t>
            </a:r>
          </a:p>
          <a:p>
            <a:pPr marL="514350" indent="-514350">
              <a:buFont typeface="+mj-lt"/>
              <a:buAutoNum type="arabicPeriod"/>
            </a:pPr>
            <a:r>
              <a:rPr lang="es-MX" b="1" dirty="0">
                <a:solidFill>
                  <a:srgbClr val="000000"/>
                </a:solidFill>
              </a:rPr>
              <a:t>Codicia</a:t>
            </a:r>
            <a:r>
              <a:rPr lang="es-MX" dirty="0">
                <a:solidFill>
                  <a:srgbClr val="000000"/>
                </a:solidFill>
              </a:rPr>
              <a:t> – </a:t>
            </a:r>
            <a:r>
              <a:rPr lang="es-MX" b="1" dirty="0">
                <a:solidFill>
                  <a:srgbClr val="FF0000"/>
                </a:solidFill>
              </a:rPr>
              <a:t>Lucas 6:38 </a:t>
            </a:r>
            <a:r>
              <a:rPr lang="es-MX" i="1" dirty="0">
                <a:solidFill>
                  <a:srgbClr val="000000"/>
                </a:solidFill>
              </a:rPr>
              <a:t>Dad y se os dará. Unos dan más para hacerse ricos en otros asuntos</a:t>
            </a:r>
            <a:r>
              <a:rPr lang="es-MX" dirty="0">
                <a:solidFill>
                  <a:srgbClr val="000000"/>
                </a:solidFill>
              </a:rPr>
              <a:t>.</a:t>
            </a:r>
          </a:p>
          <a:p>
            <a:pPr marL="514350" indent="-514350">
              <a:buFont typeface="+mj-lt"/>
              <a:buAutoNum type="arabicPeriod"/>
            </a:pPr>
            <a:r>
              <a:rPr lang="es-MX" b="1" dirty="0">
                <a:solidFill>
                  <a:srgbClr val="000000"/>
                </a:solidFill>
              </a:rPr>
              <a:t>Presión de otros </a:t>
            </a:r>
            <a:r>
              <a:rPr lang="es-MX" dirty="0">
                <a:solidFill>
                  <a:srgbClr val="000000"/>
                </a:solidFill>
              </a:rPr>
              <a:t>– </a:t>
            </a:r>
            <a:r>
              <a:rPr lang="es-MX" b="1" dirty="0">
                <a:solidFill>
                  <a:srgbClr val="FF0000"/>
                </a:solidFill>
              </a:rPr>
              <a:t>2 Corintios 9:7 </a:t>
            </a:r>
            <a:r>
              <a:rPr lang="es-MX" i="1" dirty="0">
                <a:solidFill>
                  <a:srgbClr val="000000"/>
                </a:solidFill>
              </a:rPr>
              <a:t>Cada uno dé como propuso en su corazón: </a:t>
            </a:r>
            <a:r>
              <a:rPr lang="es-MX" b="1" i="1" u="sng" dirty="0">
                <a:solidFill>
                  <a:srgbClr val="000000"/>
                </a:solidFill>
              </a:rPr>
              <a:t>no con tristeza, ni por necesidad</a:t>
            </a:r>
            <a:r>
              <a:rPr lang="es-MX" i="1" dirty="0">
                <a:solidFill>
                  <a:srgbClr val="000000"/>
                </a:solidFill>
              </a:rPr>
              <a:t>, porque Dios ama al dador alegre</a:t>
            </a:r>
            <a:r>
              <a:rPr lang="es-MX" dirty="0">
                <a:solidFill>
                  <a:srgbClr val="000000"/>
                </a:solidFill>
              </a:rPr>
              <a:t>. </a:t>
            </a:r>
          </a:p>
          <a:p>
            <a:pPr marL="514350" indent="-514350">
              <a:buFont typeface="+mj-lt"/>
              <a:buAutoNum type="arabicPeriod"/>
            </a:pPr>
            <a:r>
              <a:rPr lang="es-MX" b="1" dirty="0">
                <a:solidFill>
                  <a:srgbClr val="000000"/>
                </a:solidFill>
              </a:rPr>
              <a:t>Truecos</a:t>
            </a:r>
            <a:r>
              <a:rPr lang="es-MX" dirty="0">
                <a:solidFill>
                  <a:srgbClr val="000000"/>
                </a:solidFill>
              </a:rPr>
              <a:t> – Lobos ministeriales prometen milagros y sanidades si les das.</a:t>
            </a:r>
          </a:p>
          <a:p>
            <a:pPr marL="514350" indent="-514350">
              <a:buFont typeface="+mj-lt"/>
              <a:buAutoNum type="arabicPeriod"/>
            </a:pPr>
            <a:r>
              <a:rPr lang="es-MX" b="1" dirty="0">
                <a:solidFill>
                  <a:srgbClr val="000000"/>
                </a:solidFill>
              </a:rPr>
              <a:t>Poder</a:t>
            </a:r>
            <a:r>
              <a:rPr lang="es-MX" dirty="0">
                <a:solidFill>
                  <a:srgbClr val="000000"/>
                </a:solidFill>
              </a:rPr>
              <a:t> – Dan grandemente para tener control sobre la iglesia.</a:t>
            </a:r>
          </a:p>
        </p:txBody>
      </p:sp>
      <p:grpSp>
        <p:nvGrpSpPr>
          <p:cNvPr id="6" name="Grupo 5">
            <a:extLst>
              <a:ext uri="{FF2B5EF4-FFF2-40B4-BE49-F238E27FC236}">
                <a16:creationId xmlns:a16="http://schemas.microsoft.com/office/drawing/2014/main" id="{BCC03A81-726B-43CB-8A73-D225FF9F3EF8}"/>
              </a:ext>
            </a:extLst>
          </p:cNvPr>
          <p:cNvGrpSpPr/>
          <p:nvPr/>
        </p:nvGrpSpPr>
        <p:grpSpPr>
          <a:xfrm>
            <a:off x="8259986" y="1863008"/>
            <a:ext cx="1767721" cy="729937"/>
            <a:chOff x="2947774" y="1165752"/>
            <a:chExt cx="6871377" cy="3568693"/>
          </a:xfrm>
          <a:blipFill dpi="0" rotWithShape="1">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CB1E91A1-4493-493C-82C7-3A84DDF68413}"/>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CC0A192D-17A8-4EAD-80EF-E3EB8C1E5C7D}"/>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67F3FCB9-F157-48AE-B728-B51352CC71F5}"/>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1A2A08CD-6283-4629-90E6-2E3CA1A18D4A}"/>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F6973BEB-4F4B-49C5-9D42-C3072D31E5F2}"/>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445B1024-1E7B-4AFC-B44D-5C533A9677EF}"/>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8804E108-5EB5-42F4-BACB-7DD936EA1DF9}"/>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E4456DDC-4180-4D9D-A4E7-1C6F278084B3}"/>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00241A61-AE1C-4984-9665-DBD34BB4FA74}"/>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5B044F2A-1C38-49D2-951B-575D7CF1093B}"/>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C94F2B96-63C1-4959-B912-1283A88ABA02}"/>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600B0C36-BEA7-4AA9-A44F-02C17C9AC76C}"/>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9" name="CuadroTexto 18">
            <a:extLst>
              <a:ext uri="{FF2B5EF4-FFF2-40B4-BE49-F238E27FC236}">
                <a16:creationId xmlns:a16="http://schemas.microsoft.com/office/drawing/2014/main" id="{9DDE0387-C689-459A-AC0A-1EFA8128FA4F}"/>
              </a:ext>
            </a:extLst>
          </p:cNvPr>
          <p:cNvSpPr txBox="1"/>
          <p:nvPr/>
        </p:nvSpPr>
        <p:spPr>
          <a:xfrm>
            <a:off x="612833" y="6543812"/>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0" name="CuadroTexto 19">
            <a:extLst>
              <a:ext uri="{FF2B5EF4-FFF2-40B4-BE49-F238E27FC236}">
                <a16:creationId xmlns:a16="http://schemas.microsoft.com/office/drawing/2014/main" id="{7346D337-F724-4C56-895A-38FCD1A2780C}"/>
              </a:ext>
            </a:extLst>
          </p:cNvPr>
          <p:cNvSpPr txBox="1"/>
          <p:nvPr/>
        </p:nvSpPr>
        <p:spPr>
          <a:xfrm>
            <a:off x="2505427" y="6543812"/>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pic>
        <p:nvPicPr>
          <p:cNvPr id="21" name="Imagen 20" descr="Un hombre con lentes y corbata&#10;&#10;Descripción generada automáticamente">
            <a:extLst>
              <a:ext uri="{FF2B5EF4-FFF2-40B4-BE49-F238E27FC236}">
                <a16:creationId xmlns:a16="http://schemas.microsoft.com/office/drawing/2014/main" id="{74E1ADB6-7C95-472B-BF7D-34E5020F6D15}"/>
              </a:ext>
            </a:extLst>
          </p:cNvPr>
          <p:cNvPicPr>
            <a:picLocks noChangeAspect="1"/>
          </p:cNvPicPr>
          <p:nvPr/>
        </p:nvPicPr>
        <p:blipFill rotWithShape="1">
          <a:blip r:embed="rId6"/>
          <a:srcRect r="-3393" b="24731"/>
          <a:stretch/>
        </p:blipFill>
        <p:spPr>
          <a:xfrm>
            <a:off x="35311" y="641781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42785635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3F2A584-1D7B-4C8D-B9B0-5194013B51BE}"/>
              </a:ext>
            </a:extLst>
          </p:cNvPr>
          <p:cNvSpPr>
            <a:spLocks noGrp="1"/>
          </p:cNvSpPr>
          <p:nvPr>
            <p:ph idx="1"/>
          </p:nvPr>
        </p:nvSpPr>
        <p:spPr>
          <a:xfrm>
            <a:off x="4635591" y="1667430"/>
            <a:ext cx="7556409" cy="4742883"/>
          </a:xfrm>
        </p:spPr>
        <p:txBody>
          <a:bodyPr>
            <a:normAutofit/>
          </a:bodyPr>
          <a:lstStyle/>
          <a:p>
            <a:pPr marL="0" indent="0">
              <a:buNone/>
            </a:pPr>
            <a:r>
              <a:rPr lang="es-MX" sz="2400" b="1" dirty="0"/>
              <a:t>1. Dar te hace más parecido a Dios es en su carácter.</a:t>
            </a:r>
          </a:p>
          <a:p>
            <a:pPr marL="0" indent="0">
              <a:buNone/>
            </a:pPr>
            <a:r>
              <a:rPr lang="es-MX" sz="2400" dirty="0"/>
              <a:t>Dios hizo todo el universo. Dios ama el dar. El dar es lo que Dios hace, es el carácter profundo de Dios. Nuestro Dios es Dios de generosidad.</a:t>
            </a:r>
          </a:p>
          <a:p>
            <a:pPr marL="0" indent="0">
              <a:buNone/>
            </a:pPr>
            <a:r>
              <a:rPr lang="es-MX" sz="2400" b="1" dirty="0"/>
              <a:t>2. El dar a Dios es un acto espiritual. Es adoración.</a:t>
            </a:r>
          </a:p>
          <a:p>
            <a:pPr marL="0" indent="0">
              <a:buNone/>
            </a:pPr>
            <a:r>
              <a:rPr lang="es-MX" sz="2400" dirty="0"/>
              <a:t>Entre las actividades de adoración en la casa de Dios, el tomar la ofrenda está ubicada como parte de la adoración a Dios. </a:t>
            </a:r>
            <a:br>
              <a:rPr lang="es-MX" sz="2400" dirty="0"/>
            </a:br>
            <a:r>
              <a:rPr lang="es-MX" sz="2400" b="1" dirty="0">
                <a:solidFill>
                  <a:srgbClr val="FF0000"/>
                </a:solidFill>
              </a:rPr>
              <a:t>Juan 14:15 </a:t>
            </a:r>
            <a:r>
              <a:rPr lang="es-MX" sz="2400" i="1" dirty="0"/>
              <a:t>Si me amáis, guardad mis mandamientos</a:t>
            </a:r>
            <a:r>
              <a:rPr lang="es-MX" sz="2400" dirty="0"/>
              <a:t>.</a:t>
            </a:r>
          </a:p>
          <a:p>
            <a:pPr marL="0" indent="0">
              <a:buNone/>
            </a:pPr>
            <a:r>
              <a:rPr lang="es-MX" sz="2400" b="1" dirty="0">
                <a:solidFill>
                  <a:srgbClr val="FF0000"/>
                </a:solidFill>
              </a:rPr>
              <a:t>Levítico 27:30 </a:t>
            </a:r>
            <a:r>
              <a:rPr lang="es-MX" sz="2400" i="1" dirty="0"/>
              <a:t>Y el diezmo de la tierra, así de la simiente de la tierra como del fruto de los árboles, de Jehová es; es cosa dedicada a Jehová</a:t>
            </a:r>
            <a:r>
              <a:rPr lang="es-MX" sz="2400" dirty="0"/>
              <a:t>.</a:t>
            </a:r>
          </a:p>
        </p:txBody>
      </p:sp>
      <p:pic>
        <p:nvPicPr>
          <p:cNvPr id="26628" name="Picture 4" descr="ADORACIÓN: ¿A QUIÉN DEBEMOS ADORAR?">
            <a:extLst>
              <a:ext uri="{FF2B5EF4-FFF2-40B4-BE49-F238E27FC236}">
                <a16:creationId xmlns:a16="http://schemas.microsoft.com/office/drawing/2014/main" id="{206295AB-0587-46D7-9A43-599990CECA9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4878" r="2017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26630" name="Straight Connector 72">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E9B576"/>
            </a:solidFill>
          </a:ln>
        </p:spPr>
        <p:style>
          <a:lnRef idx="1">
            <a:schemeClr val="accent1"/>
          </a:lnRef>
          <a:fillRef idx="0">
            <a:schemeClr val="accent1"/>
          </a:fillRef>
          <a:effectRef idx="0">
            <a:schemeClr val="accent1"/>
          </a:effectRef>
          <a:fontRef idx="minor">
            <a:schemeClr val="tx1"/>
          </a:fontRef>
        </p:style>
      </p:cxnSp>
      <p:grpSp>
        <p:nvGrpSpPr>
          <p:cNvPr id="6" name="Grupo 5">
            <a:extLst>
              <a:ext uri="{FF2B5EF4-FFF2-40B4-BE49-F238E27FC236}">
                <a16:creationId xmlns:a16="http://schemas.microsoft.com/office/drawing/2014/main" id="{08F1CE3D-2CBA-4F2D-928B-237BC7BDD5DB}"/>
              </a:ext>
            </a:extLst>
          </p:cNvPr>
          <p:cNvGrpSpPr/>
          <p:nvPr/>
        </p:nvGrpSpPr>
        <p:grpSpPr>
          <a:xfrm>
            <a:off x="1606678" y="136971"/>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BC249337-C5BD-4488-8DF5-E14240B77D58}"/>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C3DBA5BF-5C77-4C76-A56F-E43CAF058F42}"/>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7C10794A-773F-4842-8015-AF1E6735732E}"/>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1AD34274-D9AA-4CC8-B257-EF8391ADE163}"/>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71FA040C-E671-4CE6-96D2-0E25BE14CC1A}"/>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12CAC3D7-B957-4236-BD0C-787C0B5AA1D0}"/>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2382E761-703E-41E0-8E4D-6C8D35416712}"/>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897CC43D-83F9-4920-B2A1-89265CD6D939}"/>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671F922B-55FE-4977-80A1-9CD97C14FAFF}"/>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9606C207-B2FD-466B-86CC-00F88C7537EB}"/>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840F5C10-0A14-4DF1-8902-60A5F7BB69F4}"/>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E5B833FF-F279-4162-B589-E582552AD458}"/>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9" name="CuadroTexto 18">
            <a:extLst>
              <a:ext uri="{FF2B5EF4-FFF2-40B4-BE49-F238E27FC236}">
                <a16:creationId xmlns:a16="http://schemas.microsoft.com/office/drawing/2014/main" id="{DEFC9BFF-9633-4A79-86D8-AE836C95260F}"/>
              </a:ext>
            </a:extLst>
          </p:cNvPr>
          <p:cNvSpPr txBox="1"/>
          <p:nvPr/>
        </p:nvSpPr>
        <p:spPr>
          <a:xfrm>
            <a:off x="3634464" y="65032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0" name="CuadroTexto 19">
            <a:extLst>
              <a:ext uri="{FF2B5EF4-FFF2-40B4-BE49-F238E27FC236}">
                <a16:creationId xmlns:a16="http://schemas.microsoft.com/office/drawing/2014/main" id="{7F2B6896-BB73-4527-9223-F08C07955F31}"/>
              </a:ext>
            </a:extLst>
          </p:cNvPr>
          <p:cNvSpPr txBox="1"/>
          <p:nvPr/>
        </p:nvSpPr>
        <p:spPr>
          <a:xfrm>
            <a:off x="5527058" y="65032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pic>
        <p:nvPicPr>
          <p:cNvPr id="21" name="Imagen 20" descr="Un hombre con lentes y corbata&#10;&#10;Descripción generada automáticamente">
            <a:extLst>
              <a:ext uri="{FF2B5EF4-FFF2-40B4-BE49-F238E27FC236}">
                <a16:creationId xmlns:a16="http://schemas.microsoft.com/office/drawing/2014/main" id="{D0237353-449B-4364-8179-0F7DF6DF04F2}"/>
              </a:ext>
            </a:extLst>
          </p:cNvPr>
          <p:cNvPicPr>
            <a:picLocks noChangeAspect="1"/>
          </p:cNvPicPr>
          <p:nvPr/>
        </p:nvPicPr>
        <p:blipFill rotWithShape="1">
          <a:blip r:embed="rId4"/>
          <a:srcRect r="-3393" b="24731"/>
          <a:stretch/>
        </p:blipFill>
        <p:spPr>
          <a:xfrm>
            <a:off x="5689600" y="6392759"/>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3" name="Título 1">
            <a:extLst>
              <a:ext uri="{FF2B5EF4-FFF2-40B4-BE49-F238E27FC236}">
                <a16:creationId xmlns:a16="http://schemas.microsoft.com/office/drawing/2014/main" id="{C2CC7614-7714-48CF-832E-3FBA2B8ADB28}"/>
              </a:ext>
            </a:extLst>
          </p:cNvPr>
          <p:cNvSpPr>
            <a:spLocks noGrp="1"/>
          </p:cNvSpPr>
          <p:nvPr>
            <p:ph type="title"/>
          </p:nvPr>
        </p:nvSpPr>
        <p:spPr>
          <a:xfrm>
            <a:off x="5032375" y="288925"/>
            <a:ext cx="6586538" cy="1285875"/>
          </a:xfrm>
        </p:spPr>
        <p:txBody>
          <a:bodyPr>
            <a:normAutofit fontScale="90000"/>
          </a:bodyPr>
          <a:lstStyle/>
          <a:p>
            <a:r>
              <a:rPr lang="es-MX" b="1" dirty="0">
                <a:solidFill>
                  <a:srgbClr val="FF0000"/>
                </a:solidFill>
              </a:rPr>
              <a:t>X) Motivos correctos para dar</a:t>
            </a:r>
          </a:p>
        </p:txBody>
      </p:sp>
    </p:spTree>
    <p:extLst>
      <p:ext uri="{BB962C8B-B14F-4D97-AF65-F5344CB8AC3E}">
        <p14:creationId xmlns:p14="http://schemas.microsoft.com/office/powerpoint/2010/main" val="38600839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95E159E-93CC-4F4E-854F-A73189132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3CD1EA40-7116-4FCB-9369-70F29FAA91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598763" cy="323398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921E574-8D1B-4B88-8AE3-065A851D3620}"/>
              </a:ext>
            </a:extLst>
          </p:cNvPr>
          <p:cNvSpPr>
            <a:spLocks noGrp="1"/>
          </p:cNvSpPr>
          <p:nvPr>
            <p:ph type="title"/>
          </p:nvPr>
        </p:nvSpPr>
        <p:spPr>
          <a:xfrm>
            <a:off x="629691" y="354473"/>
            <a:ext cx="6322423" cy="2270664"/>
          </a:xfrm>
        </p:spPr>
        <p:txBody>
          <a:bodyPr>
            <a:normAutofit/>
          </a:bodyPr>
          <a:lstStyle/>
          <a:p>
            <a:r>
              <a:rPr lang="es-MX" b="1" dirty="0"/>
              <a:t>Conclusión: Debemos dar</a:t>
            </a:r>
          </a:p>
        </p:txBody>
      </p:sp>
      <p:sp>
        <p:nvSpPr>
          <p:cNvPr id="75" name="Rectangle 74">
            <a:extLst>
              <a:ext uri="{FF2B5EF4-FFF2-40B4-BE49-F238E27FC236}">
                <a16:creationId xmlns:a16="http://schemas.microsoft.com/office/drawing/2014/main" id="{BF647E38-F93D-4661-8D77-CE13EEB65B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7" name="Group 76">
            <a:extLst>
              <a:ext uri="{FF2B5EF4-FFF2-40B4-BE49-F238E27FC236}">
                <a16:creationId xmlns:a16="http://schemas.microsoft.com/office/drawing/2014/main" id="{8224D79E-4C7E-4A03-BC98-C11627ED478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7763256" y="73152"/>
            <a:chExt cx="1178966" cy="232963"/>
          </a:xfrm>
        </p:grpSpPr>
        <p:sp>
          <p:nvSpPr>
            <p:cNvPr id="78" name="Rectangle 64">
              <a:extLst>
                <a:ext uri="{FF2B5EF4-FFF2-40B4-BE49-F238E27FC236}">
                  <a16:creationId xmlns:a16="http://schemas.microsoft.com/office/drawing/2014/main" id="{84226CB9-AAE1-46B6-9936-1C5F161267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66">
              <a:extLst>
                <a:ext uri="{FF2B5EF4-FFF2-40B4-BE49-F238E27FC236}">
                  <a16:creationId xmlns:a16="http://schemas.microsoft.com/office/drawing/2014/main" id="{8D742D28-AF83-4049-B1E5-3B8C63FC7F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26307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64">
              <a:extLst>
                <a:ext uri="{FF2B5EF4-FFF2-40B4-BE49-F238E27FC236}">
                  <a16:creationId xmlns:a16="http://schemas.microsoft.com/office/drawing/2014/main" id="{92B66613-362C-4881-A297-73A6D98629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66">
              <a:extLst>
                <a:ext uri="{FF2B5EF4-FFF2-40B4-BE49-F238E27FC236}">
                  <a16:creationId xmlns:a16="http://schemas.microsoft.com/office/drawing/2014/main" id="{C095AE55-BD70-4677-8988-688DFA3A5E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138122"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64">
              <a:extLst>
                <a:ext uri="{FF2B5EF4-FFF2-40B4-BE49-F238E27FC236}">
                  <a16:creationId xmlns:a16="http://schemas.microsoft.com/office/drawing/2014/main" id="{53FC3E90-8A63-4152-92ED-8196DCBEB1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66">
              <a:extLst>
                <a:ext uri="{FF2B5EF4-FFF2-40B4-BE49-F238E27FC236}">
                  <a16:creationId xmlns:a16="http://schemas.microsoft.com/office/drawing/2014/main" id="{09E194FA-170D-410B-980F-656A0C00DC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013167"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64">
              <a:extLst>
                <a:ext uri="{FF2B5EF4-FFF2-40B4-BE49-F238E27FC236}">
                  <a16:creationId xmlns:a16="http://schemas.microsoft.com/office/drawing/2014/main" id="{6C46A6E9-2503-4458-B643-A704F1D4B9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66">
              <a:extLst>
                <a:ext uri="{FF2B5EF4-FFF2-40B4-BE49-F238E27FC236}">
                  <a16:creationId xmlns:a16="http://schemas.microsoft.com/office/drawing/2014/main" id="{90039F9D-222F-4D8E-B502-543BEEFCFC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88211"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64">
              <a:extLst>
                <a:ext uri="{FF2B5EF4-FFF2-40B4-BE49-F238E27FC236}">
                  <a16:creationId xmlns:a16="http://schemas.microsoft.com/office/drawing/2014/main" id="{1543C8F8-F06A-4F56-A1C8-380B309B95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66">
              <a:extLst>
                <a:ext uri="{FF2B5EF4-FFF2-40B4-BE49-F238E27FC236}">
                  <a16:creationId xmlns:a16="http://schemas.microsoft.com/office/drawing/2014/main" id="{6E87739D-1D42-42FA-9790-B7DF61CBF1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3256"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64">
              <a:extLst>
                <a:ext uri="{FF2B5EF4-FFF2-40B4-BE49-F238E27FC236}">
                  <a16:creationId xmlns:a16="http://schemas.microsoft.com/office/drawing/2014/main" id="{05029ACE-6799-4197-873B-B5F61B9655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66">
              <a:extLst>
                <a:ext uri="{FF2B5EF4-FFF2-40B4-BE49-F238E27FC236}">
                  <a16:creationId xmlns:a16="http://schemas.microsoft.com/office/drawing/2014/main" id="{D9A3E88D-C7C3-4426-8069-D642CD117A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88785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64">
              <a:extLst>
                <a:ext uri="{FF2B5EF4-FFF2-40B4-BE49-F238E27FC236}">
                  <a16:creationId xmlns:a16="http://schemas.microsoft.com/office/drawing/2014/main" id="{2125D27B-B124-4B5D-9CC1-169BF2A990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66">
              <a:extLst>
                <a:ext uri="{FF2B5EF4-FFF2-40B4-BE49-F238E27FC236}">
                  <a16:creationId xmlns:a16="http://schemas.microsoft.com/office/drawing/2014/main" id="{E087664C-11B9-4631-ABF5-940AE79E7A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762899"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64">
              <a:extLst>
                <a:ext uri="{FF2B5EF4-FFF2-40B4-BE49-F238E27FC236}">
                  <a16:creationId xmlns:a16="http://schemas.microsoft.com/office/drawing/2014/main" id="{C6EE431E-21F6-422E-94B7-5CD5980E49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66">
              <a:extLst>
                <a:ext uri="{FF2B5EF4-FFF2-40B4-BE49-F238E27FC236}">
                  <a16:creationId xmlns:a16="http://schemas.microsoft.com/office/drawing/2014/main" id="{D7A3CEC9-DFB6-43FE-9CC5-DDA19B5A33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37944"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64">
              <a:extLst>
                <a:ext uri="{FF2B5EF4-FFF2-40B4-BE49-F238E27FC236}">
                  <a16:creationId xmlns:a16="http://schemas.microsoft.com/office/drawing/2014/main" id="{C79ADC73-1C5F-4F12-A3A1-C0BCE82A22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66">
              <a:extLst>
                <a:ext uri="{FF2B5EF4-FFF2-40B4-BE49-F238E27FC236}">
                  <a16:creationId xmlns:a16="http://schemas.microsoft.com/office/drawing/2014/main" id="{C20130EC-78F4-42AA-9E20-2D0F481F55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512988"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64">
              <a:extLst>
                <a:ext uri="{FF2B5EF4-FFF2-40B4-BE49-F238E27FC236}">
                  <a16:creationId xmlns:a16="http://schemas.microsoft.com/office/drawing/2014/main" id="{6353D739-20D4-4D5A-9A57-707C5AD88D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73152"/>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66">
              <a:extLst>
                <a:ext uri="{FF2B5EF4-FFF2-40B4-BE49-F238E27FC236}">
                  <a16:creationId xmlns:a16="http://schemas.microsoft.com/office/drawing/2014/main" id="{348A8E3F-A128-4F3D-926C-77185809E8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88033" y="246888"/>
              <a:ext cx="54368" cy="592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650" name="Picture 2" descr="Dios y Las Riquezas">
            <a:extLst>
              <a:ext uri="{FF2B5EF4-FFF2-40B4-BE49-F238E27FC236}">
                <a16:creationId xmlns:a16="http://schemas.microsoft.com/office/drawing/2014/main" id="{DFA8F9C0-6DD4-4B5D-AC68-7F17E62F45F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741" t="7634" r="5461" b="7784"/>
          <a:stretch/>
        </p:blipFill>
        <p:spPr bwMode="auto">
          <a:xfrm>
            <a:off x="6808763" y="246887"/>
            <a:ext cx="5162843" cy="2735463"/>
          </a:xfrm>
          <a:prstGeom prst="rect">
            <a:avLst/>
          </a:prstGeom>
          <a:noFill/>
          <a:extLst>
            <a:ext uri="{909E8E84-426E-40DD-AFC4-6F175D3DCCD1}">
              <a14:hiddenFill xmlns:a14="http://schemas.microsoft.com/office/drawing/2010/main">
                <a:solidFill>
                  <a:srgbClr val="FFFFFF"/>
                </a:solidFill>
              </a14:hiddenFill>
            </a:ext>
          </a:extLst>
        </p:spPr>
      </p:pic>
      <p:sp>
        <p:nvSpPr>
          <p:cNvPr id="99" name="Rectangle 98">
            <a:extLst>
              <a:ext uri="{FF2B5EF4-FFF2-40B4-BE49-F238E27FC236}">
                <a16:creationId xmlns:a16="http://schemas.microsoft.com/office/drawing/2014/main" id="{D6C80E47-971C-437F-B030-191115B01D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2"/>
            <a:ext cx="606972" cy="36240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D8ECEC30-ABA6-425A-A046-3D83F5546D87}"/>
              </a:ext>
            </a:extLst>
          </p:cNvPr>
          <p:cNvSpPr>
            <a:spLocks noGrp="1"/>
          </p:cNvSpPr>
          <p:nvPr>
            <p:ph idx="1"/>
          </p:nvPr>
        </p:nvSpPr>
        <p:spPr>
          <a:xfrm>
            <a:off x="614852" y="3079234"/>
            <a:ext cx="11574100" cy="3550866"/>
          </a:xfrm>
        </p:spPr>
        <p:txBody>
          <a:bodyPr anchor="ctr">
            <a:normAutofit fontScale="92500" lnSpcReduction="20000"/>
          </a:bodyPr>
          <a:lstStyle/>
          <a:p>
            <a:pPr marL="514350" indent="-514350">
              <a:buFont typeface="+mj-lt"/>
              <a:buAutoNum type="arabicPeriod"/>
            </a:pPr>
            <a:r>
              <a:rPr lang="es-MX" dirty="0"/>
              <a:t>Dios nos ha dado todo, entonces debemos regresar parte a Él con alegría y gozo de nuestros corazones por sus regalos a nosotros.</a:t>
            </a:r>
          </a:p>
          <a:p>
            <a:pPr marL="514350" indent="-514350">
              <a:buFont typeface="+mj-lt"/>
              <a:buAutoNum type="arabicPeriod"/>
            </a:pPr>
            <a:r>
              <a:rPr lang="es-MX" dirty="0"/>
              <a:t>Dando a Dios y a su obra alegra el corazón de Dios. </a:t>
            </a:r>
          </a:p>
          <a:p>
            <a:pPr marL="514350" indent="-514350">
              <a:buFont typeface="+mj-lt"/>
              <a:buAutoNum type="arabicPeriod"/>
            </a:pPr>
            <a:r>
              <a:rPr lang="es-MX" dirty="0"/>
              <a:t>Quiero demostrar que Dios es mi Señor no las riquezas </a:t>
            </a:r>
            <a:r>
              <a:rPr lang="es-MX" b="1" dirty="0">
                <a:solidFill>
                  <a:srgbClr val="FF0000"/>
                </a:solidFill>
              </a:rPr>
              <a:t>Mat 6:24</a:t>
            </a:r>
          </a:p>
          <a:p>
            <a:pPr marL="514350" indent="-514350">
              <a:buFont typeface="+mj-lt"/>
              <a:buAutoNum type="arabicPeriod"/>
            </a:pPr>
            <a:r>
              <a:rPr lang="es-MX" dirty="0"/>
              <a:t>Quiero recompensa de Dios en la eternidad </a:t>
            </a:r>
            <a:r>
              <a:rPr lang="es-MX" b="1" dirty="0">
                <a:solidFill>
                  <a:srgbClr val="FF0000"/>
                </a:solidFill>
              </a:rPr>
              <a:t>Mt 6:4, 19-20; </a:t>
            </a:r>
            <a:br>
              <a:rPr lang="es-MX" b="1" dirty="0">
                <a:solidFill>
                  <a:srgbClr val="FF0000"/>
                </a:solidFill>
              </a:rPr>
            </a:br>
            <a:r>
              <a:rPr lang="es-MX" b="1" dirty="0">
                <a:solidFill>
                  <a:srgbClr val="FF0000"/>
                </a:solidFill>
              </a:rPr>
              <a:t>1Tim 6:19</a:t>
            </a:r>
          </a:p>
          <a:p>
            <a:pPr marL="514350" indent="-514350">
              <a:buFont typeface="+mj-lt"/>
              <a:buAutoNum type="arabicPeriod"/>
            </a:pPr>
            <a:r>
              <a:rPr lang="es-MX" dirty="0"/>
              <a:t>Para crecer mi fe. Dios nos da para ver si compartimos con otros, y apoyamos a Su obra. </a:t>
            </a:r>
            <a:r>
              <a:rPr lang="es-MX" b="1" dirty="0">
                <a:solidFill>
                  <a:srgbClr val="FF0000"/>
                </a:solidFill>
              </a:rPr>
              <a:t>2Cor 9:8-11</a:t>
            </a:r>
          </a:p>
          <a:p>
            <a:pPr marL="514350" indent="-514350">
              <a:buFont typeface="+mj-lt"/>
              <a:buAutoNum type="arabicPeriod"/>
            </a:pPr>
            <a:r>
              <a:rPr lang="es-MX" dirty="0"/>
              <a:t>El dar agrada a Dios </a:t>
            </a:r>
            <a:r>
              <a:rPr lang="es-MX" b="1" dirty="0">
                <a:solidFill>
                  <a:srgbClr val="FF0000"/>
                </a:solidFill>
              </a:rPr>
              <a:t>Fili 4:18; </a:t>
            </a:r>
            <a:r>
              <a:rPr lang="es-MX" b="1" dirty="0" err="1">
                <a:solidFill>
                  <a:srgbClr val="FF0000"/>
                </a:solidFill>
              </a:rPr>
              <a:t>Heb</a:t>
            </a:r>
            <a:r>
              <a:rPr lang="es-MX" b="1" dirty="0">
                <a:solidFill>
                  <a:srgbClr val="FF0000"/>
                </a:solidFill>
              </a:rPr>
              <a:t> 13:16</a:t>
            </a:r>
            <a:r>
              <a:rPr lang="es-MX" dirty="0">
                <a:solidFill>
                  <a:srgbClr val="FF0000"/>
                </a:solidFill>
              </a:rPr>
              <a:t>.</a:t>
            </a:r>
          </a:p>
        </p:txBody>
      </p:sp>
      <p:grpSp>
        <p:nvGrpSpPr>
          <p:cNvPr id="30" name="Grupo 29">
            <a:extLst>
              <a:ext uri="{FF2B5EF4-FFF2-40B4-BE49-F238E27FC236}">
                <a16:creationId xmlns:a16="http://schemas.microsoft.com/office/drawing/2014/main" id="{335AD3F2-D0BD-4854-824C-029333750B11}"/>
              </a:ext>
            </a:extLst>
          </p:cNvPr>
          <p:cNvGrpSpPr/>
          <p:nvPr/>
        </p:nvGrpSpPr>
        <p:grpSpPr>
          <a:xfrm>
            <a:off x="2779966" y="2260168"/>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31" name="Rectángulo 30">
              <a:extLst>
                <a:ext uri="{FF2B5EF4-FFF2-40B4-BE49-F238E27FC236}">
                  <a16:creationId xmlns:a16="http://schemas.microsoft.com/office/drawing/2014/main" id="{4FB870C9-32C4-4F77-A607-80976A022D0C}"/>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Rectángulo 31">
              <a:extLst>
                <a:ext uri="{FF2B5EF4-FFF2-40B4-BE49-F238E27FC236}">
                  <a16:creationId xmlns:a16="http://schemas.microsoft.com/office/drawing/2014/main" id="{C94A4664-68CF-441D-9B5C-218F00BA0450}"/>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3" name="Rectángulo 32">
              <a:extLst>
                <a:ext uri="{FF2B5EF4-FFF2-40B4-BE49-F238E27FC236}">
                  <a16:creationId xmlns:a16="http://schemas.microsoft.com/office/drawing/2014/main" id="{D32DB451-6BE4-4E4D-8D7A-E589C795DB93}"/>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4" name="Rectángulo 33">
              <a:extLst>
                <a:ext uri="{FF2B5EF4-FFF2-40B4-BE49-F238E27FC236}">
                  <a16:creationId xmlns:a16="http://schemas.microsoft.com/office/drawing/2014/main" id="{C4E76729-92A4-4459-A523-AF031D61783F}"/>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Rectángulo 34">
              <a:extLst>
                <a:ext uri="{FF2B5EF4-FFF2-40B4-BE49-F238E27FC236}">
                  <a16:creationId xmlns:a16="http://schemas.microsoft.com/office/drawing/2014/main" id="{786E8607-A6CA-4A76-8761-6B5307796FFD}"/>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Rectángulo 35">
              <a:extLst>
                <a:ext uri="{FF2B5EF4-FFF2-40B4-BE49-F238E27FC236}">
                  <a16:creationId xmlns:a16="http://schemas.microsoft.com/office/drawing/2014/main" id="{3AAEDCAF-0A8B-4877-9AEF-A491A1853C6F}"/>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7" name="Rectángulo 36">
              <a:extLst>
                <a:ext uri="{FF2B5EF4-FFF2-40B4-BE49-F238E27FC236}">
                  <a16:creationId xmlns:a16="http://schemas.microsoft.com/office/drawing/2014/main" id="{16001C55-1ECF-4C3A-A7A8-EE0AB479D9F4}"/>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8" name="Rectángulo 37">
              <a:extLst>
                <a:ext uri="{FF2B5EF4-FFF2-40B4-BE49-F238E27FC236}">
                  <a16:creationId xmlns:a16="http://schemas.microsoft.com/office/drawing/2014/main" id="{8BEDD446-5632-4274-B1C5-1F414FDA51D7}"/>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9" name="Rectángulo 38">
              <a:extLst>
                <a:ext uri="{FF2B5EF4-FFF2-40B4-BE49-F238E27FC236}">
                  <a16:creationId xmlns:a16="http://schemas.microsoft.com/office/drawing/2014/main" id="{7ADB0C92-D7AC-49C0-B2D6-2123BC7FBB56}"/>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0" name="Rectángulo 39">
              <a:extLst>
                <a:ext uri="{FF2B5EF4-FFF2-40B4-BE49-F238E27FC236}">
                  <a16:creationId xmlns:a16="http://schemas.microsoft.com/office/drawing/2014/main" id="{FFB20AEC-4D71-4C75-ABCD-0D948985CD62}"/>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1" name="Rectángulo 40">
              <a:extLst>
                <a:ext uri="{FF2B5EF4-FFF2-40B4-BE49-F238E27FC236}">
                  <a16:creationId xmlns:a16="http://schemas.microsoft.com/office/drawing/2014/main" id="{2D1AC8EF-1BB0-4758-AD90-E23B75C25D33}"/>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Rectángulo 41">
              <a:extLst>
                <a:ext uri="{FF2B5EF4-FFF2-40B4-BE49-F238E27FC236}">
                  <a16:creationId xmlns:a16="http://schemas.microsoft.com/office/drawing/2014/main" id="{AFD251C0-E15E-4C15-862A-A27B0F3E2DD0}"/>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43" name="CuadroTexto 42">
            <a:extLst>
              <a:ext uri="{FF2B5EF4-FFF2-40B4-BE49-F238E27FC236}">
                <a16:creationId xmlns:a16="http://schemas.microsoft.com/office/drawing/2014/main" id="{D2A7AF36-E463-4ABC-8D6F-28420E89FB17}"/>
              </a:ext>
            </a:extLst>
          </p:cNvPr>
          <p:cNvSpPr txBox="1"/>
          <p:nvPr/>
        </p:nvSpPr>
        <p:spPr>
          <a:xfrm>
            <a:off x="3634464" y="65032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44" name="CuadroTexto 43">
            <a:extLst>
              <a:ext uri="{FF2B5EF4-FFF2-40B4-BE49-F238E27FC236}">
                <a16:creationId xmlns:a16="http://schemas.microsoft.com/office/drawing/2014/main" id="{44D61C98-6531-40F1-8D5F-8B23375C51BB}"/>
              </a:ext>
            </a:extLst>
          </p:cNvPr>
          <p:cNvSpPr txBox="1"/>
          <p:nvPr/>
        </p:nvSpPr>
        <p:spPr>
          <a:xfrm>
            <a:off x="5527058" y="65032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pic>
        <p:nvPicPr>
          <p:cNvPr id="45" name="Imagen 44" descr="Un hombre con lentes y corbata&#10;&#10;Descripción generada automáticamente">
            <a:extLst>
              <a:ext uri="{FF2B5EF4-FFF2-40B4-BE49-F238E27FC236}">
                <a16:creationId xmlns:a16="http://schemas.microsoft.com/office/drawing/2014/main" id="{EF04F8A2-ED52-4447-ACEC-A08C7B7584B2}"/>
              </a:ext>
            </a:extLst>
          </p:cNvPr>
          <p:cNvPicPr>
            <a:picLocks noChangeAspect="1"/>
          </p:cNvPicPr>
          <p:nvPr/>
        </p:nvPicPr>
        <p:blipFill rotWithShape="1">
          <a:blip r:embed="rId4"/>
          <a:srcRect r="-3393" b="24731"/>
          <a:stretch/>
        </p:blipFill>
        <p:spPr>
          <a:xfrm>
            <a:off x="3056942" y="6405350"/>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5342509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674" name="Picture 2" descr="De lo recibido de Tu mano te damos - YouTube">
            <a:extLst>
              <a:ext uri="{FF2B5EF4-FFF2-40B4-BE49-F238E27FC236}">
                <a16:creationId xmlns:a16="http://schemas.microsoft.com/office/drawing/2014/main" id="{8A01274C-A2B8-417B-8107-48843E00F01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935" b="20596"/>
          <a:stretch/>
        </p:blipFill>
        <p:spPr bwMode="auto">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a:noFill/>
          <a:extLst>
            <a:ext uri="{909E8E84-426E-40DD-AFC4-6F175D3DCCD1}">
              <a14:hiddenFill xmlns:a14="http://schemas.microsoft.com/office/drawing/2010/main">
                <a:solidFill>
                  <a:srgbClr val="FFFFFF"/>
                </a:solidFill>
              </a14:hiddenFill>
            </a:ext>
          </a:extLst>
        </p:spPr>
      </p:pic>
      <p:sp>
        <p:nvSpPr>
          <p:cNvPr id="73" name="sketch line">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61305" y="5468206"/>
            <a:ext cx="1371600" cy="18288"/>
          </a:xfrm>
          <a:custGeom>
            <a:avLst/>
            <a:gdLst>
              <a:gd name="connsiteX0" fmla="*/ 0 w 1371600"/>
              <a:gd name="connsiteY0" fmla="*/ 0 h 18288"/>
              <a:gd name="connsiteX1" fmla="*/ 685800 w 1371600"/>
              <a:gd name="connsiteY1" fmla="*/ 0 h 18288"/>
              <a:gd name="connsiteX2" fmla="*/ 1371600 w 1371600"/>
              <a:gd name="connsiteY2" fmla="*/ 0 h 18288"/>
              <a:gd name="connsiteX3" fmla="*/ 1371600 w 1371600"/>
              <a:gd name="connsiteY3" fmla="*/ 18288 h 18288"/>
              <a:gd name="connsiteX4" fmla="*/ 713232 w 1371600"/>
              <a:gd name="connsiteY4" fmla="*/ 18288 h 18288"/>
              <a:gd name="connsiteX5" fmla="*/ 0 w 1371600"/>
              <a:gd name="connsiteY5" fmla="*/ 18288 h 18288"/>
              <a:gd name="connsiteX6" fmla="*/ 0 w 1371600"/>
              <a:gd name="connsiteY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18288" fill="none" extrusionOk="0">
                <a:moveTo>
                  <a:pt x="0" y="0"/>
                </a:moveTo>
                <a:cubicBezTo>
                  <a:pt x="247303" y="31625"/>
                  <a:pt x="422310" y="-25629"/>
                  <a:pt x="685800" y="0"/>
                </a:cubicBezTo>
                <a:cubicBezTo>
                  <a:pt x="949290" y="25629"/>
                  <a:pt x="1192357" y="6696"/>
                  <a:pt x="1371600" y="0"/>
                </a:cubicBezTo>
                <a:cubicBezTo>
                  <a:pt x="1371355" y="6649"/>
                  <a:pt x="1371915" y="11310"/>
                  <a:pt x="1371600" y="18288"/>
                </a:cubicBezTo>
                <a:cubicBezTo>
                  <a:pt x="1107995" y="26464"/>
                  <a:pt x="1033361" y="32942"/>
                  <a:pt x="713232" y="18288"/>
                </a:cubicBezTo>
                <a:cubicBezTo>
                  <a:pt x="393103" y="3634"/>
                  <a:pt x="289343" y="43221"/>
                  <a:pt x="0" y="18288"/>
                </a:cubicBezTo>
                <a:cubicBezTo>
                  <a:pt x="-459" y="11562"/>
                  <a:pt x="-31" y="5093"/>
                  <a:pt x="0" y="0"/>
                </a:cubicBezTo>
                <a:close/>
              </a:path>
              <a:path w="1371600" h="18288" stroke="0" extrusionOk="0">
                <a:moveTo>
                  <a:pt x="0" y="0"/>
                </a:moveTo>
                <a:cubicBezTo>
                  <a:pt x="170249" y="-24099"/>
                  <a:pt x="504634" y="14338"/>
                  <a:pt x="644652" y="0"/>
                </a:cubicBezTo>
                <a:cubicBezTo>
                  <a:pt x="784670" y="-14338"/>
                  <a:pt x="1087773" y="8679"/>
                  <a:pt x="1371600" y="0"/>
                </a:cubicBezTo>
                <a:cubicBezTo>
                  <a:pt x="1372456" y="3662"/>
                  <a:pt x="1371030" y="13946"/>
                  <a:pt x="1371600" y="18288"/>
                </a:cubicBezTo>
                <a:cubicBezTo>
                  <a:pt x="1176823" y="-1409"/>
                  <a:pt x="900830" y="9989"/>
                  <a:pt x="713232" y="18288"/>
                </a:cubicBezTo>
                <a:cubicBezTo>
                  <a:pt x="525634" y="26587"/>
                  <a:pt x="282837" y="5724"/>
                  <a:pt x="0" y="18288"/>
                </a:cubicBezTo>
                <a:cubicBezTo>
                  <a:pt x="367" y="13143"/>
                  <a:pt x="-823" y="584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615697673">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C48E3983-A783-45BA-86BC-BBC9887B2538}"/>
              </a:ext>
            </a:extLst>
          </p:cNvPr>
          <p:cNvSpPr>
            <a:spLocks noGrp="1"/>
          </p:cNvSpPr>
          <p:nvPr>
            <p:ph idx="1"/>
          </p:nvPr>
        </p:nvSpPr>
        <p:spPr>
          <a:xfrm>
            <a:off x="4654294" y="4431323"/>
            <a:ext cx="7342634" cy="2426667"/>
          </a:xfrm>
        </p:spPr>
        <p:txBody>
          <a:bodyPr anchor="ctr">
            <a:normAutofit/>
          </a:bodyPr>
          <a:lstStyle/>
          <a:p>
            <a:pPr marL="0" indent="0">
              <a:buNone/>
            </a:pPr>
            <a:r>
              <a:rPr lang="es-MX" b="1" dirty="0">
                <a:solidFill>
                  <a:srgbClr val="FF0000"/>
                </a:solidFill>
              </a:rPr>
              <a:t>1 Crónicas 29:14 </a:t>
            </a:r>
            <a:r>
              <a:rPr lang="es-MX" dirty="0"/>
              <a:t>​</a:t>
            </a:r>
            <a:r>
              <a:rPr lang="es-MX" i="1" dirty="0"/>
              <a:t>Porque ¿quién soy yo, y quién es mi pueblo, para que pudiésemos ofrecer voluntariamente cosas semejantes? Pues todo es tuyo, y de lo recibido de tu mano te damos.</a:t>
            </a:r>
          </a:p>
        </p:txBody>
      </p:sp>
      <p:grpSp>
        <p:nvGrpSpPr>
          <p:cNvPr id="6" name="Grupo 5">
            <a:extLst>
              <a:ext uri="{FF2B5EF4-FFF2-40B4-BE49-F238E27FC236}">
                <a16:creationId xmlns:a16="http://schemas.microsoft.com/office/drawing/2014/main" id="{6E771D0F-5A2D-4E94-856E-4C571490E45A}"/>
              </a:ext>
            </a:extLst>
          </p:cNvPr>
          <p:cNvGrpSpPr/>
          <p:nvPr/>
        </p:nvGrpSpPr>
        <p:grpSpPr>
          <a:xfrm>
            <a:off x="372397" y="4580107"/>
            <a:ext cx="3593167" cy="1583043"/>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2BB80440-CD7E-4C48-9E93-C7D142B95B73}"/>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DBA6A1D6-BF89-42B1-8F13-F79A2C08E1E6}"/>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3707087D-A631-40E3-981C-38BC329041CE}"/>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158FB370-1B00-4F55-BE79-E0D9D372C6A2}"/>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8905E66A-4943-4FE5-AFF8-36DBEA1761B3}"/>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45F1684D-53F7-452C-8BCD-DA624E4C680A}"/>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F4A06CBA-7E14-46C5-9385-F9B180A0D6DC}"/>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5F083C1D-4087-4983-8133-A90882505773}"/>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FF480F81-C587-4EA1-BCE4-F161AEDEAFDC}"/>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035C3FF7-D97A-485A-B3E5-B679ADB39960}"/>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BFF626BD-AD26-4771-AB93-5D8529772508}"/>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1E129273-F8D3-4208-A4D0-63FD2FF06650}"/>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9" name="CuadroTexto 18">
            <a:extLst>
              <a:ext uri="{FF2B5EF4-FFF2-40B4-BE49-F238E27FC236}">
                <a16:creationId xmlns:a16="http://schemas.microsoft.com/office/drawing/2014/main" id="{48C6E56C-5DC1-484A-B4EE-BF8D44B273D0}"/>
              </a:ext>
            </a:extLst>
          </p:cNvPr>
          <p:cNvSpPr txBox="1"/>
          <p:nvPr/>
        </p:nvSpPr>
        <p:spPr>
          <a:xfrm>
            <a:off x="1397386" y="6542973"/>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0" name="CuadroTexto 19">
            <a:extLst>
              <a:ext uri="{FF2B5EF4-FFF2-40B4-BE49-F238E27FC236}">
                <a16:creationId xmlns:a16="http://schemas.microsoft.com/office/drawing/2014/main" id="{159D0DB3-3B02-416B-AB45-AB0A9F56F104}"/>
              </a:ext>
            </a:extLst>
          </p:cNvPr>
          <p:cNvSpPr txBox="1"/>
          <p:nvPr/>
        </p:nvSpPr>
        <p:spPr>
          <a:xfrm>
            <a:off x="3289980" y="6542973"/>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pic>
        <p:nvPicPr>
          <p:cNvPr id="21" name="Imagen 20" descr="Un hombre con lentes y corbata&#10;&#10;Descripción generada automáticamente">
            <a:extLst>
              <a:ext uri="{FF2B5EF4-FFF2-40B4-BE49-F238E27FC236}">
                <a16:creationId xmlns:a16="http://schemas.microsoft.com/office/drawing/2014/main" id="{9D7DEDB2-9790-4635-8900-41214C0F0C88}"/>
              </a:ext>
            </a:extLst>
          </p:cNvPr>
          <p:cNvPicPr>
            <a:picLocks noChangeAspect="1"/>
          </p:cNvPicPr>
          <p:nvPr/>
        </p:nvPicPr>
        <p:blipFill rotWithShape="1">
          <a:blip r:embed="rId4"/>
          <a:srcRect r="-3393" b="24731"/>
          <a:stretch/>
        </p:blipFill>
        <p:spPr>
          <a:xfrm>
            <a:off x="819864" y="6416977"/>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8720477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A22D71-AC33-4999-82B1-4DA0169A6609}"/>
              </a:ext>
            </a:extLst>
          </p:cNvPr>
          <p:cNvSpPr>
            <a:spLocks noGrp="1"/>
          </p:cNvSpPr>
          <p:nvPr>
            <p:ph type="title"/>
          </p:nvPr>
        </p:nvSpPr>
        <p:spPr>
          <a:xfrm>
            <a:off x="238841" y="41003"/>
            <a:ext cx="6455457" cy="1325563"/>
          </a:xfrm>
        </p:spPr>
        <p:txBody>
          <a:bodyPr anchor="t">
            <a:normAutofit/>
          </a:bodyPr>
          <a:lstStyle/>
          <a:p>
            <a:pPr algn="ctr"/>
            <a:r>
              <a:rPr lang="es-MX" sz="3200" b="1" dirty="0">
                <a:solidFill>
                  <a:srgbClr val="FF0000"/>
                </a:solidFill>
              </a:rPr>
              <a:t>I) ¿Por qué debemos dar? </a:t>
            </a:r>
            <a:br>
              <a:rPr lang="es-MX" sz="3200" b="1" dirty="0">
                <a:solidFill>
                  <a:srgbClr val="FF0000"/>
                </a:solidFill>
              </a:rPr>
            </a:br>
            <a:r>
              <a:rPr lang="es-MX" sz="3200" b="1" dirty="0">
                <a:solidFill>
                  <a:srgbClr val="FF0000"/>
                </a:solidFill>
              </a:rPr>
              <a:t>El invocar a nuestro Dios</a:t>
            </a:r>
          </a:p>
        </p:txBody>
      </p:sp>
      <p:sp>
        <p:nvSpPr>
          <p:cNvPr id="3" name="Marcador de contenido 2">
            <a:extLst>
              <a:ext uri="{FF2B5EF4-FFF2-40B4-BE49-F238E27FC236}">
                <a16:creationId xmlns:a16="http://schemas.microsoft.com/office/drawing/2014/main" id="{8E034B37-025C-4C15-B159-DF0EC4F3F529}"/>
              </a:ext>
            </a:extLst>
          </p:cNvPr>
          <p:cNvSpPr>
            <a:spLocks noGrp="1"/>
          </p:cNvSpPr>
          <p:nvPr>
            <p:ph idx="1"/>
          </p:nvPr>
        </p:nvSpPr>
        <p:spPr>
          <a:xfrm>
            <a:off x="182354" y="970143"/>
            <a:ext cx="6455457" cy="5465298"/>
          </a:xfrm>
        </p:spPr>
        <p:txBody>
          <a:bodyPr anchor="t">
            <a:normAutofit fontScale="92500"/>
          </a:bodyPr>
          <a:lstStyle/>
          <a:p>
            <a:pPr marL="0" marR="450" indent="0" rtl="0">
              <a:buNone/>
            </a:pPr>
            <a:r>
              <a:rPr lang="es-MX" b="1" dirty="0"/>
              <a:t>Genesis 4:26 </a:t>
            </a:r>
            <a:r>
              <a:rPr lang="es-MX" i="1" dirty="0"/>
              <a:t>Y a Set también le nació un hijo, y llamó su nombre Enós. </a:t>
            </a:r>
            <a:r>
              <a:rPr lang="es-MX" i="1" dirty="0">
                <a:solidFill>
                  <a:srgbClr val="FF0000"/>
                </a:solidFill>
              </a:rPr>
              <a:t>Entonces </a:t>
            </a:r>
            <a:r>
              <a:rPr lang="es-MX" b="1" i="1" dirty="0">
                <a:solidFill>
                  <a:srgbClr val="FF0000"/>
                </a:solidFill>
              </a:rPr>
              <a:t>los hombres comenzaron a invocar el nombre de Jehová</a:t>
            </a:r>
            <a:r>
              <a:rPr lang="es-MX" dirty="0">
                <a:solidFill>
                  <a:srgbClr val="FF0000"/>
                </a:solidFill>
              </a:rPr>
              <a:t>.</a:t>
            </a:r>
          </a:p>
          <a:p>
            <a:pPr marL="0" marR="450" indent="0" rtl="0">
              <a:buNone/>
            </a:pPr>
            <a:r>
              <a:rPr lang="es-MX" b="1" dirty="0">
                <a:solidFill>
                  <a:srgbClr val="FF0000"/>
                </a:solidFill>
              </a:rPr>
              <a:t>Génesis 12:8 </a:t>
            </a:r>
            <a:r>
              <a:rPr lang="es-MX" i="1" dirty="0"/>
              <a:t>Luego se pasó de allí a un monte al oriente de </a:t>
            </a:r>
            <a:r>
              <a:rPr lang="es-MX" i="1" dirty="0" err="1"/>
              <a:t>Bet</a:t>
            </a:r>
            <a:r>
              <a:rPr lang="es-MX" i="1" dirty="0"/>
              <a:t>-el, y plantó su tienda, teniendo a </a:t>
            </a:r>
            <a:r>
              <a:rPr lang="es-MX" i="1" dirty="0" err="1"/>
              <a:t>Bet</a:t>
            </a:r>
            <a:r>
              <a:rPr lang="es-MX" i="1" dirty="0"/>
              <a:t>-el al occidente y Hai al oriente; y </a:t>
            </a:r>
            <a:r>
              <a:rPr lang="es-MX" b="1" i="1" dirty="0">
                <a:solidFill>
                  <a:srgbClr val="FF0000"/>
                </a:solidFill>
              </a:rPr>
              <a:t>edificó allí altar a Jehová, e invocó el nombre de Jehová</a:t>
            </a:r>
            <a:r>
              <a:rPr lang="es-MX" dirty="0">
                <a:solidFill>
                  <a:srgbClr val="FF0000"/>
                </a:solidFill>
              </a:rPr>
              <a:t>.</a:t>
            </a:r>
          </a:p>
          <a:p>
            <a:pPr marL="0" marR="450" indent="0" rtl="0">
              <a:buNone/>
            </a:pPr>
            <a:r>
              <a:rPr lang="es-MX" b="1" dirty="0">
                <a:solidFill>
                  <a:srgbClr val="FF0000"/>
                </a:solidFill>
              </a:rPr>
              <a:t>Génesis 13:4 </a:t>
            </a:r>
            <a:r>
              <a:rPr lang="es-MX" b="1" i="1" u="sng" dirty="0"/>
              <a:t>al lugar del altar que había hecho </a:t>
            </a:r>
            <a:r>
              <a:rPr lang="es-MX" i="1" dirty="0"/>
              <a:t>allí antes; </a:t>
            </a:r>
            <a:r>
              <a:rPr lang="es-MX" b="1" i="1" dirty="0">
                <a:solidFill>
                  <a:srgbClr val="FF0000"/>
                </a:solidFill>
              </a:rPr>
              <a:t>e invocó allí Abram el nombre de Jehová</a:t>
            </a:r>
            <a:r>
              <a:rPr lang="es-MX" dirty="0">
                <a:solidFill>
                  <a:srgbClr val="FF0000"/>
                </a:solidFill>
              </a:rPr>
              <a:t>.</a:t>
            </a:r>
          </a:p>
          <a:p>
            <a:pPr marL="0" marR="450" indent="0" rtl="0">
              <a:buNone/>
            </a:pPr>
            <a:r>
              <a:rPr lang="es-MX" b="1" dirty="0">
                <a:solidFill>
                  <a:srgbClr val="FF0000"/>
                </a:solidFill>
              </a:rPr>
              <a:t>Génesis 26:25 </a:t>
            </a:r>
            <a:r>
              <a:rPr lang="es-MX" i="1" dirty="0"/>
              <a:t>Y </a:t>
            </a:r>
            <a:r>
              <a:rPr lang="es-MX" b="1" i="1" u="sng" dirty="0"/>
              <a:t>edificó allí un altar</a:t>
            </a:r>
            <a:r>
              <a:rPr lang="es-MX" i="1" dirty="0"/>
              <a:t>, </a:t>
            </a:r>
            <a:r>
              <a:rPr lang="es-MX" i="1" dirty="0">
                <a:solidFill>
                  <a:srgbClr val="FF0000"/>
                </a:solidFill>
              </a:rPr>
              <a:t>e </a:t>
            </a:r>
            <a:r>
              <a:rPr lang="es-MX" b="1" i="1" dirty="0">
                <a:solidFill>
                  <a:srgbClr val="FF0000"/>
                </a:solidFill>
              </a:rPr>
              <a:t>invocó el nombre de Jehová</a:t>
            </a:r>
            <a:r>
              <a:rPr lang="es-MX" i="1" dirty="0">
                <a:solidFill>
                  <a:srgbClr val="FF0000"/>
                </a:solidFill>
              </a:rPr>
              <a:t>,</a:t>
            </a:r>
            <a:r>
              <a:rPr lang="es-MX" i="1" dirty="0"/>
              <a:t> y plantó allí su tienda; y abrieron allí los siervos de Isaac un pozo</a:t>
            </a:r>
            <a:r>
              <a:rPr lang="es-MX" dirty="0"/>
              <a:t>.</a:t>
            </a:r>
          </a:p>
        </p:txBody>
      </p:sp>
      <p:sp>
        <p:nvSpPr>
          <p:cNvPr id="71" name="Freeform: Shape 70">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50" name="Picture 2">
            <a:extLst>
              <a:ext uri="{FF2B5EF4-FFF2-40B4-BE49-F238E27FC236}">
                <a16:creationId xmlns:a16="http://schemas.microsoft.com/office/drawing/2014/main" id="{6AA2BD9E-7E25-400C-8D1F-C35B192CF4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5493" r="5493"/>
          <a:stretch/>
        </p:blipFill>
        <p:spPr bwMode="auto">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noFill/>
          <a:extLst>
            <a:ext uri="{909E8E84-426E-40DD-AFC4-6F175D3DCCD1}">
              <a14:hiddenFill xmlns:a14="http://schemas.microsoft.com/office/drawing/2010/main">
                <a:solidFill>
                  <a:srgbClr val="FFFFFF"/>
                </a:solidFill>
              </a14:hiddenFill>
            </a:ext>
          </a:extLst>
        </p:spPr>
      </p:pic>
      <p:grpSp>
        <p:nvGrpSpPr>
          <p:cNvPr id="6" name="Grupo 5">
            <a:extLst>
              <a:ext uri="{FF2B5EF4-FFF2-40B4-BE49-F238E27FC236}">
                <a16:creationId xmlns:a16="http://schemas.microsoft.com/office/drawing/2014/main" id="{3280D93E-D3C8-404B-B76F-02070C7F04A3}"/>
              </a:ext>
            </a:extLst>
          </p:cNvPr>
          <p:cNvGrpSpPr/>
          <p:nvPr/>
        </p:nvGrpSpPr>
        <p:grpSpPr>
          <a:xfrm>
            <a:off x="10284343" y="5962064"/>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362991E8-7CC6-45B9-8652-4734374925C9}"/>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E78D3AD3-9B40-4DA9-ABC0-19F812D6A937}"/>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B64F040F-2457-40DB-A2D6-A427EB01275B}"/>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8A9876C7-B50F-4DF2-91DF-6424CF8AE97D}"/>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8CC557CB-6B59-470F-8F71-FADF78EE9724}"/>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A27A181D-9404-417C-95BA-D318CA26B149}"/>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C8682098-7331-4D00-8C3D-6D24E9625F01}"/>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40F19D08-01E3-490C-95D9-9D6FD6E2B15E}"/>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3FAD9C09-4B39-43F1-AA9C-B0E6652D3B50}"/>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73132397-22D7-4F93-A91B-EF60CD9C8299}"/>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BE0B375C-962A-424F-961E-55BD09679C6B}"/>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EAF55B9E-B1F9-41ED-9FD0-CAEFBED79E4D}"/>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9" name="Imagen 18" descr="Un hombre con lentes y corbata&#10;&#10;Descripción generada automáticamente">
            <a:extLst>
              <a:ext uri="{FF2B5EF4-FFF2-40B4-BE49-F238E27FC236}">
                <a16:creationId xmlns:a16="http://schemas.microsoft.com/office/drawing/2014/main" id="{C9F94B38-24FC-4226-B13D-363807BDF9B4}"/>
              </a:ext>
            </a:extLst>
          </p:cNvPr>
          <p:cNvPicPr>
            <a:picLocks noChangeAspect="1"/>
          </p:cNvPicPr>
          <p:nvPr/>
        </p:nvPicPr>
        <p:blipFill rotWithShape="1">
          <a:blip r:embed="rId4"/>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0" name="CuadroTexto 19">
            <a:extLst>
              <a:ext uri="{FF2B5EF4-FFF2-40B4-BE49-F238E27FC236}">
                <a16:creationId xmlns:a16="http://schemas.microsoft.com/office/drawing/2014/main" id="{E0230EBD-636B-474A-89D1-1A785C6684A5}"/>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1" name="CuadroTexto 20">
            <a:extLst>
              <a:ext uri="{FF2B5EF4-FFF2-40B4-BE49-F238E27FC236}">
                <a16:creationId xmlns:a16="http://schemas.microsoft.com/office/drawing/2014/main" id="{931556FC-55CC-4113-856E-56E4F9D5E157}"/>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417661911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A22D71-AC33-4999-82B1-4DA0169A6609}"/>
              </a:ext>
            </a:extLst>
          </p:cNvPr>
          <p:cNvSpPr>
            <a:spLocks noGrp="1"/>
          </p:cNvSpPr>
          <p:nvPr>
            <p:ph type="title"/>
          </p:nvPr>
        </p:nvSpPr>
        <p:spPr>
          <a:xfrm>
            <a:off x="6534553" y="277633"/>
            <a:ext cx="5259707" cy="1325563"/>
          </a:xfrm>
        </p:spPr>
        <p:txBody>
          <a:bodyPr>
            <a:normAutofit/>
          </a:bodyPr>
          <a:lstStyle/>
          <a:p>
            <a:r>
              <a:rPr lang="es-MX" sz="3700" b="1" dirty="0">
                <a:solidFill>
                  <a:srgbClr val="FF0000"/>
                </a:solidFill>
              </a:rPr>
              <a:t>I) ¿Por qué debemos dar? </a:t>
            </a:r>
            <a:br>
              <a:rPr lang="es-MX" sz="3700" b="1" dirty="0">
                <a:solidFill>
                  <a:srgbClr val="FF0000"/>
                </a:solidFill>
              </a:rPr>
            </a:br>
            <a:r>
              <a:rPr lang="es-MX" sz="3700" b="1" dirty="0">
                <a:solidFill>
                  <a:srgbClr val="FF0000"/>
                </a:solidFill>
              </a:rPr>
              <a:t>Invocando a nuestro Dios</a:t>
            </a:r>
          </a:p>
        </p:txBody>
      </p:sp>
      <p:sp>
        <p:nvSpPr>
          <p:cNvPr id="3076" name="Freeform: Shape 70">
            <a:extLst>
              <a:ext uri="{FF2B5EF4-FFF2-40B4-BE49-F238E27FC236}">
                <a16:creationId xmlns:a16="http://schemas.microsoft.com/office/drawing/2014/main" id="{357DD0D3-F869-46D0-944C-6EC60E19E3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36816" cy="5254922"/>
          </a:xfrm>
          <a:custGeom>
            <a:avLst/>
            <a:gdLst>
              <a:gd name="connsiteX0" fmla="*/ 0 w 6136816"/>
              <a:gd name="connsiteY0" fmla="*/ 0 h 5254922"/>
              <a:gd name="connsiteX1" fmla="*/ 6136816 w 6136816"/>
              <a:gd name="connsiteY1" fmla="*/ 0 h 5254922"/>
              <a:gd name="connsiteX2" fmla="*/ 6134892 w 6136816"/>
              <a:gd name="connsiteY2" fmla="*/ 111520 h 5254922"/>
              <a:gd name="connsiteX3" fmla="*/ 6066513 w 6136816"/>
              <a:gd name="connsiteY3" fmla="*/ 752995 h 5254922"/>
              <a:gd name="connsiteX4" fmla="*/ 140712 w 6136816"/>
              <a:gd name="connsiteY4" fmla="*/ 5219363 h 5254922"/>
              <a:gd name="connsiteX5" fmla="*/ 0 w 6136816"/>
              <a:gd name="connsiteY5" fmla="*/ 5199534 h 525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6816" h="5254922">
                <a:moveTo>
                  <a:pt x="0" y="0"/>
                </a:moveTo>
                <a:lnTo>
                  <a:pt x="6136816" y="0"/>
                </a:lnTo>
                <a:lnTo>
                  <a:pt x="6134892" y="111520"/>
                </a:lnTo>
                <a:cubicBezTo>
                  <a:pt x="6124961" y="323936"/>
                  <a:pt x="6102367" y="538040"/>
                  <a:pt x="6066513" y="752995"/>
                </a:cubicBezTo>
                <a:cubicBezTo>
                  <a:pt x="5592281" y="3596146"/>
                  <a:pt x="2972232" y="5545369"/>
                  <a:pt x="140712" y="5219363"/>
                </a:cubicBezTo>
                <a:lnTo>
                  <a:pt x="0" y="5199534"/>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3074" name="Picture 2" descr="EL PODER DE LA ORACION PARTE 6 - Página web de Sanidad Interior y  Liberación Elizabeth Cardona Muñoz">
            <a:extLst>
              <a:ext uri="{FF2B5EF4-FFF2-40B4-BE49-F238E27FC236}">
                <a16:creationId xmlns:a16="http://schemas.microsoft.com/office/drawing/2014/main" id="{B37C4580-BA04-4AD2-A160-B51AF3E667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482" r="26056" b="-1"/>
          <a:stretch/>
        </p:blipFill>
        <p:spPr bwMode="auto">
          <a:xfrm>
            <a:off x="1" y="2"/>
            <a:ext cx="5863721" cy="4984915"/>
          </a:xfrm>
          <a:custGeom>
            <a:avLst/>
            <a:gdLst/>
            <a:ahLst/>
            <a:cxnLst/>
            <a:rect l="l" t="t" r="r" b="b"/>
            <a:pathLst>
              <a:path w="5863721" h="4984915">
                <a:moveTo>
                  <a:pt x="0" y="0"/>
                </a:moveTo>
                <a:lnTo>
                  <a:pt x="5863721" y="0"/>
                </a:lnTo>
                <a:lnTo>
                  <a:pt x="5844576" y="326138"/>
                </a:lnTo>
                <a:cubicBezTo>
                  <a:pt x="5833049" y="448313"/>
                  <a:pt x="5817094" y="570952"/>
                  <a:pt x="5796589" y="693884"/>
                </a:cubicBezTo>
                <a:cubicBezTo>
                  <a:pt x="5344573" y="3403845"/>
                  <a:pt x="2847261" y="5261756"/>
                  <a:pt x="148386" y="4951022"/>
                </a:cubicBezTo>
                <a:lnTo>
                  <a:pt x="0" y="4930112"/>
                </a:lnTo>
                <a:close/>
              </a:path>
            </a:pathLst>
          </a:custGeom>
          <a:noFill/>
          <a:extLst>
            <a:ext uri="{909E8E84-426E-40DD-AFC4-6F175D3DCCD1}">
              <a14:hiddenFill xmlns:a14="http://schemas.microsoft.com/office/drawing/2010/main">
                <a:solidFill>
                  <a:srgbClr val="FFFFFF"/>
                </a:solidFill>
              </a14:hiddenFill>
            </a:ext>
          </a:extLst>
        </p:spPr>
      </p:pic>
      <p:sp>
        <p:nvSpPr>
          <p:cNvPr id="3" name="Marcador de contenido 2">
            <a:extLst>
              <a:ext uri="{FF2B5EF4-FFF2-40B4-BE49-F238E27FC236}">
                <a16:creationId xmlns:a16="http://schemas.microsoft.com/office/drawing/2014/main" id="{8E034B37-025C-4C15-B159-DF0EC4F3F529}"/>
              </a:ext>
            </a:extLst>
          </p:cNvPr>
          <p:cNvSpPr>
            <a:spLocks noGrp="1"/>
          </p:cNvSpPr>
          <p:nvPr>
            <p:ph idx="1"/>
          </p:nvPr>
        </p:nvSpPr>
        <p:spPr>
          <a:xfrm>
            <a:off x="5435355" y="1868530"/>
            <a:ext cx="6779943" cy="4578980"/>
          </a:xfrm>
        </p:spPr>
        <p:txBody>
          <a:bodyPr anchor="t">
            <a:normAutofit fontScale="92500"/>
          </a:bodyPr>
          <a:lstStyle/>
          <a:p>
            <a:pPr marL="0" marR="450" indent="0" rtl="0">
              <a:buNone/>
            </a:pPr>
            <a:r>
              <a:rPr lang="es-MX" sz="2400" b="1" dirty="0"/>
              <a:t>      ¿Qué significa “invocar el nombre de Jehová”?</a:t>
            </a:r>
          </a:p>
          <a:p>
            <a:pPr marL="514350" marR="450" indent="-514350" rtl="0">
              <a:buFont typeface="+mj-lt"/>
              <a:buAutoNum type="arabicPeriod"/>
            </a:pPr>
            <a:r>
              <a:rPr lang="es-MX" sz="2400" dirty="0"/>
              <a:t>Empezó adoración formal a Jehová.</a:t>
            </a:r>
          </a:p>
          <a:p>
            <a:pPr marR="450" lvl="1"/>
            <a:r>
              <a:rPr lang="es-MX" dirty="0"/>
              <a:t>Actividades que Dios nos manda hacer.</a:t>
            </a:r>
          </a:p>
          <a:p>
            <a:pPr marR="450" lvl="1"/>
            <a:r>
              <a:rPr lang="es-MX" dirty="0"/>
              <a:t>Aprender de Dios y su voluntad para nosotros.</a:t>
            </a:r>
          </a:p>
          <a:p>
            <a:pPr marR="450" lvl="1"/>
            <a:r>
              <a:rPr lang="es-MX" dirty="0"/>
              <a:t>Aprender de las promesas de Dios. </a:t>
            </a:r>
            <a:r>
              <a:rPr lang="es-MX" i="1" dirty="0"/>
              <a:t>Haces esto y te responderé así.</a:t>
            </a:r>
          </a:p>
          <a:p>
            <a:pPr marL="514350" marR="450" indent="-514350" rtl="0">
              <a:buFont typeface="+mj-lt"/>
              <a:buAutoNum type="arabicPeriod" startAt="2"/>
            </a:pPr>
            <a:r>
              <a:rPr lang="es-MX" sz="2400" dirty="0"/>
              <a:t>Tuvo un lugar definido a donde irse a adorar a Dios.</a:t>
            </a:r>
          </a:p>
          <a:p>
            <a:pPr marL="514350" marR="450" indent="-514350" rtl="0">
              <a:buFont typeface="+mj-lt"/>
              <a:buAutoNum type="arabicPeriod" startAt="2"/>
            </a:pPr>
            <a:r>
              <a:rPr lang="es-MX" sz="2400" dirty="0"/>
              <a:t>Presentaron sus peticiones formalmente en el lugar destinado para adorar a Dios.</a:t>
            </a:r>
          </a:p>
          <a:p>
            <a:pPr marL="514350" marR="450" indent="-514350" rtl="0">
              <a:buFont typeface="+mj-lt"/>
              <a:buAutoNum type="arabicPeriod" startAt="2"/>
            </a:pPr>
            <a:r>
              <a:rPr lang="es-MX" sz="2400" dirty="0"/>
              <a:t>Era adoración por una comunidad, los que creyeron en Dios se juntaban en tal lugar. NT congregamos en tal lugar.</a:t>
            </a:r>
          </a:p>
        </p:txBody>
      </p:sp>
      <p:grpSp>
        <p:nvGrpSpPr>
          <p:cNvPr id="6" name="Grupo 5">
            <a:extLst>
              <a:ext uri="{FF2B5EF4-FFF2-40B4-BE49-F238E27FC236}">
                <a16:creationId xmlns:a16="http://schemas.microsoft.com/office/drawing/2014/main" id="{F4215835-4526-40B3-BBE4-CB4FF61A44C7}"/>
              </a:ext>
            </a:extLst>
          </p:cNvPr>
          <p:cNvGrpSpPr/>
          <p:nvPr/>
        </p:nvGrpSpPr>
        <p:grpSpPr>
          <a:xfrm>
            <a:off x="2216812" y="4964454"/>
            <a:ext cx="2566203" cy="1152689"/>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BA4E3459-BA06-4106-A4AA-06FF284CBE0E}"/>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B0D32054-5039-4E7E-84A1-1593B9317174}"/>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2212CC1A-C47C-48A3-8737-8C71B0CEA974}"/>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ED5EDD58-F730-4D9B-87DF-8B7E4F991CE3}"/>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A72842E8-1C90-4B7C-BCC4-7AAD525590F9}"/>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DA8B60C2-A9FE-496A-9A71-ACA0E2251EE9}"/>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FEF40B0A-2FAA-4336-8793-D50D9F247E37}"/>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F8F79EA8-A5FD-4A7A-B020-0B79CAE5670A}"/>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87E8CD00-4A95-48FF-A893-1C1A6B894F4E}"/>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83EF83EB-A4FC-4ABB-A56F-0F26929E2EBB}"/>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47C95AC5-E928-4191-88CB-9F27C59B80FA}"/>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B2A7AEE9-F165-47D1-B2F4-C1E7C7335507}"/>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9" name="Imagen 18" descr="Un hombre con lentes y corbata&#10;&#10;Descripción generada automáticamente">
            <a:extLst>
              <a:ext uri="{FF2B5EF4-FFF2-40B4-BE49-F238E27FC236}">
                <a16:creationId xmlns:a16="http://schemas.microsoft.com/office/drawing/2014/main" id="{8C741CC2-0B22-4028-8B76-4585BF620D12}"/>
              </a:ext>
            </a:extLst>
          </p:cNvPr>
          <p:cNvPicPr>
            <a:picLocks noChangeAspect="1"/>
          </p:cNvPicPr>
          <p:nvPr/>
        </p:nvPicPr>
        <p:blipFill rotWithShape="1">
          <a:blip r:embed="rId4"/>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0" name="CuadroTexto 19">
            <a:extLst>
              <a:ext uri="{FF2B5EF4-FFF2-40B4-BE49-F238E27FC236}">
                <a16:creationId xmlns:a16="http://schemas.microsoft.com/office/drawing/2014/main" id="{DE39412D-E68C-4EB3-BFF9-7F261EA2629B}"/>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1" name="CuadroTexto 20">
            <a:extLst>
              <a:ext uri="{FF2B5EF4-FFF2-40B4-BE49-F238E27FC236}">
                <a16:creationId xmlns:a16="http://schemas.microsoft.com/office/drawing/2014/main" id="{5F7DB734-BBE6-435F-8339-010995FFA7C3}"/>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20783138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961FD97-564E-4645-8114-AB70A3D2A371}"/>
              </a:ext>
            </a:extLst>
          </p:cNvPr>
          <p:cNvSpPr>
            <a:spLocks noGrp="1"/>
          </p:cNvSpPr>
          <p:nvPr>
            <p:ph type="title"/>
          </p:nvPr>
        </p:nvSpPr>
        <p:spPr>
          <a:xfrm>
            <a:off x="572493" y="238539"/>
            <a:ext cx="11018520" cy="1434415"/>
          </a:xfrm>
        </p:spPr>
        <p:txBody>
          <a:bodyPr anchor="b">
            <a:normAutofit/>
          </a:bodyPr>
          <a:lstStyle/>
          <a:p>
            <a:r>
              <a:rPr lang="es-MX" sz="4600" b="1" dirty="0">
                <a:solidFill>
                  <a:srgbClr val="FF0000"/>
                </a:solidFill>
              </a:rPr>
              <a:t>I) ¿Por qué debemos dar? </a:t>
            </a:r>
            <a:br>
              <a:rPr lang="es-MX" sz="4600" b="1" dirty="0">
                <a:solidFill>
                  <a:srgbClr val="FF0000"/>
                </a:solidFill>
              </a:rPr>
            </a:br>
            <a:r>
              <a:rPr lang="es-MX" sz="4600" b="1" dirty="0">
                <a:solidFill>
                  <a:srgbClr val="FF0000"/>
                </a:solidFill>
              </a:rPr>
              <a:t>Invocando a nuestro Dios</a:t>
            </a:r>
            <a:endParaRPr lang="es-MX" sz="4600" dirty="0">
              <a:solidFill>
                <a:srgbClr val="FF0000"/>
              </a:solidFill>
            </a:endParaRP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E379435E-1630-47EA-8F96-39E170A4CC8C}"/>
              </a:ext>
            </a:extLst>
          </p:cNvPr>
          <p:cNvSpPr>
            <a:spLocks noGrp="1"/>
          </p:cNvSpPr>
          <p:nvPr>
            <p:ph idx="1"/>
          </p:nvPr>
        </p:nvSpPr>
        <p:spPr>
          <a:xfrm>
            <a:off x="238841" y="1911493"/>
            <a:ext cx="7173503" cy="4750108"/>
          </a:xfrm>
        </p:spPr>
        <p:txBody>
          <a:bodyPr anchor="t">
            <a:normAutofit lnSpcReduction="10000"/>
          </a:bodyPr>
          <a:lstStyle/>
          <a:p>
            <a:pPr marL="514350" indent="-514350">
              <a:buFont typeface="+mj-lt"/>
              <a:buAutoNum type="arabicPeriod" startAt="5"/>
            </a:pPr>
            <a:r>
              <a:rPr lang="es-MX" sz="2400" dirty="0"/>
              <a:t>Declararon Jehová en tal lugar al mundo. Fue un centro para informar al mundo de su Dios. </a:t>
            </a:r>
            <a:br>
              <a:rPr lang="es-MX" sz="2400" dirty="0"/>
            </a:br>
            <a:r>
              <a:rPr lang="es-MX" sz="2400" i="1" dirty="0"/>
              <a:t>Hebreo </a:t>
            </a:r>
            <a:r>
              <a:rPr lang="es-MX" sz="2400" i="1" dirty="0" err="1"/>
              <a:t>Qara</a:t>
            </a:r>
            <a:r>
              <a:rPr lang="es-MX" sz="2400" i="1" dirty="0"/>
              <a:t>’ declarar – llamar o declarar públicamente, o proclamar. </a:t>
            </a:r>
            <a:br>
              <a:rPr lang="es-MX" sz="2400" i="1" dirty="0"/>
            </a:br>
            <a:r>
              <a:rPr lang="es-MX" sz="2400" b="1" dirty="0">
                <a:solidFill>
                  <a:srgbClr val="FF0000"/>
                </a:solidFill>
              </a:rPr>
              <a:t>Éxodo 34:6</a:t>
            </a:r>
            <a:r>
              <a:rPr lang="es-MX" sz="2400" dirty="0">
                <a:solidFill>
                  <a:srgbClr val="FF0000"/>
                </a:solidFill>
              </a:rPr>
              <a:t> </a:t>
            </a:r>
            <a:r>
              <a:rPr lang="es-MX" sz="2400" i="1" dirty="0"/>
              <a:t>Y pasando Jehová por delante de él, proclamó: ¡Jehová! ¡Jehová! fuerte, misericordioso y piadoso; « tardo para la ira, »  y grande en misericordia y verdad</a:t>
            </a:r>
            <a:r>
              <a:rPr lang="es-MX" sz="2400" dirty="0"/>
              <a:t>;</a:t>
            </a:r>
            <a:br>
              <a:rPr lang="es-MX" sz="2400" dirty="0"/>
            </a:br>
            <a:r>
              <a:rPr lang="es-MX" sz="2400" b="1" dirty="0">
                <a:solidFill>
                  <a:srgbClr val="FF0000"/>
                </a:solidFill>
              </a:rPr>
              <a:t>Génesis 12:5</a:t>
            </a:r>
            <a:r>
              <a:rPr lang="es-MX" sz="2400" dirty="0">
                <a:solidFill>
                  <a:srgbClr val="FF0000"/>
                </a:solidFill>
              </a:rPr>
              <a:t> </a:t>
            </a:r>
            <a:r>
              <a:rPr lang="es-MX" sz="2400" i="1" dirty="0"/>
              <a:t>Tomó, pues, Abram a </a:t>
            </a:r>
            <a:r>
              <a:rPr lang="es-MX" sz="2400" i="1" dirty="0" err="1"/>
              <a:t>Sarai</a:t>
            </a:r>
            <a:r>
              <a:rPr lang="es-MX" sz="2400" i="1" dirty="0"/>
              <a:t> su mujer, y a Lot hijo de su hermano, y todos sus bienes que habían ganado </a:t>
            </a:r>
            <a:r>
              <a:rPr lang="es-MX" sz="2400" b="1" i="1" u="sng" dirty="0"/>
              <a:t>y las personas que habían adquirido en Harán, y salieron para ir a tierra de Canaán</a:t>
            </a:r>
            <a:r>
              <a:rPr lang="es-MX" sz="2400" i="1" dirty="0"/>
              <a:t>; y a tierra de Canaán llegaron. </a:t>
            </a:r>
          </a:p>
          <a:p>
            <a:pPr marL="457200" lvl="1" indent="0">
              <a:buNone/>
            </a:pPr>
            <a:r>
              <a:rPr lang="es-MX" dirty="0"/>
              <a:t>“El Pastor Abraham” tomó su rebaño de gente que convenció de creer en Jehová y se fueron.</a:t>
            </a:r>
          </a:p>
        </p:txBody>
      </p:sp>
      <p:pic>
        <p:nvPicPr>
          <p:cNvPr id="4098" name="Picture 2" descr="LIBRO DE GÉNESIS capitulo 12 – Mensajes de la Biblia">
            <a:extLst>
              <a:ext uri="{FF2B5EF4-FFF2-40B4-BE49-F238E27FC236}">
                <a16:creationId xmlns:a16="http://schemas.microsoft.com/office/drawing/2014/main" id="{4AAC6C9F-EE78-4A3B-95AE-443BD826082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162" r="32915" b="-1"/>
          <a:stretch/>
        </p:blipFill>
        <p:spPr bwMode="auto">
          <a:xfrm>
            <a:off x="7675658" y="2093976"/>
            <a:ext cx="3941064" cy="409651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7" name="Grupo 6">
            <a:extLst>
              <a:ext uri="{FF2B5EF4-FFF2-40B4-BE49-F238E27FC236}">
                <a16:creationId xmlns:a16="http://schemas.microsoft.com/office/drawing/2014/main" id="{DDA6B634-C9E0-425E-901E-30DC8CA0E582}"/>
              </a:ext>
            </a:extLst>
          </p:cNvPr>
          <p:cNvGrpSpPr/>
          <p:nvPr/>
        </p:nvGrpSpPr>
        <p:grpSpPr>
          <a:xfrm>
            <a:off x="9044004" y="557463"/>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8" name="Rectángulo 7">
              <a:extLst>
                <a:ext uri="{FF2B5EF4-FFF2-40B4-BE49-F238E27FC236}">
                  <a16:creationId xmlns:a16="http://schemas.microsoft.com/office/drawing/2014/main" id="{5D6164CB-A253-4BAF-8C95-D85D5D9E9C4D}"/>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FFAC19F6-2720-4576-8070-A8DFFD7DC882}"/>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196B8412-C9BF-4E51-A96C-7D8523B3EF79}"/>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C9B5140D-1105-4C42-A837-42133912E5CF}"/>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5D854B36-F07B-4318-9CE3-53194ECC0482}"/>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90AAA3E4-5DDD-4399-8A9F-4812FE06FD0B}"/>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6BFD36DE-5DF6-428C-99B8-AB32AA641C3D}"/>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EA5C9421-DC33-476A-B543-45FE5276C587}"/>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987D350C-85CC-42FB-B83E-F6ADFD764984}"/>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2D8CDB9C-8B8C-4B69-9D5F-DBACEFF28099}"/>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0646B0F5-7D0F-4322-BDB3-699E06434CF9}"/>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4E4134B5-39FE-4581-8F93-90E6B3266B22}"/>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0" name="Imagen 19" descr="Un hombre con lentes y corbata&#10;&#10;Descripción generada automáticamente">
            <a:extLst>
              <a:ext uri="{FF2B5EF4-FFF2-40B4-BE49-F238E27FC236}">
                <a16:creationId xmlns:a16="http://schemas.microsoft.com/office/drawing/2014/main" id="{C13D7D87-05A6-4713-BD11-7E9A72F38BCF}"/>
              </a:ext>
            </a:extLst>
          </p:cNvPr>
          <p:cNvPicPr>
            <a:picLocks noChangeAspect="1"/>
          </p:cNvPicPr>
          <p:nvPr/>
        </p:nvPicPr>
        <p:blipFill rotWithShape="1">
          <a:blip r:embed="rId4"/>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1" name="CuadroTexto 20">
            <a:extLst>
              <a:ext uri="{FF2B5EF4-FFF2-40B4-BE49-F238E27FC236}">
                <a16:creationId xmlns:a16="http://schemas.microsoft.com/office/drawing/2014/main" id="{73A668DE-AA36-4642-9D80-A40193086757}"/>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2" name="CuadroTexto 21">
            <a:extLst>
              <a:ext uri="{FF2B5EF4-FFF2-40B4-BE49-F238E27FC236}">
                <a16:creationId xmlns:a16="http://schemas.microsoft.com/office/drawing/2014/main" id="{549540AD-EE6B-455F-A1F5-B292AC8833E2}"/>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3538520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961FD97-564E-4645-8114-AB70A3D2A371}"/>
              </a:ext>
            </a:extLst>
          </p:cNvPr>
          <p:cNvSpPr>
            <a:spLocks noGrp="1"/>
          </p:cNvSpPr>
          <p:nvPr>
            <p:ph type="title"/>
          </p:nvPr>
        </p:nvSpPr>
        <p:spPr>
          <a:xfrm>
            <a:off x="411480" y="987552"/>
            <a:ext cx="4485861" cy="1088136"/>
          </a:xfrm>
        </p:spPr>
        <p:txBody>
          <a:bodyPr anchor="b">
            <a:normAutofit/>
          </a:bodyPr>
          <a:lstStyle/>
          <a:p>
            <a:r>
              <a:rPr lang="es-MX" sz="3100" b="1" dirty="0">
                <a:solidFill>
                  <a:srgbClr val="FF0000"/>
                </a:solidFill>
              </a:rPr>
              <a:t>I) ¿Por qué debemos dar? </a:t>
            </a:r>
            <a:br>
              <a:rPr lang="es-MX" sz="3100" b="1" dirty="0">
                <a:solidFill>
                  <a:srgbClr val="FF0000"/>
                </a:solidFill>
              </a:rPr>
            </a:br>
            <a:r>
              <a:rPr lang="es-MX" sz="3100" b="1" dirty="0">
                <a:solidFill>
                  <a:srgbClr val="FF0000"/>
                </a:solidFill>
              </a:rPr>
              <a:t>Invocando a nuestro Dios</a:t>
            </a:r>
            <a:endParaRPr lang="es-MX" sz="3100" dirty="0">
              <a:solidFill>
                <a:srgbClr val="FF0000"/>
              </a:solidFill>
            </a:endParaRPr>
          </a:p>
        </p:txBody>
      </p:sp>
      <p:sp>
        <p:nvSpPr>
          <p:cNvPr id="19" name="Rectangle 18">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7" name="Rectangle 20">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Marcador de contenido 2">
            <a:extLst>
              <a:ext uri="{FF2B5EF4-FFF2-40B4-BE49-F238E27FC236}">
                <a16:creationId xmlns:a16="http://schemas.microsoft.com/office/drawing/2014/main" id="{E379435E-1630-47EA-8F96-39E170A4CC8C}"/>
              </a:ext>
            </a:extLst>
          </p:cNvPr>
          <p:cNvSpPr>
            <a:spLocks noGrp="1"/>
          </p:cNvSpPr>
          <p:nvPr>
            <p:ph idx="1"/>
          </p:nvPr>
        </p:nvSpPr>
        <p:spPr>
          <a:xfrm>
            <a:off x="19412" y="2080264"/>
            <a:ext cx="5308051" cy="4498848"/>
          </a:xfrm>
        </p:spPr>
        <p:txBody>
          <a:bodyPr anchor="t">
            <a:normAutofit fontScale="92500" lnSpcReduction="10000"/>
          </a:bodyPr>
          <a:lstStyle/>
          <a:p>
            <a:pPr marL="514350" indent="-514350">
              <a:buFont typeface="+mj-lt"/>
              <a:buAutoNum type="arabicPeriod" startAt="6"/>
            </a:pPr>
            <a:r>
              <a:rPr lang="es-MX" sz="2000" dirty="0"/>
              <a:t>La adoración en comunidad, como cuerpo u organización.</a:t>
            </a:r>
          </a:p>
          <a:p>
            <a:pPr marL="514350" indent="-514350">
              <a:buFont typeface="+mj-lt"/>
              <a:buAutoNum type="arabicPeriod" startAt="6"/>
            </a:pPr>
            <a:r>
              <a:rPr lang="es-MX" sz="2000" dirty="0"/>
              <a:t>Esta “casa de Dios” era el lugar donde llevaban ofrendas.</a:t>
            </a:r>
          </a:p>
          <a:p>
            <a:pPr marL="0" indent="0">
              <a:buNone/>
            </a:pPr>
            <a:r>
              <a:rPr lang="es-MX" sz="2000" b="1" dirty="0">
                <a:solidFill>
                  <a:srgbClr val="FF0000"/>
                </a:solidFill>
              </a:rPr>
              <a:t>Sofonías 3:9 </a:t>
            </a:r>
            <a:r>
              <a:rPr lang="es-MX" sz="2000" i="1" dirty="0"/>
              <a:t>En aquel tiempo devolveré yo a los pueblos pureza de labios, </a:t>
            </a:r>
            <a:r>
              <a:rPr lang="es-MX" sz="2000" b="1" i="1" dirty="0">
                <a:solidFill>
                  <a:srgbClr val="FF0000"/>
                </a:solidFill>
              </a:rPr>
              <a:t>para que todos invoquen el nombre de Jehová, para que le sirvan de común consentimiento</a:t>
            </a:r>
            <a:r>
              <a:rPr lang="es-MX" sz="2000" i="1" dirty="0"/>
              <a:t>. </a:t>
            </a:r>
            <a:r>
              <a:rPr lang="es-MX" sz="2000" b="1" baseline="30000" dirty="0"/>
              <a:t>10</a:t>
            </a:r>
            <a:r>
              <a:rPr lang="es-MX" sz="2000" b="1" dirty="0"/>
              <a:t> </a:t>
            </a:r>
            <a:r>
              <a:rPr lang="es-MX" sz="2000" i="1" dirty="0"/>
              <a:t>De la región más allá de los ríos de Etiopía me suplicarán; </a:t>
            </a:r>
            <a:r>
              <a:rPr lang="es-MX" sz="2000" b="1" i="1" dirty="0">
                <a:solidFill>
                  <a:srgbClr val="FF0000"/>
                </a:solidFill>
              </a:rPr>
              <a:t>la hija de mis esparcidos traerá mi ofrenda</a:t>
            </a:r>
            <a:r>
              <a:rPr lang="es-MX" sz="2000" i="1" dirty="0">
                <a:solidFill>
                  <a:srgbClr val="FF0000"/>
                </a:solidFill>
              </a:rPr>
              <a:t>.</a:t>
            </a:r>
          </a:p>
          <a:p>
            <a:pPr marL="0" indent="0">
              <a:buNone/>
            </a:pPr>
            <a:r>
              <a:rPr lang="es-MX" sz="2000" b="1" dirty="0">
                <a:solidFill>
                  <a:srgbClr val="FF0000"/>
                </a:solidFill>
              </a:rPr>
              <a:t>Salmos 116:13</a:t>
            </a:r>
            <a:r>
              <a:rPr lang="es-MX" sz="2000" dirty="0">
                <a:solidFill>
                  <a:srgbClr val="FF0000"/>
                </a:solidFill>
              </a:rPr>
              <a:t> </a:t>
            </a:r>
            <a:r>
              <a:rPr lang="es-MX" sz="2000" i="1" dirty="0"/>
              <a:t>Tomaré la copa de la salvación, </a:t>
            </a:r>
            <a:r>
              <a:rPr lang="es-MX" sz="2000" b="1" i="1" dirty="0">
                <a:solidFill>
                  <a:srgbClr val="FF0000"/>
                </a:solidFill>
              </a:rPr>
              <a:t>E invocaré el nombre de Jehová</a:t>
            </a:r>
            <a:r>
              <a:rPr lang="es-MX" sz="2000" i="1" dirty="0">
                <a:solidFill>
                  <a:srgbClr val="FF0000"/>
                </a:solidFill>
              </a:rPr>
              <a:t>.</a:t>
            </a:r>
            <a:r>
              <a:rPr lang="es-MX" sz="2000" i="1" baseline="30000" dirty="0"/>
              <a:t> </a:t>
            </a:r>
            <a:r>
              <a:rPr lang="es-MX" sz="2000" b="1" baseline="30000" dirty="0"/>
              <a:t>14</a:t>
            </a:r>
            <a:r>
              <a:rPr lang="es-MX" sz="2000" baseline="30000" dirty="0"/>
              <a:t> </a:t>
            </a:r>
            <a:r>
              <a:rPr lang="es-MX" sz="2000" i="1" dirty="0"/>
              <a:t>Ahora </a:t>
            </a:r>
            <a:r>
              <a:rPr lang="es-MX" sz="2000" b="1" i="1" dirty="0">
                <a:solidFill>
                  <a:srgbClr val="FF0000"/>
                </a:solidFill>
              </a:rPr>
              <a:t>pagaré mis votos a Jehová Delante de todo su pueblo</a:t>
            </a:r>
            <a:r>
              <a:rPr lang="es-MX" sz="2000" i="1" dirty="0">
                <a:solidFill>
                  <a:srgbClr val="FF0000"/>
                </a:solidFill>
              </a:rPr>
              <a:t>. </a:t>
            </a:r>
          </a:p>
          <a:p>
            <a:pPr marL="0" indent="0">
              <a:buNone/>
            </a:pPr>
            <a:r>
              <a:rPr lang="es-MX" sz="2000" dirty="0"/>
              <a:t>Era un tipo de foro donde la gente hacía promesas (votos) y cumplían estos votos “en público” delante de los que igualmente creyeron (hermanos).</a:t>
            </a:r>
          </a:p>
          <a:p>
            <a:pPr marL="514350" indent="-514350">
              <a:buFont typeface="+mj-lt"/>
              <a:buAutoNum type="arabicPeriod" startAt="6"/>
            </a:pPr>
            <a:endParaRPr lang="es-MX" sz="2000" dirty="0"/>
          </a:p>
          <a:p>
            <a:pPr marL="514350" indent="-514350">
              <a:buFont typeface="+mj-lt"/>
              <a:buAutoNum type="arabicPeriod" startAt="6"/>
            </a:pPr>
            <a:endParaRPr lang="es-MX" sz="2000" dirty="0"/>
          </a:p>
          <a:p>
            <a:pPr marL="514350" indent="-514350">
              <a:buFont typeface="+mj-lt"/>
              <a:buAutoNum type="arabicPeriod" startAt="6"/>
            </a:pPr>
            <a:endParaRPr lang="es-MX" sz="2000" dirty="0"/>
          </a:p>
          <a:p>
            <a:pPr marL="514350" indent="-514350">
              <a:buFont typeface="+mj-lt"/>
              <a:buAutoNum type="arabicPeriod" startAt="6"/>
            </a:pPr>
            <a:endParaRPr lang="es-MX" sz="2000" dirty="0"/>
          </a:p>
        </p:txBody>
      </p:sp>
      <p:pic>
        <p:nvPicPr>
          <p:cNvPr id="5" name="Imagen 4">
            <a:extLst>
              <a:ext uri="{FF2B5EF4-FFF2-40B4-BE49-F238E27FC236}">
                <a16:creationId xmlns:a16="http://schemas.microsoft.com/office/drawing/2014/main" id="{8FC71D20-F555-467E-8EE5-3E4819DE7738}"/>
              </a:ext>
            </a:extLst>
          </p:cNvPr>
          <p:cNvPicPr>
            <a:picLocks noChangeAspect="1"/>
          </p:cNvPicPr>
          <p:nvPr/>
        </p:nvPicPr>
        <p:blipFill rotWithShape="1">
          <a:blip r:embed="rId2"/>
          <a:srcRect r="2" b="2181"/>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grpSp>
        <p:nvGrpSpPr>
          <p:cNvPr id="8" name="Grupo 7">
            <a:extLst>
              <a:ext uri="{FF2B5EF4-FFF2-40B4-BE49-F238E27FC236}">
                <a16:creationId xmlns:a16="http://schemas.microsoft.com/office/drawing/2014/main" id="{12CB560E-CF1A-4FD4-93DA-130A0C0D3355}"/>
              </a:ext>
            </a:extLst>
          </p:cNvPr>
          <p:cNvGrpSpPr/>
          <p:nvPr/>
        </p:nvGrpSpPr>
        <p:grpSpPr>
          <a:xfrm>
            <a:off x="4800600" y="297290"/>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E9B1230C-8408-44C9-AEFC-361AAEF1BEAB}"/>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AF5A7671-8C77-428B-9EB0-CF9B0D2B2AE7}"/>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31490ADC-766A-4281-8B24-FC4DC9015B8E}"/>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4910A7D7-3052-48BE-8E92-C93497101BA0}"/>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C002786D-042B-4A5A-9D00-334A473C285F}"/>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C9D871FF-E09F-4A10-8022-4C1B8535A815}"/>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754A4867-2BD8-4128-BCED-14C54519A884}"/>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5D5792C8-0070-4D96-93AA-4FBF7443C707}"/>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AA4FFD79-8777-476F-AB4C-C7C6CFCE34F9}"/>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0" name="Rectángulo 19">
              <a:extLst>
                <a:ext uri="{FF2B5EF4-FFF2-40B4-BE49-F238E27FC236}">
                  <a16:creationId xmlns:a16="http://schemas.microsoft.com/office/drawing/2014/main" id="{43D63065-CFB2-456B-A66E-ADA2A187E86B}"/>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Rectángulo 20">
              <a:extLst>
                <a:ext uri="{FF2B5EF4-FFF2-40B4-BE49-F238E27FC236}">
                  <a16:creationId xmlns:a16="http://schemas.microsoft.com/office/drawing/2014/main" id="{A3AF304E-C871-4FD3-8504-2C8D231FA362}"/>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Rectángulo 21">
              <a:extLst>
                <a:ext uri="{FF2B5EF4-FFF2-40B4-BE49-F238E27FC236}">
                  <a16:creationId xmlns:a16="http://schemas.microsoft.com/office/drawing/2014/main" id="{F0A3215B-161D-4B7E-8FAC-ABF7BCAA34EF}"/>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3" name="Imagen 22" descr="Un hombre con lentes y corbata&#10;&#10;Descripción generada automáticamente">
            <a:extLst>
              <a:ext uri="{FF2B5EF4-FFF2-40B4-BE49-F238E27FC236}">
                <a16:creationId xmlns:a16="http://schemas.microsoft.com/office/drawing/2014/main" id="{1BC74DB1-1951-4704-B860-B8B45453F0FB}"/>
              </a:ext>
            </a:extLst>
          </p:cNvPr>
          <p:cNvPicPr>
            <a:picLocks noChangeAspect="1"/>
          </p:cNvPicPr>
          <p:nvPr/>
        </p:nvPicPr>
        <p:blipFill rotWithShape="1">
          <a:blip r:embed="rId4"/>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4" name="CuadroTexto 23">
            <a:extLst>
              <a:ext uri="{FF2B5EF4-FFF2-40B4-BE49-F238E27FC236}">
                <a16:creationId xmlns:a16="http://schemas.microsoft.com/office/drawing/2014/main" id="{5E4E2F8A-9C9A-4605-BD8E-87977E2A72F4}"/>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5" name="CuadroTexto 24">
            <a:extLst>
              <a:ext uri="{FF2B5EF4-FFF2-40B4-BE49-F238E27FC236}">
                <a16:creationId xmlns:a16="http://schemas.microsoft.com/office/drawing/2014/main" id="{0AB27926-7FCE-4797-B4FC-D82FE04ECC78}"/>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10948302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045C29F-903E-4A83-8BE9-D6B849575EB7}"/>
              </a:ext>
            </a:extLst>
          </p:cNvPr>
          <p:cNvSpPr>
            <a:spLocks noGrp="1"/>
          </p:cNvSpPr>
          <p:nvPr>
            <p:ph type="title"/>
          </p:nvPr>
        </p:nvSpPr>
        <p:spPr>
          <a:xfrm>
            <a:off x="5297762" y="329184"/>
            <a:ext cx="6251110" cy="1783080"/>
          </a:xfrm>
        </p:spPr>
        <p:txBody>
          <a:bodyPr anchor="b">
            <a:normAutofit/>
          </a:bodyPr>
          <a:lstStyle/>
          <a:p>
            <a:r>
              <a:rPr lang="es-MX" sz="4600" b="1" dirty="0">
                <a:solidFill>
                  <a:srgbClr val="FF0000"/>
                </a:solidFill>
              </a:rPr>
              <a:t>I) ¿Por qué debemos dar? </a:t>
            </a:r>
            <a:br>
              <a:rPr lang="es-MX" sz="4600" b="1" dirty="0">
                <a:solidFill>
                  <a:srgbClr val="FF0000"/>
                </a:solidFill>
              </a:rPr>
            </a:br>
            <a:r>
              <a:rPr lang="es-MX" sz="4600" b="1" dirty="0">
                <a:solidFill>
                  <a:srgbClr val="FF0000"/>
                </a:solidFill>
              </a:rPr>
              <a:t>Invocando a nuestro Dios</a:t>
            </a:r>
            <a:endParaRPr lang="es-MX" sz="4600" dirty="0">
              <a:solidFill>
                <a:srgbClr val="FF0000"/>
              </a:solidFill>
            </a:endParaRPr>
          </a:p>
        </p:txBody>
      </p:sp>
      <p:pic>
        <p:nvPicPr>
          <p:cNvPr id="6146" name="Picture 2" descr="Fiestas del Ciclo de la Primavera – El Tiempo De Los Gentiles">
            <a:extLst>
              <a:ext uri="{FF2B5EF4-FFF2-40B4-BE49-F238E27FC236}">
                <a16:creationId xmlns:a16="http://schemas.microsoft.com/office/drawing/2014/main" id="{82C09B6A-214E-4BC7-891E-185A305ED71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8425"/>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3"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47C86D91-EDE2-4979-A36F-15AD3694911A}"/>
              </a:ext>
            </a:extLst>
          </p:cNvPr>
          <p:cNvSpPr>
            <a:spLocks noGrp="1"/>
          </p:cNvSpPr>
          <p:nvPr>
            <p:ph idx="1"/>
          </p:nvPr>
        </p:nvSpPr>
        <p:spPr>
          <a:xfrm>
            <a:off x="4657345" y="2555344"/>
            <a:ext cx="7534655" cy="4133078"/>
          </a:xfrm>
        </p:spPr>
        <p:txBody>
          <a:bodyPr>
            <a:normAutofit fontScale="92500" lnSpcReduction="10000"/>
          </a:bodyPr>
          <a:lstStyle/>
          <a:p>
            <a:pPr marL="514350" indent="-514350">
              <a:buFont typeface="+mj-lt"/>
              <a:buAutoNum type="arabicPeriod" startAt="8"/>
            </a:pPr>
            <a:r>
              <a:rPr lang="es-MX" sz="2400" dirty="0"/>
              <a:t>Dios instituye sus ministros para servirle en su casa.</a:t>
            </a:r>
          </a:p>
          <a:p>
            <a:pPr marL="0" indent="0">
              <a:buNone/>
            </a:pPr>
            <a:r>
              <a:rPr lang="es-MX" sz="2400" b="1" dirty="0">
                <a:solidFill>
                  <a:srgbClr val="FF0000"/>
                </a:solidFill>
              </a:rPr>
              <a:t>Hebreos 5:1 </a:t>
            </a:r>
            <a:r>
              <a:rPr lang="es-MX" sz="2400" i="1" dirty="0"/>
              <a:t>Porque </a:t>
            </a:r>
            <a:r>
              <a:rPr lang="es-MX" sz="2400" b="1" i="1" dirty="0">
                <a:solidFill>
                  <a:srgbClr val="FF0000"/>
                </a:solidFill>
              </a:rPr>
              <a:t>todo sumo sacerdote</a:t>
            </a:r>
            <a:r>
              <a:rPr lang="es-MX" sz="2400" i="1" dirty="0">
                <a:solidFill>
                  <a:srgbClr val="FF0000"/>
                </a:solidFill>
              </a:rPr>
              <a:t> </a:t>
            </a:r>
            <a:r>
              <a:rPr lang="es-MX" sz="2400" i="1" dirty="0"/>
              <a:t>tomado de entre los hombres es constituido a favor de los hombres en lo que a Dios se refiere, </a:t>
            </a:r>
            <a:r>
              <a:rPr lang="es-MX" sz="2400" b="1" i="1" dirty="0">
                <a:solidFill>
                  <a:srgbClr val="FF0000"/>
                </a:solidFill>
              </a:rPr>
              <a:t>para que presente ofrendas y sacrificios por los pecados</a:t>
            </a:r>
            <a:r>
              <a:rPr lang="es-MX" sz="2400" dirty="0">
                <a:solidFill>
                  <a:srgbClr val="FF0000"/>
                </a:solidFill>
              </a:rPr>
              <a:t>; </a:t>
            </a:r>
          </a:p>
          <a:p>
            <a:r>
              <a:rPr lang="es-MX" sz="2400" dirty="0"/>
              <a:t>Un sacerdote es el intercesor entre la gente (gente de Dios) y Dios.</a:t>
            </a:r>
          </a:p>
          <a:p>
            <a:r>
              <a:rPr lang="es-MX" sz="2400" dirty="0"/>
              <a:t>No es para salvación, porque la ofrenda de la vida de Jesús en la cruz es la única ofrenda que Dios acepta para ser salvo. Pero tenemos que tratar con nuestras vidas. Hay pecado. El ministro de Dios predica explicando el pecado y cómo cambiarlo y en qué debes esforzarte que sea del agrado de Dios. Tu sinceridad es vista en tus esfuerzos y ofrendas.</a:t>
            </a:r>
          </a:p>
        </p:txBody>
      </p:sp>
      <p:grpSp>
        <p:nvGrpSpPr>
          <p:cNvPr id="7" name="Grupo 6">
            <a:extLst>
              <a:ext uri="{FF2B5EF4-FFF2-40B4-BE49-F238E27FC236}">
                <a16:creationId xmlns:a16="http://schemas.microsoft.com/office/drawing/2014/main" id="{324732B0-DAAE-41F4-A653-9BCA61EA6336}"/>
              </a:ext>
            </a:extLst>
          </p:cNvPr>
          <p:cNvGrpSpPr/>
          <p:nvPr/>
        </p:nvGrpSpPr>
        <p:grpSpPr>
          <a:xfrm>
            <a:off x="3209664" y="258407"/>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8" name="Rectángulo 7">
              <a:extLst>
                <a:ext uri="{FF2B5EF4-FFF2-40B4-BE49-F238E27FC236}">
                  <a16:creationId xmlns:a16="http://schemas.microsoft.com/office/drawing/2014/main" id="{F43C59EF-E3A5-4841-8E8E-C2C03EC014BE}"/>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DB27F01D-8571-45AD-AF3D-1662821AFE73}"/>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16A3B0B4-0640-422E-B44B-B99C1CBBEA12}"/>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7C94C198-5057-44D6-B35E-6BF17E3F8AE6}"/>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4B8F1886-68A5-4FAC-94DE-3E9E89764ABF}"/>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D70A8D83-C7EB-4DCF-B3B8-270C6DE88FCD}"/>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0ED1B0F7-67A9-487D-8878-A66985E8E068}"/>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EFD0ED2B-FBF2-401D-A215-E428849ACBFD}"/>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E99F2124-D1BC-48C7-8780-0B2D1F3B6391}"/>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26456B63-50E7-47C3-80C9-96CBFEBA88F8}"/>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Rectángulo 17">
              <a:extLst>
                <a:ext uri="{FF2B5EF4-FFF2-40B4-BE49-F238E27FC236}">
                  <a16:creationId xmlns:a16="http://schemas.microsoft.com/office/drawing/2014/main" id="{EE6BA595-E308-48C4-B0CD-4E3109205287}"/>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Rectángulo 18">
              <a:extLst>
                <a:ext uri="{FF2B5EF4-FFF2-40B4-BE49-F238E27FC236}">
                  <a16:creationId xmlns:a16="http://schemas.microsoft.com/office/drawing/2014/main" id="{45B62D56-0B21-4124-ABC1-EFA74EBDF548}"/>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20" name="Imagen 19" descr="Un hombre con lentes y corbata&#10;&#10;Descripción generada automáticamente">
            <a:extLst>
              <a:ext uri="{FF2B5EF4-FFF2-40B4-BE49-F238E27FC236}">
                <a16:creationId xmlns:a16="http://schemas.microsoft.com/office/drawing/2014/main" id="{F212DD0B-B713-4425-97E3-3F00AB54099F}"/>
              </a:ext>
            </a:extLst>
          </p:cNvPr>
          <p:cNvPicPr>
            <a:picLocks noChangeAspect="1"/>
          </p:cNvPicPr>
          <p:nvPr/>
        </p:nvPicPr>
        <p:blipFill rotWithShape="1">
          <a:blip r:embed="rId4"/>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1" name="CuadroTexto 20">
            <a:extLst>
              <a:ext uri="{FF2B5EF4-FFF2-40B4-BE49-F238E27FC236}">
                <a16:creationId xmlns:a16="http://schemas.microsoft.com/office/drawing/2014/main" id="{370D7C17-F2D4-4B9A-9458-F95A4901BE58}"/>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2" name="CuadroTexto 21">
            <a:extLst>
              <a:ext uri="{FF2B5EF4-FFF2-40B4-BE49-F238E27FC236}">
                <a16:creationId xmlns:a16="http://schemas.microsoft.com/office/drawing/2014/main" id="{1560AAF1-C3BD-48AC-B935-9A654817D752}"/>
              </a:ext>
            </a:extLst>
          </p:cNvPr>
          <p:cNvSpPr txBox="1"/>
          <p:nvPr/>
        </p:nvSpPr>
        <p:spPr>
          <a:xfrm>
            <a:off x="2789893" y="6447510"/>
            <a:ext cx="6614670"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32583374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1CD64D-D5BD-4DFB-8846-DD5601E3FC59}"/>
              </a:ext>
            </a:extLst>
          </p:cNvPr>
          <p:cNvSpPr>
            <a:spLocks noGrp="1"/>
          </p:cNvSpPr>
          <p:nvPr>
            <p:ph type="title"/>
          </p:nvPr>
        </p:nvSpPr>
        <p:spPr>
          <a:xfrm>
            <a:off x="295650" y="3681479"/>
            <a:ext cx="3290887" cy="2452687"/>
          </a:xfrm>
        </p:spPr>
        <p:txBody>
          <a:bodyPr anchor="ctr">
            <a:normAutofit/>
          </a:bodyPr>
          <a:lstStyle/>
          <a:p>
            <a:r>
              <a:rPr lang="es-MX" sz="3600" b="1" dirty="0"/>
              <a:t>I) ¿Por qué debemos dar? </a:t>
            </a:r>
            <a:br>
              <a:rPr lang="es-MX" sz="3600" b="1" dirty="0"/>
            </a:br>
            <a:r>
              <a:rPr lang="es-MX" sz="3600" b="1" dirty="0"/>
              <a:t>Invocando a nuestro Dios</a:t>
            </a:r>
            <a:endParaRPr lang="es-MX" sz="3600" dirty="0"/>
          </a:p>
        </p:txBody>
      </p:sp>
      <p:pic>
        <p:nvPicPr>
          <p:cNvPr id="7170" name="Picture 2" descr="LOS SIERVOS DE DIOS - LOS SACERDOTES un estudio bíblico sobre esta figura y  servicio dentro del pueblo de Dios -">
            <a:extLst>
              <a:ext uri="{FF2B5EF4-FFF2-40B4-BE49-F238E27FC236}">
                <a16:creationId xmlns:a16="http://schemas.microsoft.com/office/drawing/2014/main" id="{1D34BDF1-B3A9-4D85-9DED-85366C975E1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3304" b="26116"/>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solidFill>
            <a:srgbClr val="FFFFFF">
              <a:shade val="85000"/>
            </a:srgbClr>
          </a:solidFill>
          <a:scene3d>
            <a:camera prst="orthographicFront"/>
            <a:lightRig rig="twoPt" dir="t">
              <a:rot lat="0" lon="0" rev="7200000"/>
            </a:lightRig>
          </a:scene3d>
          <a:sp3d>
            <a:bevelT w="25400" h="19050"/>
            <a:contourClr>
              <a:srgbClr val="FFFFFF"/>
            </a:contourClr>
          </a:sp3d>
        </p:spPr>
      </p:pic>
      <p:sp>
        <p:nvSpPr>
          <p:cNvPr id="3" name="Marcador de contenido 2">
            <a:extLst>
              <a:ext uri="{FF2B5EF4-FFF2-40B4-BE49-F238E27FC236}">
                <a16:creationId xmlns:a16="http://schemas.microsoft.com/office/drawing/2014/main" id="{0C29FDE4-926B-4801-A98C-D0048C4DFCEB}"/>
              </a:ext>
            </a:extLst>
          </p:cNvPr>
          <p:cNvSpPr>
            <a:spLocks noGrp="1"/>
          </p:cNvSpPr>
          <p:nvPr>
            <p:ph idx="1"/>
          </p:nvPr>
        </p:nvSpPr>
        <p:spPr>
          <a:xfrm>
            <a:off x="3249638" y="3752850"/>
            <a:ext cx="8834510" cy="3105150"/>
          </a:xfrm>
        </p:spPr>
        <p:txBody>
          <a:bodyPr anchor="ctr">
            <a:normAutofit fontScale="92500" lnSpcReduction="10000"/>
          </a:bodyPr>
          <a:lstStyle/>
          <a:p>
            <a:pPr marL="0" indent="0">
              <a:buNone/>
            </a:pPr>
            <a:r>
              <a:rPr lang="es-MX" sz="2400" b="1" dirty="0">
                <a:solidFill>
                  <a:srgbClr val="FF0000"/>
                </a:solidFill>
              </a:rPr>
              <a:t>Hebreos 8:3 </a:t>
            </a:r>
            <a:r>
              <a:rPr lang="es-MX" sz="2400" i="1" dirty="0"/>
              <a:t>Porque todo sumo sacerdote está constituido para presentar ofrendas y sacrificios; </a:t>
            </a:r>
            <a:r>
              <a:rPr lang="es-MX" sz="2400" i="1" dirty="0">
                <a:solidFill>
                  <a:srgbClr val="FF0000"/>
                </a:solidFill>
              </a:rPr>
              <a:t>por </a:t>
            </a:r>
            <a:r>
              <a:rPr lang="es-MX" sz="2400" b="1" i="1" dirty="0">
                <a:solidFill>
                  <a:srgbClr val="FF0000"/>
                </a:solidFill>
              </a:rPr>
              <a:t>lo cual es necesario que también éste tenga algo que ofrecer</a:t>
            </a:r>
            <a:r>
              <a:rPr lang="es-MX" sz="2400" dirty="0">
                <a:solidFill>
                  <a:srgbClr val="FF0000"/>
                </a:solidFill>
              </a:rPr>
              <a:t>. </a:t>
            </a:r>
          </a:p>
          <a:p>
            <a:pPr marL="0" indent="0">
              <a:buNone/>
            </a:pPr>
            <a:r>
              <a:rPr lang="es-MX" sz="2400" b="1" dirty="0">
                <a:solidFill>
                  <a:srgbClr val="FF0000"/>
                </a:solidFill>
              </a:rPr>
              <a:t>Hebreos 13:15 </a:t>
            </a:r>
            <a:r>
              <a:rPr lang="es-MX" sz="2400" i="1" dirty="0"/>
              <a:t>Así que, </a:t>
            </a:r>
            <a:r>
              <a:rPr lang="es-MX" sz="2400" b="1" i="1" dirty="0">
                <a:solidFill>
                  <a:srgbClr val="FF0000"/>
                </a:solidFill>
              </a:rPr>
              <a:t>ofrezcamos siempre a Dios</a:t>
            </a:r>
            <a:r>
              <a:rPr lang="es-MX" sz="2400" i="1" dirty="0">
                <a:solidFill>
                  <a:srgbClr val="FF0000"/>
                </a:solidFill>
              </a:rPr>
              <a:t>, por medio de él (Cristo), </a:t>
            </a:r>
            <a:r>
              <a:rPr lang="es-MX" sz="2400" b="1" i="1" dirty="0">
                <a:solidFill>
                  <a:srgbClr val="FF0000"/>
                </a:solidFill>
              </a:rPr>
              <a:t>sacrificio de alabanza, es decir, fruto de labios que confiesan su nombre</a:t>
            </a:r>
            <a:r>
              <a:rPr lang="es-MX" sz="2400" dirty="0">
                <a:solidFill>
                  <a:srgbClr val="FF0000"/>
                </a:solidFill>
              </a:rPr>
              <a:t>. </a:t>
            </a:r>
            <a:r>
              <a:rPr lang="es-MX" sz="2400" b="1" baseline="30000" dirty="0">
                <a:solidFill>
                  <a:srgbClr val="FF0000"/>
                </a:solidFill>
              </a:rPr>
              <a:t>16</a:t>
            </a:r>
            <a:r>
              <a:rPr lang="es-MX" sz="2400" b="1" dirty="0">
                <a:solidFill>
                  <a:srgbClr val="FF0000"/>
                </a:solidFill>
              </a:rPr>
              <a:t> </a:t>
            </a:r>
            <a:r>
              <a:rPr lang="es-MX" sz="2400" i="1" dirty="0">
                <a:solidFill>
                  <a:srgbClr val="FF0000"/>
                </a:solidFill>
              </a:rPr>
              <a:t>Y </a:t>
            </a:r>
            <a:r>
              <a:rPr lang="es-MX" sz="2400" b="1" i="1" dirty="0">
                <a:solidFill>
                  <a:srgbClr val="FF0000"/>
                </a:solidFill>
              </a:rPr>
              <a:t>de hacer bien y de la ayuda mutua no os olvidéis; porque de tales sacrificios se agrada Dios</a:t>
            </a:r>
            <a:r>
              <a:rPr lang="es-MX" sz="2400" dirty="0">
                <a:solidFill>
                  <a:srgbClr val="FF0000"/>
                </a:solidFill>
              </a:rPr>
              <a:t>. </a:t>
            </a:r>
          </a:p>
          <a:p>
            <a:pPr marL="0" indent="0">
              <a:buNone/>
            </a:pPr>
            <a:r>
              <a:rPr lang="es-MX" sz="2400" dirty="0"/>
              <a:t>Ofrecemos buenas obras, la ayuda mutua, y alabanza a Dios. No quiere  decir que no ofrecemos cosas de valor económico, por supuesto que sí; como también ofrendas y diezmos.</a:t>
            </a:r>
          </a:p>
        </p:txBody>
      </p:sp>
      <p:grpSp>
        <p:nvGrpSpPr>
          <p:cNvPr id="5" name="Grupo 4">
            <a:extLst>
              <a:ext uri="{FF2B5EF4-FFF2-40B4-BE49-F238E27FC236}">
                <a16:creationId xmlns:a16="http://schemas.microsoft.com/office/drawing/2014/main" id="{E83DE738-94D8-4DC4-BDDC-7E8218AAD6F2}"/>
              </a:ext>
            </a:extLst>
          </p:cNvPr>
          <p:cNvGrpSpPr/>
          <p:nvPr/>
        </p:nvGrpSpPr>
        <p:grpSpPr>
          <a:xfrm>
            <a:off x="10344314" y="0"/>
            <a:ext cx="1767721" cy="729937"/>
            <a:chOff x="2947774" y="1165752"/>
            <a:chExt cx="6871377" cy="3568693"/>
          </a:xfrm>
          <a:blipFill dpi="0" rotWithShape="1">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r="-21000"/>
            </a:stretch>
          </a:blipFill>
        </p:grpSpPr>
        <p:sp>
          <p:nvSpPr>
            <p:cNvPr id="6" name="Rectángulo 5">
              <a:extLst>
                <a:ext uri="{FF2B5EF4-FFF2-40B4-BE49-F238E27FC236}">
                  <a16:creationId xmlns:a16="http://schemas.microsoft.com/office/drawing/2014/main" id="{35538D60-41EC-495A-8474-58B823904241}"/>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a:extLst>
                <a:ext uri="{FF2B5EF4-FFF2-40B4-BE49-F238E27FC236}">
                  <a16:creationId xmlns:a16="http://schemas.microsoft.com/office/drawing/2014/main" id="{2717C9D7-C14C-4738-80EA-7B291F6D6D9D}"/>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a:extLst>
                <a:ext uri="{FF2B5EF4-FFF2-40B4-BE49-F238E27FC236}">
                  <a16:creationId xmlns:a16="http://schemas.microsoft.com/office/drawing/2014/main" id="{9ED45DC4-C64F-4B6A-B160-408F321D34FA}"/>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a:extLst>
                <a:ext uri="{FF2B5EF4-FFF2-40B4-BE49-F238E27FC236}">
                  <a16:creationId xmlns:a16="http://schemas.microsoft.com/office/drawing/2014/main" id="{A82763C5-F9BC-4ACB-B94A-F257CB27A02F}"/>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a:extLst>
                <a:ext uri="{FF2B5EF4-FFF2-40B4-BE49-F238E27FC236}">
                  <a16:creationId xmlns:a16="http://schemas.microsoft.com/office/drawing/2014/main" id="{C89C77CF-2B04-4D77-A86B-8044994DFC09}"/>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Rectángulo 10">
              <a:extLst>
                <a:ext uri="{FF2B5EF4-FFF2-40B4-BE49-F238E27FC236}">
                  <a16:creationId xmlns:a16="http://schemas.microsoft.com/office/drawing/2014/main" id="{247F0A4F-AE1E-4AE7-9692-881A66DE775A}"/>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C4C6ED3C-8DE4-4546-A3B6-E65F35D324F6}"/>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331D615A-3066-487B-ABBE-79EAAB3571B7}"/>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8967BC6C-9CBC-4E6D-93A0-F21AE99A5DF1}"/>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a:extLst>
                <a:ext uri="{FF2B5EF4-FFF2-40B4-BE49-F238E27FC236}">
                  <a16:creationId xmlns:a16="http://schemas.microsoft.com/office/drawing/2014/main" id="{F9B918E2-9B6F-482A-BB9E-631E0BC827E7}"/>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a:extLst>
                <a:ext uri="{FF2B5EF4-FFF2-40B4-BE49-F238E27FC236}">
                  <a16:creationId xmlns:a16="http://schemas.microsoft.com/office/drawing/2014/main" id="{815270E3-7D5B-42FE-A615-A3CB0DB0D215}"/>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Rectángulo 16">
              <a:extLst>
                <a:ext uri="{FF2B5EF4-FFF2-40B4-BE49-F238E27FC236}">
                  <a16:creationId xmlns:a16="http://schemas.microsoft.com/office/drawing/2014/main" id="{06E1B1C0-F2A1-4F03-878D-5C301E637712}"/>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pic>
        <p:nvPicPr>
          <p:cNvPr id="18" name="Imagen 17" descr="Un hombre con lentes y corbata&#10;&#10;Descripción generada automáticamente">
            <a:extLst>
              <a:ext uri="{FF2B5EF4-FFF2-40B4-BE49-F238E27FC236}">
                <a16:creationId xmlns:a16="http://schemas.microsoft.com/office/drawing/2014/main" id="{373C9E26-AD8F-452F-A684-7CDCE4493223}"/>
              </a:ext>
            </a:extLst>
          </p:cNvPr>
          <p:cNvPicPr>
            <a:picLocks noChangeAspect="1"/>
          </p:cNvPicPr>
          <p:nvPr/>
        </p:nvPicPr>
        <p:blipFill rotWithShape="1">
          <a:blip r:embed="rId4"/>
          <a:srcRect r="-3393" b="24731"/>
          <a:stretch/>
        </p:blipFill>
        <p:spPr>
          <a:xfrm>
            <a:off x="238841" y="6369156"/>
            <a:ext cx="406400" cy="447841"/>
          </a:xfrm>
          <a:prstGeom prst="roundRect">
            <a:avLst>
              <a:gd name="adj" fmla="val 30910"/>
            </a:avLst>
          </a:prstGeom>
          <a:solidFill>
            <a:srgbClr val="FFFFFF"/>
          </a:solidFill>
          <a:ln w="3175" cap="sq">
            <a:solidFill>
              <a:schemeClr val="bg1"/>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19" name="CuadroTexto 18">
            <a:extLst>
              <a:ext uri="{FF2B5EF4-FFF2-40B4-BE49-F238E27FC236}">
                <a16:creationId xmlns:a16="http://schemas.microsoft.com/office/drawing/2014/main" id="{E168D9F8-C980-4865-91B8-89DE4F129FFE}"/>
              </a:ext>
            </a:extLst>
          </p:cNvPr>
          <p:cNvSpPr txBox="1"/>
          <p:nvPr/>
        </p:nvSpPr>
        <p:spPr>
          <a:xfrm>
            <a:off x="897299" y="644751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Tree>
    <p:extLst>
      <p:ext uri="{BB962C8B-B14F-4D97-AF65-F5344CB8AC3E}">
        <p14:creationId xmlns:p14="http://schemas.microsoft.com/office/powerpoint/2010/main" val="291782997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4425</Words>
  <Application>Microsoft Office PowerPoint</Application>
  <PresentationFormat>Panorámica</PresentationFormat>
  <Paragraphs>229</Paragraphs>
  <Slides>33</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33</vt:i4>
      </vt:variant>
    </vt:vector>
  </HeadingPairs>
  <TitlesOfParts>
    <vt:vector size="40" baseType="lpstr">
      <vt:lpstr>Arial</vt:lpstr>
      <vt:lpstr>Arial Rounded MT Bold</vt:lpstr>
      <vt:lpstr>Browallia New</vt:lpstr>
      <vt:lpstr>Calibri</vt:lpstr>
      <vt:lpstr>Calibri Light</vt:lpstr>
      <vt:lpstr>Segoe UI</vt:lpstr>
      <vt:lpstr>Tema de Office</vt:lpstr>
      <vt:lpstr>Dando ofrendas a Dios</vt:lpstr>
      <vt:lpstr>Introducción</vt:lpstr>
      <vt:lpstr>DANDO OFRENDAS A DIOS (BOSQUEJO) </vt:lpstr>
      <vt:lpstr>I) ¿Por qué debemos dar?  El invocar a nuestro Dios</vt:lpstr>
      <vt:lpstr>I) ¿Por qué debemos dar?  Invocando a nuestro Dios</vt:lpstr>
      <vt:lpstr>I) ¿Por qué debemos dar?  Invocando a nuestro Dios</vt:lpstr>
      <vt:lpstr>I) ¿Por qué debemos dar?  Invocando a nuestro Dios</vt:lpstr>
      <vt:lpstr>I) ¿Por qué debemos dar?  Invocando a nuestro Dios</vt:lpstr>
      <vt:lpstr>I) ¿Por qué debemos dar?  Invocando a nuestro Dios</vt:lpstr>
      <vt:lpstr>I) ¿Por qué debemos dar? Invocando a nuestro Dios</vt:lpstr>
      <vt:lpstr>II) El destinario de dar:  la obra de Dios, los obreros de Dios.</vt:lpstr>
      <vt:lpstr>II) El destinario de dar:  la obra de Dios, los obreros de Dios.</vt:lpstr>
      <vt:lpstr>III) ¿Cómo debemos dar?</vt:lpstr>
      <vt:lpstr>III) ¿Cómo debemos dar?</vt:lpstr>
      <vt:lpstr>III) ¿Cómo debemos dar?</vt:lpstr>
      <vt:lpstr>III) ¿Cómo debemos dar?</vt:lpstr>
      <vt:lpstr>III) ¿Cómo debemos dar?</vt:lpstr>
      <vt:lpstr>III) ¿Cómo debemos dar?</vt:lpstr>
      <vt:lpstr>IV) Debemos dar de nuestro dinero (posesiones) a Dios.</vt:lpstr>
      <vt:lpstr>IV) Debemos dar de nuestro dinero (posesiones) a Dios.</vt:lpstr>
      <vt:lpstr>V) Debemos dar de  nuestro tiempo, energía, y vida a Dios.</vt:lpstr>
      <vt:lpstr>VI) ¿Qué y de qué calidad debemos dar?</vt:lpstr>
      <vt:lpstr>VII) Ofrendas adulteradas son blasfemias</vt:lpstr>
      <vt:lpstr>VII) Ofrendas adulteradas son blasfemias</vt:lpstr>
      <vt:lpstr>VIII) Mandamientos directos de qué debemos dar</vt:lpstr>
      <vt:lpstr>IX) Diezmando y Ofrendando</vt:lpstr>
      <vt:lpstr>IX) Diezmando y Ofrendando</vt:lpstr>
      <vt:lpstr>IX) Diezmando y Ofrendando</vt:lpstr>
      <vt:lpstr>IX) Diezmando y Ofrendando</vt:lpstr>
      <vt:lpstr>XI) Motivos incorrectos para dar</vt:lpstr>
      <vt:lpstr>X) Motivos correctos para dar</vt:lpstr>
      <vt:lpstr>Conclusión: Debemos dar</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Dando ofrendas a Dios</dc:title>
  <dc:creator>arza zaar</dc:creator>
  <cp:lastModifiedBy>David Cox</cp:lastModifiedBy>
  <cp:revision>23</cp:revision>
  <dcterms:created xsi:type="dcterms:W3CDTF">2021-01-09T14:14:05Z</dcterms:created>
  <dcterms:modified xsi:type="dcterms:W3CDTF">2021-01-10T00:30:42Z</dcterms:modified>
</cp:coreProperties>
</file>