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7" r:id="rId3"/>
    <p:sldId id="308" r:id="rId4"/>
    <p:sldId id="297" r:id="rId5"/>
    <p:sldId id="313" r:id="rId6"/>
    <p:sldId id="314" r:id="rId7"/>
    <p:sldId id="312" r:id="rId8"/>
    <p:sldId id="299" r:id="rId9"/>
    <p:sldId id="302" r:id="rId10"/>
    <p:sldId id="325" r:id="rId11"/>
    <p:sldId id="301" r:id="rId12"/>
    <p:sldId id="303" r:id="rId13"/>
    <p:sldId id="300" r:id="rId14"/>
    <p:sldId id="296" r:id="rId15"/>
    <p:sldId id="260" r:id="rId16"/>
    <p:sldId id="327" r:id="rId17"/>
    <p:sldId id="328" r:id="rId18"/>
    <p:sldId id="326" r:id="rId19"/>
    <p:sldId id="278" r:id="rId20"/>
    <p:sldId id="291" r:id="rId21"/>
    <p:sldId id="272" r:id="rId22"/>
    <p:sldId id="304" r:id="rId23"/>
    <p:sldId id="284" r:id="rId24"/>
    <p:sldId id="285" r:id="rId25"/>
    <p:sldId id="287" r:id="rId26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9AA31A-B0AD-495F-A907-9CA2D0B00FF8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9772A20-B0F8-4D6E-B169-5986BCA3CBA4}">
      <dgm:prSet/>
      <dgm:spPr/>
      <dgm:t>
        <a:bodyPr/>
        <a:lstStyle/>
        <a:p>
          <a:r>
            <a:rPr lang="es-MX" dirty="0"/>
            <a:t>Es “varonil”, no femenino, pero es “distinto” en cómo se porta y cómo hace las cosas</a:t>
          </a:r>
          <a:r>
            <a:rPr lang="es-MX" b="0" u="none" dirty="0">
              <a:solidFill>
                <a:schemeClr val="tx1"/>
              </a:solidFill>
            </a:rPr>
            <a:t>. </a:t>
          </a:r>
          <a:r>
            <a:rPr lang="es-MX" b="1" u="sng" dirty="0">
              <a:solidFill>
                <a:schemeClr val="tx1"/>
              </a:solidFill>
            </a:rPr>
            <a:t>Es valiente, atrevido en un buen sentido, tiene iniciativa, </a:t>
          </a:r>
          <a:r>
            <a:rPr lang="es-MX" dirty="0"/>
            <a:t> visión para el futuro y</a:t>
          </a:r>
          <a:r>
            <a:rPr lang="es-MX" b="1" u="sng" dirty="0">
              <a:solidFill>
                <a:schemeClr val="tx1"/>
              </a:solidFill>
            </a:rPr>
            <a:t> cumple </a:t>
          </a:r>
          <a:r>
            <a:rPr lang="es-MX" dirty="0"/>
            <a:t>con </a:t>
          </a:r>
          <a:r>
            <a:rPr lang="es-MX" b="1" u="sng" dirty="0">
              <a:solidFill>
                <a:schemeClr val="tx1"/>
              </a:solidFill>
            </a:rPr>
            <a:t>lo que Dios le ordena</a:t>
          </a:r>
          <a:r>
            <a:rPr lang="es-MX" dirty="0">
              <a:solidFill>
                <a:schemeClr val="tx1"/>
              </a:solidFill>
            </a:rPr>
            <a:t> </a:t>
          </a:r>
          <a:r>
            <a:rPr lang="es-MX" dirty="0"/>
            <a:t>y le requiere. Sabe que es un hombre varonil.</a:t>
          </a:r>
          <a:endParaRPr lang="en-US" dirty="0"/>
        </a:p>
      </dgm:t>
    </dgm:pt>
    <dgm:pt modelId="{CDE2DB60-27E3-4E0D-A638-BBC23A82AB73}" type="parTrans" cxnId="{1309903D-89D9-4253-AF3B-05B0BCD9F8B7}">
      <dgm:prSet/>
      <dgm:spPr/>
      <dgm:t>
        <a:bodyPr/>
        <a:lstStyle/>
        <a:p>
          <a:endParaRPr lang="en-US"/>
        </a:p>
      </dgm:t>
    </dgm:pt>
    <dgm:pt modelId="{E67FD76E-E78C-41E2-A75B-16B7280B9E51}" type="sibTrans" cxnId="{1309903D-89D9-4253-AF3B-05B0BCD9F8B7}">
      <dgm:prSet/>
      <dgm:spPr/>
      <dgm:t>
        <a:bodyPr/>
        <a:lstStyle/>
        <a:p>
          <a:endParaRPr lang="en-US"/>
        </a:p>
      </dgm:t>
    </dgm:pt>
    <dgm:pt modelId="{A38D6839-BA8A-4B16-8033-DABE0B58BCBC}">
      <dgm:prSet/>
      <dgm:spPr/>
      <dgm:t>
        <a:bodyPr/>
        <a:lstStyle/>
        <a:p>
          <a:r>
            <a:rPr lang="es-MX" dirty="0"/>
            <a:t>Saul fue rechazado por Dios </a:t>
          </a:r>
          <a:r>
            <a:rPr lang="es-MX" b="1" u="sng" dirty="0">
              <a:solidFill>
                <a:schemeClr val="tx1"/>
              </a:solidFill>
            </a:rPr>
            <a:t>por no ordenar su vida ni someter a su familia</a:t>
          </a:r>
          <a:r>
            <a:rPr lang="es-MX" b="1" u="sng" dirty="0">
              <a:solidFill>
                <a:srgbClr val="FF0000"/>
              </a:solidFill>
            </a:rPr>
            <a:t> </a:t>
          </a:r>
          <a:r>
            <a:rPr lang="es-MX" dirty="0"/>
            <a:t>en obediencia a los deseos de Dios. El profeta Elí igualmente. </a:t>
          </a:r>
          <a:r>
            <a:rPr lang="es-MX" b="1" u="sng" dirty="0">
              <a:solidFill>
                <a:schemeClr val="tx1"/>
              </a:solidFill>
            </a:rPr>
            <a:t>Lo que caracteriza a estos “no varones” es que fallan y no les importa ser fracasados.</a:t>
          </a:r>
          <a:endParaRPr lang="en-US" b="1" u="sng" dirty="0">
            <a:solidFill>
              <a:schemeClr val="tx1"/>
            </a:solidFill>
          </a:endParaRPr>
        </a:p>
      </dgm:t>
    </dgm:pt>
    <dgm:pt modelId="{A603A7D3-A2B4-4812-A52D-4BFB58F3CEF2}" type="parTrans" cxnId="{468564E8-32E9-46AF-8405-C984030C1CE8}">
      <dgm:prSet/>
      <dgm:spPr/>
      <dgm:t>
        <a:bodyPr/>
        <a:lstStyle/>
        <a:p>
          <a:endParaRPr lang="en-US"/>
        </a:p>
      </dgm:t>
    </dgm:pt>
    <dgm:pt modelId="{BF2984C4-5774-435B-96FD-51064F962994}" type="sibTrans" cxnId="{468564E8-32E9-46AF-8405-C984030C1CE8}">
      <dgm:prSet/>
      <dgm:spPr/>
      <dgm:t>
        <a:bodyPr/>
        <a:lstStyle/>
        <a:p>
          <a:endParaRPr lang="en-US"/>
        </a:p>
      </dgm:t>
    </dgm:pt>
    <dgm:pt modelId="{8922E669-31FB-4A2B-B514-21C6EB171363}">
      <dgm:prSet/>
      <dgm:spPr/>
      <dgm:t>
        <a:bodyPr/>
        <a:lstStyle/>
        <a:p>
          <a:r>
            <a:rPr lang="es-MX" dirty="0"/>
            <a:t>Un hombre tiene el carácter moral que agrada a Dios (es cómo el carácter de Jesús). Dedica mucha energía y esfuerzo en esto.</a:t>
          </a:r>
          <a:endParaRPr lang="en-US" dirty="0"/>
        </a:p>
      </dgm:t>
    </dgm:pt>
    <dgm:pt modelId="{A8CB7E42-E205-4313-8181-09E531AA6CC5}" type="parTrans" cxnId="{714AF080-5B59-4509-8252-9F86A9AEE614}">
      <dgm:prSet/>
      <dgm:spPr/>
      <dgm:t>
        <a:bodyPr/>
        <a:lstStyle/>
        <a:p>
          <a:endParaRPr lang="en-US"/>
        </a:p>
      </dgm:t>
    </dgm:pt>
    <dgm:pt modelId="{E5520262-45DF-4BD2-A3FF-0737DD647F1E}" type="sibTrans" cxnId="{714AF080-5B59-4509-8252-9F86A9AEE614}">
      <dgm:prSet/>
      <dgm:spPr/>
      <dgm:t>
        <a:bodyPr/>
        <a:lstStyle/>
        <a:p>
          <a:endParaRPr lang="en-US"/>
        </a:p>
      </dgm:t>
    </dgm:pt>
    <dgm:pt modelId="{07BF1F7F-F881-48B1-A75E-E3DA45325996}" type="pres">
      <dgm:prSet presAssocID="{C89AA31A-B0AD-495F-A907-9CA2D0B00FF8}" presName="linear" presStyleCnt="0">
        <dgm:presLayoutVars>
          <dgm:animLvl val="lvl"/>
          <dgm:resizeHandles val="exact"/>
        </dgm:presLayoutVars>
      </dgm:prSet>
      <dgm:spPr/>
    </dgm:pt>
    <dgm:pt modelId="{9D17907E-44E8-4052-9D9F-36A36449C37C}" type="pres">
      <dgm:prSet presAssocID="{79772A20-B0F8-4D6E-B169-5986BCA3CBA4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F7ADBFE-90F1-40B7-BC43-3FDAE966C34A}" type="pres">
      <dgm:prSet presAssocID="{E67FD76E-E78C-41E2-A75B-16B7280B9E51}" presName="spacer" presStyleCnt="0"/>
      <dgm:spPr/>
    </dgm:pt>
    <dgm:pt modelId="{7C4B607B-4F94-4D74-B988-5ADA7A4A420B}" type="pres">
      <dgm:prSet presAssocID="{A38D6839-BA8A-4B16-8033-DABE0B58BCBC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4535611-E0BB-4249-84BF-F3BC2384C16C}" type="pres">
      <dgm:prSet presAssocID="{BF2984C4-5774-435B-96FD-51064F962994}" presName="spacer" presStyleCnt="0"/>
      <dgm:spPr/>
    </dgm:pt>
    <dgm:pt modelId="{A68C4B2F-041F-418B-9D8A-B2FB87CA2678}" type="pres">
      <dgm:prSet presAssocID="{8922E669-31FB-4A2B-B514-21C6EB171363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0B84E83C-CD81-42D5-90CF-45411AA77D93}" type="presOf" srcId="{C89AA31A-B0AD-495F-A907-9CA2D0B00FF8}" destId="{07BF1F7F-F881-48B1-A75E-E3DA45325996}" srcOrd="0" destOrd="0" presId="urn:microsoft.com/office/officeart/2005/8/layout/vList2"/>
    <dgm:cxn modelId="{1309903D-89D9-4253-AF3B-05B0BCD9F8B7}" srcId="{C89AA31A-B0AD-495F-A907-9CA2D0B00FF8}" destId="{79772A20-B0F8-4D6E-B169-5986BCA3CBA4}" srcOrd="0" destOrd="0" parTransId="{CDE2DB60-27E3-4E0D-A638-BBC23A82AB73}" sibTransId="{E67FD76E-E78C-41E2-A75B-16B7280B9E51}"/>
    <dgm:cxn modelId="{13B38070-60DC-475A-8D3F-A81739E71C00}" type="presOf" srcId="{8922E669-31FB-4A2B-B514-21C6EB171363}" destId="{A68C4B2F-041F-418B-9D8A-B2FB87CA2678}" srcOrd="0" destOrd="0" presId="urn:microsoft.com/office/officeart/2005/8/layout/vList2"/>
    <dgm:cxn modelId="{714AF080-5B59-4509-8252-9F86A9AEE614}" srcId="{C89AA31A-B0AD-495F-A907-9CA2D0B00FF8}" destId="{8922E669-31FB-4A2B-B514-21C6EB171363}" srcOrd="2" destOrd="0" parTransId="{A8CB7E42-E205-4313-8181-09E531AA6CC5}" sibTransId="{E5520262-45DF-4BD2-A3FF-0737DD647F1E}"/>
    <dgm:cxn modelId="{2D29DF90-4FB8-4BBE-9275-545D3A6B941E}" type="presOf" srcId="{79772A20-B0F8-4D6E-B169-5986BCA3CBA4}" destId="{9D17907E-44E8-4052-9D9F-36A36449C37C}" srcOrd="0" destOrd="0" presId="urn:microsoft.com/office/officeart/2005/8/layout/vList2"/>
    <dgm:cxn modelId="{468564E8-32E9-46AF-8405-C984030C1CE8}" srcId="{C89AA31A-B0AD-495F-A907-9CA2D0B00FF8}" destId="{A38D6839-BA8A-4B16-8033-DABE0B58BCBC}" srcOrd="1" destOrd="0" parTransId="{A603A7D3-A2B4-4812-A52D-4BFB58F3CEF2}" sibTransId="{BF2984C4-5774-435B-96FD-51064F962994}"/>
    <dgm:cxn modelId="{79CFC8E9-4897-4BB6-8E3A-43A57EE4A2AA}" type="presOf" srcId="{A38D6839-BA8A-4B16-8033-DABE0B58BCBC}" destId="{7C4B607B-4F94-4D74-B988-5ADA7A4A420B}" srcOrd="0" destOrd="0" presId="urn:microsoft.com/office/officeart/2005/8/layout/vList2"/>
    <dgm:cxn modelId="{3656A7CE-0D57-4803-B5C7-1A8C4362F08B}" type="presParOf" srcId="{07BF1F7F-F881-48B1-A75E-E3DA45325996}" destId="{9D17907E-44E8-4052-9D9F-36A36449C37C}" srcOrd="0" destOrd="0" presId="urn:microsoft.com/office/officeart/2005/8/layout/vList2"/>
    <dgm:cxn modelId="{A0FBD919-EEC1-4BC7-BD7B-BCB8154D1DF8}" type="presParOf" srcId="{07BF1F7F-F881-48B1-A75E-E3DA45325996}" destId="{9F7ADBFE-90F1-40B7-BC43-3FDAE966C34A}" srcOrd="1" destOrd="0" presId="urn:microsoft.com/office/officeart/2005/8/layout/vList2"/>
    <dgm:cxn modelId="{3244B180-8AE6-472F-86C1-694A031FD4FD}" type="presParOf" srcId="{07BF1F7F-F881-48B1-A75E-E3DA45325996}" destId="{7C4B607B-4F94-4D74-B988-5ADA7A4A420B}" srcOrd="2" destOrd="0" presId="urn:microsoft.com/office/officeart/2005/8/layout/vList2"/>
    <dgm:cxn modelId="{7169C9A4-C003-4CDF-A3DF-1C751E208CAE}" type="presParOf" srcId="{07BF1F7F-F881-48B1-A75E-E3DA45325996}" destId="{54535611-E0BB-4249-84BF-F3BC2384C16C}" srcOrd="3" destOrd="0" presId="urn:microsoft.com/office/officeart/2005/8/layout/vList2"/>
    <dgm:cxn modelId="{9E7362D0-BFFE-4E3F-8570-C303A93EFF56}" type="presParOf" srcId="{07BF1F7F-F881-48B1-A75E-E3DA45325996}" destId="{A68C4B2F-041F-418B-9D8A-B2FB87CA267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AC1462-4239-460E-8FBB-6537081EF0DD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047A8BD-991A-4E34-8204-13CA7A88DCA7}">
      <dgm:prSet/>
      <dgm:spPr/>
      <dgm:t>
        <a:bodyPr/>
        <a:lstStyle/>
        <a:p>
          <a:r>
            <a:rPr lang="es-MX" dirty="0"/>
            <a:t>Es </a:t>
          </a:r>
          <a:r>
            <a:rPr lang="es-MX" b="1" u="sng" dirty="0">
              <a:solidFill>
                <a:schemeClr val="tx1"/>
              </a:solidFill>
            </a:rPr>
            <a:t>noble</a:t>
          </a:r>
          <a:r>
            <a:rPr lang="es-MX" dirty="0"/>
            <a:t>, respeta, honra a sus semejantes y siempre es cortés con todos. Es </a:t>
          </a:r>
          <a:r>
            <a:rPr lang="es-MX" b="1" u="sng" dirty="0">
              <a:solidFill>
                <a:schemeClr val="tx1"/>
              </a:solidFill>
            </a:rPr>
            <a:t>manso y gentil</a:t>
          </a:r>
          <a:r>
            <a:rPr lang="es-MX" dirty="0"/>
            <a:t>, pero es a la vez </a:t>
          </a:r>
          <a:r>
            <a:rPr lang="es-MX" b="1" u="sng" dirty="0">
              <a:solidFill>
                <a:schemeClr val="tx1"/>
              </a:solidFill>
            </a:rPr>
            <a:t>valiente, estable, firme, fuerte, decidido en su camino de vida</a:t>
          </a:r>
          <a:r>
            <a:rPr lang="es-MX" dirty="0"/>
            <a:t>. Tiene control de sí mismo.</a:t>
          </a:r>
          <a:endParaRPr lang="en-US" dirty="0"/>
        </a:p>
      </dgm:t>
    </dgm:pt>
    <dgm:pt modelId="{4D4A8782-F136-41E2-8C2D-D03C25FD3703}" type="parTrans" cxnId="{FF4F332B-C323-4653-BA2E-E31CB46B5C49}">
      <dgm:prSet/>
      <dgm:spPr/>
      <dgm:t>
        <a:bodyPr/>
        <a:lstStyle/>
        <a:p>
          <a:endParaRPr lang="en-US"/>
        </a:p>
      </dgm:t>
    </dgm:pt>
    <dgm:pt modelId="{EA4A5F07-F633-4DF5-A902-D38E38211112}" type="sibTrans" cxnId="{FF4F332B-C323-4653-BA2E-E31CB46B5C49}">
      <dgm:prSet/>
      <dgm:spPr/>
      <dgm:t>
        <a:bodyPr/>
        <a:lstStyle/>
        <a:p>
          <a:endParaRPr lang="en-US"/>
        </a:p>
      </dgm:t>
    </dgm:pt>
    <dgm:pt modelId="{A2553397-A049-494A-99F3-3D051580B0FF}">
      <dgm:prSet/>
      <dgm:spPr/>
      <dgm:t>
        <a:bodyPr/>
        <a:lstStyle/>
        <a:p>
          <a:r>
            <a:rPr lang="es-MX" dirty="0"/>
            <a:t>Es </a:t>
          </a:r>
          <a:r>
            <a:rPr lang="es-MX" b="1" u="sng" dirty="0">
              <a:solidFill>
                <a:schemeClr val="tx1"/>
              </a:solidFill>
            </a:rPr>
            <a:t>buen estudiante</a:t>
          </a:r>
          <a:r>
            <a:rPr lang="es-MX" dirty="0">
              <a:solidFill>
                <a:schemeClr val="tx1"/>
              </a:solidFill>
            </a:rPr>
            <a:t> </a:t>
          </a:r>
          <a:r>
            <a:rPr lang="es-MX" dirty="0"/>
            <a:t>de la Biblia para saber y obedecer lo que quiere Dios de él, de su esposa y de su familia. La Biblia le guía.</a:t>
          </a:r>
          <a:endParaRPr lang="en-US" dirty="0"/>
        </a:p>
      </dgm:t>
    </dgm:pt>
    <dgm:pt modelId="{A055943C-FE07-4F00-ACA5-6CCB877087A6}" type="parTrans" cxnId="{1AA20712-9898-4E09-841F-C0FDED298EE7}">
      <dgm:prSet/>
      <dgm:spPr/>
      <dgm:t>
        <a:bodyPr/>
        <a:lstStyle/>
        <a:p>
          <a:endParaRPr lang="en-US"/>
        </a:p>
      </dgm:t>
    </dgm:pt>
    <dgm:pt modelId="{7019F983-8044-4BDB-AD13-8FFEDE6543F2}" type="sibTrans" cxnId="{1AA20712-9898-4E09-841F-C0FDED298EE7}">
      <dgm:prSet/>
      <dgm:spPr/>
      <dgm:t>
        <a:bodyPr/>
        <a:lstStyle/>
        <a:p>
          <a:endParaRPr lang="en-US"/>
        </a:p>
      </dgm:t>
    </dgm:pt>
    <dgm:pt modelId="{0B409017-0594-4732-A8C8-FBC2B9FAB914}">
      <dgm:prSet/>
      <dgm:spPr/>
      <dgm:t>
        <a:bodyPr/>
        <a:lstStyle/>
        <a:p>
          <a:r>
            <a:rPr lang="es-MX" b="1" u="sng" dirty="0">
              <a:solidFill>
                <a:schemeClr val="tx1"/>
              </a:solidFill>
            </a:rPr>
            <a:t>Sirve a Dios junto con su casa, </a:t>
          </a:r>
          <a:r>
            <a:rPr lang="es-MX" b="0" u="none" dirty="0">
              <a:solidFill>
                <a:schemeClr val="tx1"/>
              </a:solidFill>
            </a:rPr>
            <a:t>y </a:t>
          </a:r>
          <a:r>
            <a:rPr lang="es-MX" dirty="0"/>
            <a:t>Dios les bendice por ello. Orienta toda su vida en obedecer y servir a Dios. Igualmente su esposa e hijos quieren servir a Dios. </a:t>
          </a:r>
          <a:r>
            <a:rPr lang="es-MX" b="1" u="sng" dirty="0">
              <a:solidFill>
                <a:schemeClr val="tx1"/>
              </a:solidFill>
            </a:rPr>
            <a:t>Los guía junto con él en el servicio a Dios.</a:t>
          </a:r>
          <a:endParaRPr lang="en-US" b="1" u="sng" dirty="0">
            <a:solidFill>
              <a:schemeClr val="tx1"/>
            </a:solidFill>
          </a:endParaRPr>
        </a:p>
      </dgm:t>
    </dgm:pt>
    <dgm:pt modelId="{A8DCD3A5-DF24-4F12-A045-17F281A19FD4}" type="parTrans" cxnId="{35DA4DC7-0C54-4420-8434-0D22CFB0B1F9}">
      <dgm:prSet/>
      <dgm:spPr/>
      <dgm:t>
        <a:bodyPr/>
        <a:lstStyle/>
        <a:p>
          <a:endParaRPr lang="en-US"/>
        </a:p>
      </dgm:t>
    </dgm:pt>
    <dgm:pt modelId="{F6A15B8A-C807-4F7E-9359-C2B07D70502E}" type="sibTrans" cxnId="{35DA4DC7-0C54-4420-8434-0D22CFB0B1F9}">
      <dgm:prSet/>
      <dgm:spPr/>
      <dgm:t>
        <a:bodyPr/>
        <a:lstStyle/>
        <a:p>
          <a:endParaRPr lang="en-US"/>
        </a:p>
      </dgm:t>
    </dgm:pt>
    <dgm:pt modelId="{2B950D8E-C1E4-4685-81B3-83E1FE3B9C15}" type="pres">
      <dgm:prSet presAssocID="{81AC1462-4239-460E-8FBB-6537081EF0DD}" presName="linear" presStyleCnt="0">
        <dgm:presLayoutVars>
          <dgm:animLvl val="lvl"/>
          <dgm:resizeHandles val="exact"/>
        </dgm:presLayoutVars>
      </dgm:prSet>
      <dgm:spPr/>
    </dgm:pt>
    <dgm:pt modelId="{B411D74C-0B83-431C-82DF-509F0D71CD97}" type="pres">
      <dgm:prSet presAssocID="{1047A8BD-991A-4E34-8204-13CA7A88DCA7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F7A438DD-164A-4712-B911-B05C7214EA47}" type="pres">
      <dgm:prSet presAssocID="{EA4A5F07-F633-4DF5-A902-D38E38211112}" presName="spacer" presStyleCnt="0"/>
      <dgm:spPr/>
    </dgm:pt>
    <dgm:pt modelId="{232AD2C1-312B-45E0-A66B-611BEBFBBB60}" type="pres">
      <dgm:prSet presAssocID="{A2553397-A049-494A-99F3-3D051580B0F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68FD8C7-EC8C-43D9-97D0-97C82A7F51B2}" type="pres">
      <dgm:prSet presAssocID="{7019F983-8044-4BDB-AD13-8FFEDE6543F2}" presName="spacer" presStyleCnt="0"/>
      <dgm:spPr/>
    </dgm:pt>
    <dgm:pt modelId="{AD124E43-FA09-4D52-B9AD-9A7EB6A47747}" type="pres">
      <dgm:prSet presAssocID="{0B409017-0594-4732-A8C8-FBC2B9FAB914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1AA20712-9898-4E09-841F-C0FDED298EE7}" srcId="{81AC1462-4239-460E-8FBB-6537081EF0DD}" destId="{A2553397-A049-494A-99F3-3D051580B0FF}" srcOrd="1" destOrd="0" parTransId="{A055943C-FE07-4F00-ACA5-6CCB877087A6}" sibTransId="{7019F983-8044-4BDB-AD13-8FFEDE6543F2}"/>
    <dgm:cxn modelId="{FF4F332B-C323-4653-BA2E-E31CB46B5C49}" srcId="{81AC1462-4239-460E-8FBB-6537081EF0DD}" destId="{1047A8BD-991A-4E34-8204-13CA7A88DCA7}" srcOrd="0" destOrd="0" parTransId="{4D4A8782-F136-41E2-8C2D-D03C25FD3703}" sibTransId="{EA4A5F07-F633-4DF5-A902-D38E38211112}"/>
    <dgm:cxn modelId="{7213888E-88C6-4B0D-BEDE-AFC109544D49}" type="presOf" srcId="{1047A8BD-991A-4E34-8204-13CA7A88DCA7}" destId="{B411D74C-0B83-431C-82DF-509F0D71CD97}" srcOrd="0" destOrd="0" presId="urn:microsoft.com/office/officeart/2005/8/layout/vList2"/>
    <dgm:cxn modelId="{C41277B2-D1CD-43E1-87D5-BD9B41BCD1B1}" type="presOf" srcId="{81AC1462-4239-460E-8FBB-6537081EF0DD}" destId="{2B950D8E-C1E4-4685-81B3-83E1FE3B9C15}" srcOrd="0" destOrd="0" presId="urn:microsoft.com/office/officeart/2005/8/layout/vList2"/>
    <dgm:cxn modelId="{35DA4DC7-0C54-4420-8434-0D22CFB0B1F9}" srcId="{81AC1462-4239-460E-8FBB-6537081EF0DD}" destId="{0B409017-0594-4732-A8C8-FBC2B9FAB914}" srcOrd="2" destOrd="0" parTransId="{A8DCD3A5-DF24-4F12-A045-17F281A19FD4}" sibTransId="{F6A15B8A-C807-4F7E-9359-C2B07D70502E}"/>
    <dgm:cxn modelId="{46F371E0-2E32-46F6-ABC3-131A428EEDD4}" type="presOf" srcId="{A2553397-A049-494A-99F3-3D051580B0FF}" destId="{232AD2C1-312B-45E0-A66B-611BEBFBBB60}" srcOrd="0" destOrd="0" presId="urn:microsoft.com/office/officeart/2005/8/layout/vList2"/>
    <dgm:cxn modelId="{518747FF-AF9F-47B3-95AA-E04749F7FC5C}" type="presOf" srcId="{0B409017-0594-4732-A8C8-FBC2B9FAB914}" destId="{AD124E43-FA09-4D52-B9AD-9A7EB6A47747}" srcOrd="0" destOrd="0" presId="urn:microsoft.com/office/officeart/2005/8/layout/vList2"/>
    <dgm:cxn modelId="{9C1DE146-D68F-427D-9AA7-390B153ADFD5}" type="presParOf" srcId="{2B950D8E-C1E4-4685-81B3-83E1FE3B9C15}" destId="{B411D74C-0B83-431C-82DF-509F0D71CD97}" srcOrd="0" destOrd="0" presId="urn:microsoft.com/office/officeart/2005/8/layout/vList2"/>
    <dgm:cxn modelId="{CAAF4387-BFE1-4FF5-8281-44CCAE1ACBBE}" type="presParOf" srcId="{2B950D8E-C1E4-4685-81B3-83E1FE3B9C15}" destId="{F7A438DD-164A-4712-B911-B05C7214EA47}" srcOrd="1" destOrd="0" presId="urn:microsoft.com/office/officeart/2005/8/layout/vList2"/>
    <dgm:cxn modelId="{6AAAD559-03D0-4CF3-A22B-98B0B3513310}" type="presParOf" srcId="{2B950D8E-C1E4-4685-81B3-83E1FE3B9C15}" destId="{232AD2C1-312B-45E0-A66B-611BEBFBBB60}" srcOrd="2" destOrd="0" presId="urn:microsoft.com/office/officeart/2005/8/layout/vList2"/>
    <dgm:cxn modelId="{6D2EA324-5E89-4336-A211-DEAF66036F4C}" type="presParOf" srcId="{2B950D8E-C1E4-4685-81B3-83E1FE3B9C15}" destId="{E68FD8C7-EC8C-43D9-97D0-97C82A7F51B2}" srcOrd="3" destOrd="0" presId="urn:microsoft.com/office/officeart/2005/8/layout/vList2"/>
    <dgm:cxn modelId="{3890123C-34EE-4F9F-A781-7EE3D09E7D01}" type="presParOf" srcId="{2B950D8E-C1E4-4685-81B3-83E1FE3B9C15}" destId="{AD124E43-FA09-4D52-B9AD-9A7EB6A4774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55AED3-A095-45D2-9792-58BCDDCAA587}" type="doc">
      <dgm:prSet loTypeId="urn:microsoft.com/office/officeart/2008/layout/LinedList" loCatId="list" qsTypeId="urn:microsoft.com/office/officeart/2005/8/quickstyle/simple5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7F7D4843-2E03-4491-9825-67809921C9BF}">
      <dgm:prSet custT="1"/>
      <dgm:spPr/>
      <dgm:t>
        <a:bodyPr/>
        <a:lstStyle/>
        <a:p>
          <a:r>
            <a:rPr lang="es-MX" sz="2000" dirty="0"/>
            <a:t>Dios exige al hombre </a:t>
          </a:r>
          <a:r>
            <a:rPr lang="es-MX" sz="2000" b="1" u="sng" dirty="0"/>
            <a:t>tomar la autoridad</a:t>
          </a:r>
          <a:r>
            <a:rPr lang="es-MX" sz="2000" dirty="0"/>
            <a:t> en su casa, en su familia, en su trabajo, en su iglesia, en su gobierno, etc. Culpó a Adán de la desobediencia de Eva contra la orden divina. Ella tomó la decisión en lugar de ser sumisa. Adán se lo permitió.</a:t>
          </a:r>
          <a:endParaRPr lang="en-US" sz="2000" dirty="0"/>
        </a:p>
      </dgm:t>
    </dgm:pt>
    <dgm:pt modelId="{697B9C77-B27C-43D0-9EF2-79BD263400EE}" type="parTrans" cxnId="{FE0BB05D-661F-4723-BB45-CA6A81070151}">
      <dgm:prSet/>
      <dgm:spPr/>
      <dgm:t>
        <a:bodyPr/>
        <a:lstStyle/>
        <a:p>
          <a:endParaRPr lang="en-US"/>
        </a:p>
      </dgm:t>
    </dgm:pt>
    <dgm:pt modelId="{25639120-5524-4A82-ADBE-8B53396AF127}" type="sibTrans" cxnId="{FE0BB05D-661F-4723-BB45-CA6A81070151}">
      <dgm:prSet/>
      <dgm:spPr/>
      <dgm:t>
        <a:bodyPr/>
        <a:lstStyle/>
        <a:p>
          <a:endParaRPr lang="en-US"/>
        </a:p>
      </dgm:t>
    </dgm:pt>
    <dgm:pt modelId="{12B9F2F3-68B9-40A2-B80B-E8BE607559F7}">
      <dgm:prSet custT="1"/>
      <dgm:spPr/>
      <dgm:t>
        <a:bodyPr/>
        <a:lstStyle/>
        <a:p>
          <a:r>
            <a:rPr lang="es-MX" sz="2000" dirty="0"/>
            <a:t>El hombre </a:t>
          </a:r>
          <a:r>
            <a:rPr lang="es-MX" sz="2000" b="1" u="sng" dirty="0"/>
            <a:t>toma la iniciativa</a:t>
          </a:r>
          <a:r>
            <a:rPr lang="es-MX" sz="2000" dirty="0"/>
            <a:t>, actúa en primera instancia, anticipándose, no reaccionando. Ve el futuro y se prepara para ello. Provee para los suyos. Sabe que quiere Dios de él, de los suyos y lo cumple. Pone sus bienes al servicio de Dios</a:t>
          </a:r>
          <a:endParaRPr lang="en-US" sz="2000" dirty="0"/>
        </a:p>
      </dgm:t>
    </dgm:pt>
    <dgm:pt modelId="{D146EEC9-6823-48B2-B6D0-32DF085B8AAB}" type="parTrans" cxnId="{1506AAE7-8FE6-442F-8849-5DEC8A0A4242}">
      <dgm:prSet/>
      <dgm:spPr/>
      <dgm:t>
        <a:bodyPr/>
        <a:lstStyle/>
        <a:p>
          <a:endParaRPr lang="en-US"/>
        </a:p>
      </dgm:t>
    </dgm:pt>
    <dgm:pt modelId="{C8FFA94C-5CCD-4A59-A9F3-A289B0F32EFE}" type="sibTrans" cxnId="{1506AAE7-8FE6-442F-8849-5DEC8A0A4242}">
      <dgm:prSet/>
      <dgm:spPr/>
      <dgm:t>
        <a:bodyPr/>
        <a:lstStyle/>
        <a:p>
          <a:endParaRPr lang="en-US"/>
        </a:p>
      </dgm:t>
    </dgm:pt>
    <dgm:pt modelId="{3798A63E-B88D-4D98-9DC9-45D7A15F27A0}">
      <dgm:prSet custT="1"/>
      <dgm:spPr/>
      <dgm:t>
        <a:bodyPr/>
        <a:lstStyle/>
        <a:p>
          <a:r>
            <a:rPr lang="es-MX" sz="2000" dirty="0"/>
            <a:t>El hombre no tiene la autoridad para su propio provecho, abusando de otros, de los que le sirven, sino para demostrar el amor de Dios en todo. “</a:t>
          </a:r>
          <a:r>
            <a:rPr lang="es-MX" sz="2000" b="1" u="sng" dirty="0">
              <a:solidFill>
                <a:srgbClr val="FF0000"/>
              </a:solidFill>
            </a:rPr>
            <a:t>Amor es mi sacrificio para tu beneficio</a:t>
          </a:r>
          <a:r>
            <a:rPr lang="es-MX" sz="2000" dirty="0"/>
            <a:t>.” Sirve a los que están debajo de su autoridad siempre, antes que provecharse de ellos. Es manso, no es abusivo.</a:t>
          </a:r>
          <a:endParaRPr lang="en-US" sz="2000" dirty="0"/>
        </a:p>
      </dgm:t>
    </dgm:pt>
    <dgm:pt modelId="{5742B7B2-4C7D-4E3E-8990-121224A912AD}" type="parTrans" cxnId="{E0ACE862-1166-489E-8675-1F85CD24EB97}">
      <dgm:prSet/>
      <dgm:spPr/>
      <dgm:t>
        <a:bodyPr/>
        <a:lstStyle/>
        <a:p>
          <a:endParaRPr lang="en-US"/>
        </a:p>
      </dgm:t>
    </dgm:pt>
    <dgm:pt modelId="{C629617F-6CDA-4F03-8FE6-DE9951D34356}" type="sibTrans" cxnId="{E0ACE862-1166-489E-8675-1F85CD24EB97}">
      <dgm:prSet/>
      <dgm:spPr/>
      <dgm:t>
        <a:bodyPr/>
        <a:lstStyle/>
        <a:p>
          <a:endParaRPr lang="en-US"/>
        </a:p>
      </dgm:t>
    </dgm:pt>
    <dgm:pt modelId="{FBA3FA19-228D-4867-BE50-ED077B42BFB6}" type="pres">
      <dgm:prSet presAssocID="{3555AED3-A095-45D2-9792-58BCDDCAA587}" presName="vert0" presStyleCnt="0">
        <dgm:presLayoutVars>
          <dgm:dir/>
          <dgm:animOne val="branch"/>
          <dgm:animLvl val="lvl"/>
        </dgm:presLayoutVars>
      </dgm:prSet>
      <dgm:spPr/>
    </dgm:pt>
    <dgm:pt modelId="{11A1F178-DD17-4597-9864-D812FC9C415A}" type="pres">
      <dgm:prSet presAssocID="{7F7D4843-2E03-4491-9825-67809921C9BF}" presName="thickLine" presStyleLbl="alignNode1" presStyleIdx="0" presStyleCnt="3"/>
      <dgm:spPr/>
    </dgm:pt>
    <dgm:pt modelId="{B509D1F5-35B7-41E6-9847-90F7A541FA95}" type="pres">
      <dgm:prSet presAssocID="{7F7D4843-2E03-4491-9825-67809921C9BF}" presName="horz1" presStyleCnt="0"/>
      <dgm:spPr/>
    </dgm:pt>
    <dgm:pt modelId="{8DD9C775-9118-43DB-919D-ADA596723AB6}" type="pres">
      <dgm:prSet presAssocID="{7F7D4843-2E03-4491-9825-67809921C9BF}" presName="tx1" presStyleLbl="revTx" presStyleIdx="0" presStyleCnt="3"/>
      <dgm:spPr/>
    </dgm:pt>
    <dgm:pt modelId="{D0B26F90-46E9-49F3-B17C-E7CD2E60C3B9}" type="pres">
      <dgm:prSet presAssocID="{7F7D4843-2E03-4491-9825-67809921C9BF}" presName="vert1" presStyleCnt="0"/>
      <dgm:spPr/>
    </dgm:pt>
    <dgm:pt modelId="{536E7F70-981B-4F4D-8B42-DA0ECA5B580B}" type="pres">
      <dgm:prSet presAssocID="{12B9F2F3-68B9-40A2-B80B-E8BE607559F7}" presName="thickLine" presStyleLbl="alignNode1" presStyleIdx="1" presStyleCnt="3"/>
      <dgm:spPr/>
    </dgm:pt>
    <dgm:pt modelId="{F3715652-DDF5-4D33-A57F-0D6CA6AC5328}" type="pres">
      <dgm:prSet presAssocID="{12B9F2F3-68B9-40A2-B80B-E8BE607559F7}" presName="horz1" presStyleCnt="0"/>
      <dgm:spPr/>
    </dgm:pt>
    <dgm:pt modelId="{FA9E931F-FF96-4158-B258-D329A6EE9C3E}" type="pres">
      <dgm:prSet presAssocID="{12B9F2F3-68B9-40A2-B80B-E8BE607559F7}" presName="tx1" presStyleLbl="revTx" presStyleIdx="1" presStyleCnt="3"/>
      <dgm:spPr/>
    </dgm:pt>
    <dgm:pt modelId="{815DD063-E323-47BD-8B3C-1C031DF55337}" type="pres">
      <dgm:prSet presAssocID="{12B9F2F3-68B9-40A2-B80B-E8BE607559F7}" presName="vert1" presStyleCnt="0"/>
      <dgm:spPr/>
    </dgm:pt>
    <dgm:pt modelId="{EDD0FC50-2ED5-497B-BD78-16AB6C73DE33}" type="pres">
      <dgm:prSet presAssocID="{3798A63E-B88D-4D98-9DC9-45D7A15F27A0}" presName="thickLine" presStyleLbl="alignNode1" presStyleIdx="2" presStyleCnt="3"/>
      <dgm:spPr/>
    </dgm:pt>
    <dgm:pt modelId="{BFD92F48-BBFD-4AA7-9120-9420347DB915}" type="pres">
      <dgm:prSet presAssocID="{3798A63E-B88D-4D98-9DC9-45D7A15F27A0}" presName="horz1" presStyleCnt="0"/>
      <dgm:spPr/>
    </dgm:pt>
    <dgm:pt modelId="{D6864170-7243-4824-9FBE-159E28DA8045}" type="pres">
      <dgm:prSet presAssocID="{3798A63E-B88D-4D98-9DC9-45D7A15F27A0}" presName="tx1" presStyleLbl="revTx" presStyleIdx="2" presStyleCnt="3"/>
      <dgm:spPr/>
    </dgm:pt>
    <dgm:pt modelId="{DA553659-83CB-401E-8196-0AE2D5712363}" type="pres">
      <dgm:prSet presAssocID="{3798A63E-B88D-4D98-9DC9-45D7A15F27A0}" presName="vert1" presStyleCnt="0"/>
      <dgm:spPr/>
    </dgm:pt>
  </dgm:ptLst>
  <dgm:cxnLst>
    <dgm:cxn modelId="{FE0BB05D-661F-4723-BB45-CA6A81070151}" srcId="{3555AED3-A095-45D2-9792-58BCDDCAA587}" destId="{7F7D4843-2E03-4491-9825-67809921C9BF}" srcOrd="0" destOrd="0" parTransId="{697B9C77-B27C-43D0-9EF2-79BD263400EE}" sibTransId="{25639120-5524-4A82-ADBE-8B53396AF127}"/>
    <dgm:cxn modelId="{CDF19D62-8B92-44DD-A1CB-1552CBC98E48}" type="presOf" srcId="{7F7D4843-2E03-4491-9825-67809921C9BF}" destId="{8DD9C775-9118-43DB-919D-ADA596723AB6}" srcOrd="0" destOrd="0" presId="urn:microsoft.com/office/officeart/2008/layout/LinedList"/>
    <dgm:cxn modelId="{E0ACE862-1166-489E-8675-1F85CD24EB97}" srcId="{3555AED3-A095-45D2-9792-58BCDDCAA587}" destId="{3798A63E-B88D-4D98-9DC9-45D7A15F27A0}" srcOrd="2" destOrd="0" parTransId="{5742B7B2-4C7D-4E3E-8990-121224A912AD}" sibTransId="{C629617F-6CDA-4F03-8FE6-DE9951D34356}"/>
    <dgm:cxn modelId="{F44B55AC-A872-4473-AA0C-59BFF8CC5B9E}" type="presOf" srcId="{3798A63E-B88D-4D98-9DC9-45D7A15F27A0}" destId="{D6864170-7243-4824-9FBE-159E28DA8045}" srcOrd="0" destOrd="0" presId="urn:microsoft.com/office/officeart/2008/layout/LinedList"/>
    <dgm:cxn modelId="{FEC4BEC6-BBC8-4BF0-B6EE-E043CAA64EF7}" type="presOf" srcId="{12B9F2F3-68B9-40A2-B80B-E8BE607559F7}" destId="{FA9E931F-FF96-4158-B258-D329A6EE9C3E}" srcOrd="0" destOrd="0" presId="urn:microsoft.com/office/officeart/2008/layout/LinedList"/>
    <dgm:cxn modelId="{A3C738E4-420E-44EC-95ED-DB84C662FDAC}" type="presOf" srcId="{3555AED3-A095-45D2-9792-58BCDDCAA587}" destId="{FBA3FA19-228D-4867-BE50-ED077B42BFB6}" srcOrd="0" destOrd="0" presId="urn:microsoft.com/office/officeart/2008/layout/LinedList"/>
    <dgm:cxn modelId="{1506AAE7-8FE6-442F-8849-5DEC8A0A4242}" srcId="{3555AED3-A095-45D2-9792-58BCDDCAA587}" destId="{12B9F2F3-68B9-40A2-B80B-E8BE607559F7}" srcOrd="1" destOrd="0" parTransId="{D146EEC9-6823-48B2-B6D0-32DF085B8AAB}" sibTransId="{C8FFA94C-5CCD-4A59-A9F3-A289B0F32EFE}"/>
    <dgm:cxn modelId="{E54B11B9-22DA-49D9-B3E2-28772DB4C1EE}" type="presParOf" srcId="{FBA3FA19-228D-4867-BE50-ED077B42BFB6}" destId="{11A1F178-DD17-4597-9864-D812FC9C415A}" srcOrd="0" destOrd="0" presId="urn:microsoft.com/office/officeart/2008/layout/LinedList"/>
    <dgm:cxn modelId="{F64E62A8-DB84-432E-B34A-CE39382D4794}" type="presParOf" srcId="{FBA3FA19-228D-4867-BE50-ED077B42BFB6}" destId="{B509D1F5-35B7-41E6-9847-90F7A541FA95}" srcOrd="1" destOrd="0" presId="urn:microsoft.com/office/officeart/2008/layout/LinedList"/>
    <dgm:cxn modelId="{E8787372-9692-4C77-B2A6-33933B9A903E}" type="presParOf" srcId="{B509D1F5-35B7-41E6-9847-90F7A541FA95}" destId="{8DD9C775-9118-43DB-919D-ADA596723AB6}" srcOrd="0" destOrd="0" presId="urn:microsoft.com/office/officeart/2008/layout/LinedList"/>
    <dgm:cxn modelId="{7E065422-CBB8-4AF8-AFBD-572F651B5899}" type="presParOf" srcId="{B509D1F5-35B7-41E6-9847-90F7A541FA95}" destId="{D0B26F90-46E9-49F3-B17C-E7CD2E60C3B9}" srcOrd="1" destOrd="0" presId="urn:microsoft.com/office/officeart/2008/layout/LinedList"/>
    <dgm:cxn modelId="{29B42133-CE67-41DC-8308-B20F65A4C452}" type="presParOf" srcId="{FBA3FA19-228D-4867-BE50-ED077B42BFB6}" destId="{536E7F70-981B-4F4D-8B42-DA0ECA5B580B}" srcOrd="2" destOrd="0" presId="urn:microsoft.com/office/officeart/2008/layout/LinedList"/>
    <dgm:cxn modelId="{B9CC688E-17A4-4F03-9E89-1742500EA8B4}" type="presParOf" srcId="{FBA3FA19-228D-4867-BE50-ED077B42BFB6}" destId="{F3715652-DDF5-4D33-A57F-0D6CA6AC5328}" srcOrd="3" destOrd="0" presId="urn:microsoft.com/office/officeart/2008/layout/LinedList"/>
    <dgm:cxn modelId="{4A859797-66E0-47A9-85C5-276276ECE2CD}" type="presParOf" srcId="{F3715652-DDF5-4D33-A57F-0D6CA6AC5328}" destId="{FA9E931F-FF96-4158-B258-D329A6EE9C3E}" srcOrd="0" destOrd="0" presId="urn:microsoft.com/office/officeart/2008/layout/LinedList"/>
    <dgm:cxn modelId="{7427EE5C-3747-4E09-8830-213204067469}" type="presParOf" srcId="{F3715652-DDF5-4D33-A57F-0D6CA6AC5328}" destId="{815DD063-E323-47BD-8B3C-1C031DF55337}" srcOrd="1" destOrd="0" presId="urn:microsoft.com/office/officeart/2008/layout/LinedList"/>
    <dgm:cxn modelId="{0C5E278F-5D1F-4E51-AFEE-BCC5B2342DCC}" type="presParOf" srcId="{FBA3FA19-228D-4867-BE50-ED077B42BFB6}" destId="{EDD0FC50-2ED5-497B-BD78-16AB6C73DE33}" srcOrd="4" destOrd="0" presId="urn:microsoft.com/office/officeart/2008/layout/LinedList"/>
    <dgm:cxn modelId="{4CD98EAF-90E5-4D04-80DD-FF25BCE16B16}" type="presParOf" srcId="{FBA3FA19-228D-4867-BE50-ED077B42BFB6}" destId="{BFD92F48-BBFD-4AA7-9120-9420347DB915}" srcOrd="5" destOrd="0" presId="urn:microsoft.com/office/officeart/2008/layout/LinedList"/>
    <dgm:cxn modelId="{C268B16E-A315-4CE8-AA87-3B83D4B28209}" type="presParOf" srcId="{BFD92F48-BBFD-4AA7-9120-9420347DB915}" destId="{D6864170-7243-4824-9FBE-159E28DA8045}" srcOrd="0" destOrd="0" presId="urn:microsoft.com/office/officeart/2008/layout/LinedList"/>
    <dgm:cxn modelId="{78053B4D-AE23-4E48-8D18-5AF7B3862A4C}" type="presParOf" srcId="{BFD92F48-BBFD-4AA7-9120-9420347DB915}" destId="{DA553659-83CB-401E-8196-0AE2D571236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17907E-44E8-4052-9D9F-36A36449C37C}">
      <dsp:nvSpPr>
        <dsp:cNvPr id="0" name=""/>
        <dsp:cNvSpPr/>
      </dsp:nvSpPr>
      <dsp:spPr>
        <a:xfrm>
          <a:off x="0" y="100161"/>
          <a:ext cx="5962720" cy="155843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Es “varonil”, no femenino, pero es “distinto” en cómo se porta y cómo hace las cosas</a:t>
          </a:r>
          <a:r>
            <a:rPr lang="es-MX" sz="1800" b="0" u="none" kern="1200" dirty="0">
              <a:solidFill>
                <a:schemeClr val="tx1"/>
              </a:solidFill>
            </a:rPr>
            <a:t>. </a:t>
          </a:r>
          <a:r>
            <a:rPr lang="es-MX" sz="1800" b="1" u="sng" kern="1200" dirty="0">
              <a:solidFill>
                <a:schemeClr val="tx1"/>
              </a:solidFill>
            </a:rPr>
            <a:t>Es valiente, atrevido en un buen sentido, tiene iniciativa, </a:t>
          </a:r>
          <a:r>
            <a:rPr lang="es-MX" sz="1800" kern="1200" dirty="0"/>
            <a:t> visión para el futuro y</a:t>
          </a:r>
          <a:r>
            <a:rPr lang="es-MX" sz="1800" b="1" u="sng" kern="1200" dirty="0">
              <a:solidFill>
                <a:schemeClr val="tx1"/>
              </a:solidFill>
            </a:rPr>
            <a:t> cumple </a:t>
          </a:r>
          <a:r>
            <a:rPr lang="es-MX" sz="1800" kern="1200" dirty="0"/>
            <a:t>con </a:t>
          </a:r>
          <a:r>
            <a:rPr lang="es-MX" sz="1800" b="1" u="sng" kern="1200" dirty="0">
              <a:solidFill>
                <a:schemeClr val="tx1"/>
              </a:solidFill>
            </a:rPr>
            <a:t>lo que Dios le ordena</a:t>
          </a:r>
          <a:r>
            <a:rPr lang="es-MX" sz="1800" kern="1200" dirty="0">
              <a:solidFill>
                <a:schemeClr val="tx1"/>
              </a:solidFill>
            </a:rPr>
            <a:t> </a:t>
          </a:r>
          <a:r>
            <a:rPr lang="es-MX" sz="1800" kern="1200" dirty="0"/>
            <a:t>y le requiere. Sabe que es un hombre varonil.</a:t>
          </a:r>
          <a:endParaRPr lang="en-US" sz="1800" kern="1200" dirty="0"/>
        </a:p>
      </dsp:txBody>
      <dsp:txXfrm>
        <a:off x="76077" y="176238"/>
        <a:ext cx="5810566" cy="1406285"/>
      </dsp:txXfrm>
    </dsp:sp>
    <dsp:sp modelId="{7C4B607B-4F94-4D74-B988-5ADA7A4A420B}">
      <dsp:nvSpPr>
        <dsp:cNvPr id="0" name=""/>
        <dsp:cNvSpPr/>
      </dsp:nvSpPr>
      <dsp:spPr>
        <a:xfrm>
          <a:off x="0" y="1710441"/>
          <a:ext cx="5962720" cy="1558439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Saul fue rechazado por Dios </a:t>
          </a:r>
          <a:r>
            <a:rPr lang="es-MX" sz="1800" b="1" u="sng" kern="1200" dirty="0">
              <a:solidFill>
                <a:schemeClr val="tx1"/>
              </a:solidFill>
            </a:rPr>
            <a:t>por no ordenar su vida ni someter a su familia</a:t>
          </a:r>
          <a:r>
            <a:rPr lang="es-MX" sz="1800" b="1" u="sng" kern="1200" dirty="0">
              <a:solidFill>
                <a:srgbClr val="FF0000"/>
              </a:solidFill>
            </a:rPr>
            <a:t> </a:t>
          </a:r>
          <a:r>
            <a:rPr lang="es-MX" sz="1800" kern="1200" dirty="0"/>
            <a:t>en obediencia a los deseos de Dios. El profeta Elí igualmente. </a:t>
          </a:r>
          <a:r>
            <a:rPr lang="es-MX" sz="1800" b="1" u="sng" kern="1200" dirty="0">
              <a:solidFill>
                <a:schemeClr val="tx1"/>
              </a:solidFill>
            </a:rPr>
            <a:t>Lo que caracteriza a estos “no varones” es que fallan y no les importa ser fracasados.</a:t>
          </a:r>
          <a:endParaRPr lang="en-US" sz="1800" b="1" u="sng" kern="1200" dirty="0">
            <a:solidFill>
              <a:schemeClr val="tx1"/>
            </a:solidFill>
          </a:endParaRPr>
        </a:p>
      </dsp:txBody>
      <dsp:txXfrm>
        <a:off x="76077" y="1786518"/>
        <a:ext cx="5810566" cy="1406285"/>
      </dsp:txXfrm>
    </dsp:sp>
    <dsp:sp modelId="{A68C4B2F-041F-418B-9D8A-B2FB87CA2678}">
      <dsp:nvSpPr>
        <dsp:cNvPr id="0" name=""/>
        <dsp:cNvSpPr/>
      </dsp:nvSpPr>
      <dsp:spPr>
        <a:xfrm>
          <a:off x="0" y="3320721"/>
          <a:ext cx="5962720" cy="1558439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Un hombre tiene el carácter moral que agrada a Dios (es cómo el carácter de Jesús). Dedica mucha energía y esfuerzo en esto.</a:t>
          </a:r>
          <a:endParaRPr lang="en-US" sz="1800" kern="1200" dirty="0"/>
        </a:p>
      </dsp:txBody>
      <dsp:txXfrm>
        <a:off x="76077" y="3396798"/>
        <a:ext cx="5810566" cy="14062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11D74C-0B83-431C-82DF-509F0D71CD97}">
      <dsp:nvSpPr>
        <dsp:cNvPr id="0" name=""/>
        <dsp:cNvSpPr/>
      </dsp:nvSpPr>
      <dsp:spPr>
        <a:xfrm>
          <a:off x="0" y="510623"/>
          <a:ext cx="5962720" cy="149877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/>
            <a:t>Es </a:t>
          </a:r>
          <a:r>
            <a:rPr lang="es-MX" sz="2100" b="1" u="sng" kern="1200" dirty="0">
              <a:solidFill>
                <a:schemeClr val="tx1"/>
              </a:solidFill>
            </a:rPr>
            <a:t>noble</a:t>
          </a:r>
          <a:r>
            <a:rPr lang="es-MX" sz="2100" kern="1200" dirty="0"/>
            <a:t>, respeta, honra a sus semejantes y siempre es cortés con todos. Es </a:t>
          </a:r>
          <a:r>
            <a:rPr lang="es-MX" sz="2100" b="1" u="sng" kern="1200" dirty="0">
              <a:solidFill>
                <a:schemeClr val="tx1"/>
              </a:solidFill>
            </a:rPr>
            <a:t>manso y gentil</a:t>
          </a:r>
          <a:r>
            <a:rPr lang="es-MX" sz="2100" kern="1200" dirty="0"/>
            <a:t>, pero es a la vez </a:t>
          </a:r>
          <a:r>
            <a:rPr lang="es-MX" sz="2100" b="1" u="sng" kern="1200" dirty="0">
              <a:solidFill>
                <a:schemeClr val="tx1"/>
              </a:solidFill>
            </a:rPr>
            <a:t>valiente, estable, firme, fuerte, decidido en su camino de vida</a:t>
          </a:r>
          <a:r>
            <a:rPr lang="es-MX" sz="2100" kern="1200" dirty="0"/>
            <a:t>. Tiene control de sí mismo.</a:t>
          </a:r>
          <a:endParaRPr lang="en-US" sz="2100" kern="1200" dirty="0"/>
        </a:p>
      </dsp:txBody>
      <dsp:txXfrm>
        <a:off x="73164" y="583787"/>
        <a:ext cx="5816392" cy="1352442"/>
      </dsp:txXfrm>
    </dsp:sp>
    <dsp:sp modelId="{232AD2C1-312B-45E0-A66B-611BEBFBBB60}">
      <dsp:nvSpPr>
        <dsp:cNvPr id="0" name=""/>
        <dsp:cNvSpPr/>
      </dsp:nvSpPr>
      <dsp:spPr>
        <a:xfrm>
          <a:off x="0" y="2069873"/>
          <a:ext cx="5962720" cy="1498770"/>
        </a:xfrm>
        <a:prstGeom prst="round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/>
            <a:t>Es </a:t>
          </a:r>
          <a:r>
            <a:rPr lang="es-MX" sz="2100" b="1" u="sng" kern="1200" dirty="0">
              <a:solidFill>
                <a:schemeClr val="tx1"/>
              </a:solidFill>
            </a:rPr>
            <a:t>buen estudiante</a:t>
          </a:r>
          <a:r>
            <a:rPr lang="es-MX" sz="2100" kern="1200" dirty="0">
              <a:solidFill>
                <a:schemeClr val="tx1"/>
              </a:solidFill>
            </a:rPr>
            <a:t> </a:t>
          </a:r>
          <a:r>
            <a:rPr lang="es-MX" sz="2100" kern="1200" dirty="0"/>
            <a:t>de la Biblia para saber y obedecer lo que quiere Dios de él, de su esposa y de su familia. La Biblia le guía.</a:t>
          </a:r>
          <a:endParaRPr lang="en-US" sz="2100" kern="1200" dirty="0"/>
        </a:p>
      </dsp:txBody>
      <dsp:txXfrm>
        <a:off x="73164" y="2143037"/>
        <a:ext cx="5816392" cy="1352442"/>
      </dsp:txXfrm>
    </dsp:sp>
    <dsp:sp modelId="{AD124E43-FA09-4D52-B9AD-9A7EB6A47747}">
      <dsp:nvSpPr>
        <dsp:cNvPr id="0" name=""/>
        <dsp:cNvSpPr/>
      </dsp:nvSpPr>
      <dsp:spPr>
        <a:xfrm>
          <a:off x="0" y="3629123"/>
          <a:ext cx="5962720" cy="149877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b="1" u="sng" kern="1200" dirty="0">
              <a:solidFill>
                <a:schemeClr val="tx1"/>
              </a:solidFill>
            </a:rPr>
            <a:t>Sirve a Dios junto con su casa, </a:t>
          </a:r>
          <a:r>
            <a:rPr lang="es-MX" sz="2100" b="0" u="none" kern="1200" dirty="0">
              <a:solidFill>
                <a:schemeClr val="tx1"/>
              </a:solidFill>
            </a:rPr>
            <a:t>y </a:t>
          </a:r>
          <a:r>
            <a:rPr lang="es-MX" sz="2100" kern="1200" dirty="0"/>
            <a:t>Dios les bendice por ello. Orienta toda su vida en obedecer y servir a Dios. Igualmente su esposa e hijos quieren servir a Dios. </a:t>
          </a:r>
          <a:r>
            <a:rPr lang="es-MX" sz="2100" b="1" u="sng" kern="1200" dirty="0">
              <a:solidFill>
                <a:schemeClr val="tx1"/>
              </a:solidFill>
            </a:rPr>
            <a:t>Los guía junto con él en el servicio a Dios.</a:t>
          </a:r>
          <a:endParaRPr lang="en-US" sz="2100" b="1" u="sng" kern="1200" dirty="0">
            <a:solidFill>
              <a:schemeClr val="tx1"/>
            </a:solidFill>
          </a:endParaRPr>
        </a:p>
      </dsp:txBody>
      <dsp:txXfrm>
        <a:off x="73164" y="3702287"/>
        <a:ext cx="5816392" cy="13524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A1F178-DD17-4597-9864-D812FC9C415A}">
      <dsp:nvSpPr>
        <dsp:cNvPr id="0" name=""/>
        <dsp:cNvSpPr/>
      </dsp:nvSpPr>
      <dsp:spPr>
        <a:xfrm>
          <a:off x="0" y="1948"/>
          <a:ext cx="6586489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DD9C775-9118-43DB-919D-ADA596723AB6}">
      <dsp:nvSpPr>
        <dsp:cNvPr id="0" name=""/>
        <dsp:cNvSpPr/>
      </dsp:nvSpPr>
      <dsp:spPr>
        <a:xfrm>
          <a:off x="0" y="1948"/>
          <a:ext cx="6586489" cy="132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Dios exige al hombre </a:t>
          </a:r>
          <a:r>
            <a:rPr lang="es-MX" sz="2000" b="1" u="sng" kern="1200" dirty="0"/>
            <a:t>tomar la autoridad</a:t>
          </a:r>
          <a:r>
            <a:rPr lang="es-MX" sz="2000" kern="1200" dirty="0"/>
            <a:t> en su casa, en su familia, en su trabajo, en su iglesia, en su gobierno, etc. Culpó a Adán de la desobediencia de Eva contra la orden divina. Ella tomó la decisión en lugar de ser sumisa. Adán se lo permitió.</a:t>
          </a:r>
          <a:endParaRPr lang="en-US" sz="2000" kern="1200" dirty="0"/>
        </a:p>
      </dsp:txBody>
      <dsp:txXfrm>
        <a:off x="0" y="1948"/>
        <a:ext cx="6586489" cy="1328877"/>
      </dsp:txXfrm>
    </dsp:sp>
    <dsp:sp modelId="{536E7F70-981B-4F4D-8B42-DA0ECA5B580B}">
      <dsp:nvSpPr>
        <dsp:cNvPr id="0" name=""/>
        <dsp:cNvSpPr/>
      </dsp:nvSpPr>
      <dsp:spPr>
        <a:xfrm>
          <a:off x="0" y="1330826"/>
          <a:ext cx="6586489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A9E931F-FF96-4158-B258-D329A6EE9C3E}">
      <dsp:nvSpPr>
        <dsp:cNvPr id="0" name=""/>
        <dsp:cNvSpPr/>
      </dsp:nvSpPr>
      <dsp:spPr>
        <a:xfrm>
          <a:off x="0" y="1330826"/>
          <a:ext cx="6586489" cy="132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El hombre </a:t>
          </a:r>
          <a:r>
            <a:rPr lang="es-MX" sz="2000" b="1" u="sng" kern="1200" dirty="0"/>
            <a:t>toma la iniciativa</a:t>
          </a:r>
          <a:r>
            <a:rPr lang="es-MX" sz="2000" kern="1200" dirty="0"/>
            <a:t>, actúa en primera instancia, anticipándose, no reaccionando. Ve el futuro y se prepara para ello. Provee para los suyos. Sabe que quiere Dios de él, de los suyos y lo cumple. Pone sus bienes al servicio de Dios</a:t>
          </a:r>
          <a:endParaRPr lang="en-US" sz="2000" kern="1200" dirty="0"/>
        </a:p>
      </dsp:txBody>
      <dsp:txXfrm>
        <a:off x="0" y="1330826"/>
        <a:ext cx="6586489" cy="1328877"/>
      </dsp:txXfrm>
    </dsp:sp>
    <dsp:sp modelId="{EDD0FC50-2ED5-497B-BD78-16AB6C73DE33}">
      <dsp:nvSpPr>
        <dsp:cNvPr id="0" name=""/>
        <dsp:cNvSpPr/>
      </dsp:nvSpPr>
      <dsp:spPr>
        <a:xfrm>
          <a:off x="0" y="2659704"/>
          <a:ext cx="6586489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6864170-7243-4824-9FBE-159E28DA8045}">
      <dsp:nvSpPr>
        <dsp:cNvPr id="0" name=""/>
        <dsp:cNvSpPr/>
      </dsp:nvSpPr>
      <dsp:spPr>
        <a:xfrm>
          <a:off x="0" y="2659704"/>
          <a:ext cx="6586489" cy="132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El hombre no tiene la autoridad para su propio provecho, abusando de otros, de los que le sirven, sino para demostrar el amor de Dios en todo. “</a:t>
          </a:r>
          <a:r>
            <a:rPr lang="es-MX" sz="2000" b="1" u="sng" kern="1200" dirty="0">
              <a:solidFill>
                <a:srgbClr val="FF0000"/>
              </a:solidFill>
            </a:rPr>
            <a:t>Amor es mi sacrificio para tu beneficio</a:t>
          </a:r>
          <a:r>
            <a:rPr lang="es-MX" sz="2000" kern="1200" dirty="0"/>
            <a:t>.” Sirve a los que están debajo de su autoridad siempre, antes que provecharse de ellos. Es manso, no es abusivo.</a:t>
          </a:r>
          <a:endParaRPr lang="en-US" sz="2000" kern="1200" dirty="0"/>
        </a:p>
      </dsp:txBody>
      <dsp:txXfrm>
        <a:off x="0" y="2659704"/>
        <a:ext cx="6586489" cy="13288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33D162-ADA6-4768-B5ED-35C749771D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15AA438-F894-4DA0-B31A-73B2406DE8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BF60DFD-7FD7-45E1-A0C6-717C28D65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2E4BE-A344-41CA-A1B5-A08FF5242839}" type="datetimeFigureOut">
              <a:rPr lang="es-MX" smtClean="0"/>
              <a:t>17/04/2021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93DA02B-ADFE-4E36-85CA-CCC2B3491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ADC5F1-60E3-4D2F-BBFC-47C820D48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AEAC-63EC-4161-A9C8-CE592B9E67B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09738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80DD74-4726-458F-BA6F-89096246F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AB570A8-F39B-475E-849E-71860C43C9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15BC51-6C86-4228-95EF-29818916C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2E4BE-A344-41CA-A1B5-A08FF5242839}" type="datetimeFigureOut">
              <a:rPr lang="es-MX" smtClean="0"/>
              <a:t>17/04/2021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CBBB10-A503-4435-B539-FB6FFA596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C879861-46B4-4F93-9F51-10E8390F5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AEAC-63EC-4161-A9C8-CE592B9E67B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98552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F9BE2F2-60E1-49A0-9B5C-79306395AB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85C17DF-EC53-41B6-A5A4-6EE96E506D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4EB71E-DBFE-4D07-A44D-4C47A573A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2E4BE-A344-41CA-A1B5-A08FF5242839}" type="datetimeFigureOut">
              <a:rPr lang="es-MX" smtClean="0"/>
              <a:t>17/04/2021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372378C-EA98-4592-B1D2-D072DF304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DBD3431-6F5D-4919-935E-21FC6AD63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AEAC-63EC-4161-A9C8-CE592B9E67B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08531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215EF2-C5E1-48F8-B960-767F17C47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A0DA23-9180-4D45-9DA7-A96498CFCD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CC38DD4-3290-4AB0-B2F9-47C2E5A37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2E4BE-A344-41CA-A1B5-A08FF5242839}" type="datetimeFigureOut">
              <a:rPr lang="es-MX" smtClean="0"/>
              <a:t>17/04/2021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582A5C-A77F-4923-90C0-CB504B49E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FCD341C-FF17-4039-A0C4-3FBE19CB9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AEAC-63EC-4161-A9C8-CE592B9E67B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08858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EC74F1-2312-4642-B376-9613D8C32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5F9146A-49AA-4AB7-8AA7-9BFCD3B89C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DF7F37A-F395-4B77-9B9A-8E93F849A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2E4BE-A344-41CA-A1B5-A08FF5242839}" type="datetimeFigureOut">
              <a:rPr lang="es-MX" smtClean="0"/>
              <a:t>17/04/2021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9B0F5EC-2E29-47FB-8F7D-5E3F65588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8ABB2A-A8C3-4C6F-BC93-E329E85E0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AEAC-63EC-4161-A9C8-CE592B9E67B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34372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45EBB4-62B1-40E9-9AC4-65B7EFDB6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4D1B6D-DB79-4853-A397-E1635BEBDB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6F9CA6C-FF92-483B-9A92-C81097000D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FB00A8-45D9-4619-825E-A1C388CAF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2E4BE-A344-41CA-A1B5-A08FF5242839}" type="datetimeFigureOut">
              <a:rPr lang="es-MX" smtClean="0"/>
              <a:t>17/04/2021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34F534B-14C9-4169-81B5-2FF50F068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27B1ECB-F003-484B-B645-BF2265CAF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AEAC-63EC-4161-A9C8-CE592B9E67B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65798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46FE23-B73E-400F-9B86-EA38E1487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8ECFD48-EE4A-422C-931C-2DF1BC6964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1FDA1A9-94CE-47C6-A43C-C35CB6EF58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28E13C2-8F61-4FB1-B2B5-7CFFACE054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A2F9EE5-C11F-492B-9ABE-B58AA7EEAF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72C71E4-2F84-4709-A1ED-C354E482C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2E4BE-A344-41CA-A1B5-A08FF5242839}" type="datetimeFigureOut">
              <a:rPr lang="es-MX" smtClean="0"/>
              <a:t>17/04/2021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8325625-C9B2-43C4-AE79-A8F6FAAF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6E5D367-C700-4DA5-8D6F-AF47A3984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AEAC-63EC-4161-A9C8-CE592B9E67B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16858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C2FED-CBD9-4AC1-9424-48F41DD17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F4527FF-7E9D-4DAA-AAB5-BE59D587C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2E4BE-A344-41CA-A1B5-A08FF5242839}" type="datetimeFigureOut">
              <a:rPr lang="es-MX" smtClean="0"/>
              <a:t>17/04/2021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3ECEE2E-DF96-4745-8655-6889F7EA2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E5EBE9A-8923-4C94-BC2B-11BD37B37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AEAC-63EC-4161-A9C8-CE592B9E67B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30671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1CBBEE2-A5DB-4E75-8CB5-C3F1E9089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2E4BE-A344-41CA-A1B5-A08FF5242839}" type="datetimeFigureOut">
              <a:rPr lang="es-MX" smtClean="0"/>
              <a:t>17/04/2021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2A1561A-FD76-4F2A-89F4-601BB2B6D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7584F0A-7CC4-4B9C-83C9-0D0A6D5DE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AEAC-63EC-4161-A9C8-CE592B9E67B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24376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D9ADDE-3F34-4D04-BBEA-BD63E0454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C8E8598-98AD-4BDC-BD27-A5BB271FA0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F2A3974-2001-4C1F-B7BE-7F916CB876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BD2D735-4349-46CA-BA9F-2D02D607C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2E4BE-A344-41CA-A1B5-A08FF5242839}" type="datetimeFigureOut">
              <a:rPr lang="es-MX" smtClean="0"/>
              <a:t>17/04/2021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652A067-3B4D-478D-9EB5-1817B6EBC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0A3F8B4-B3F8-4EA8-98AD-921650BE9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AEAC-63EC-4161-A9C8-CE592B9E67B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34672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335F72-50ED-4668-B0E3-25BC9053A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03393C2-ECE9-4A46-AFF3-F618EE9F7C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67E8EEA-E43F-4FA4-BC92-55973C1866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F22566C-1F12-4D65-A11C-34FA736B3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2E4BE-A344-41CA-A1B5-A08FF5242839}" type="datetimeFigureOut">
              <a:rPr lang="es-MX" smtClean="0"/>
              <a:t>17/04/2021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426A276-9F2E-46F8-B62C-8FCA30C03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FF10460-E728-4D1F-B34B-775AAD210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BAEAC-63EC-4161-A9C8-CE592B9E67B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90495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D40E2BE-7709-4202-B5E7-9BAEF963A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3C96718-5684-4FD2-97A0-D1AF35DAFA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720BC4-E723-4EE0-8F31-85BAC0BE43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2E4BE-A344-41CA-A1B5-A08FF5242839}" type="datetimeFigureOut">
              <a:rPr lang="es-MX" smtClean="0"/>
              <a:t>17/04/2021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2969C1-55E0-4CB3-AA56-8E078B08E2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ADCDB4-9F42-45D1-929E-27B78A4E3E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BAEAC-63EC-4161-A9C8-CE592B9E67B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96613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bf-tlahuac.com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 descr="Una caricatura de una persona&#10;&#10;Descripción generada automáticamente con confianza media">
            <a:extLst>
              <a:ext uri="{FF2B5EF4-FFF2-40B4-BE49-F238E27FC236}">
                <a16:creationId xmlns:a16="http://schemas.microsoft.com/office/drawing/2014/main" id="{92381436-A78C-4170-B64D-31BFD2F1B3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96"/>
          <a:stretch/>
        </p:blipFill>
        <p:spPr>
          <a:xfrm>
            <a:off x="1869037" y="562015"/>
            <a:ext cx="866851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94DD374-BEEE-4974-8EBD-0BC5D7E30B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pPr algn="l"/>
            <a:r>
              <a:rPr lang="es-MX" sz="4800" dirty="0"/>
              <a:t>Declaración Divina sobre la Virilidad de los Hombres </a:t>
            </a:r>
            <a:r>
              <a:rPr lang="es-MX" sz="3200" b="1" u="sng" dirty="0"/>
              <a:t>parte II</a:t>
            </a:r>
            <a:endParaRPr lang="es-MX" sz="4800" b="1" u="sng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00A92B5-DFC3-43CA-95F2-7E2C0D1200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2" y="4676872"/>
            <a:ext cx="4023359" cy="1619113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s-MX" sz="1900" dirty="0"/>
              <a:t>Por Pastor David Cox</a:t>
            </a:r>
            <a:br>
              <a:rPr lang="es-MX" sz="1900" dirty="0"/>
            </a:br>
            <a:r>
              <a:rPr lang="es-MX" sz="1900" dirty="0">
                <a:hlinkClick r:id="rId3"/>
              </a:rPr>
              <a:t>www.ibf-Tlahuac.com</a:t>
            </a:r>
            <a:endParaRPr lang="es-MX" sz="1900" dirty="0"/>
          </a:p>
          <a:p>
            <a:pPr algn="l"/>
            <a:r>
              <a:rPr lang="es-MX" sz="1900" dirty="0"/>
              <a:t>Abril 18, 2021</a:t>
            </a:r>
          </a:p>
          <a:p>
            <a:pPr algn="l"/>
            <a:r>
              <a:rPr lang="es-MX" sz="2000" b="1" dirty="0"/>
              <a:t>1 Reyes 2:2</a:t>
            </a:r>
            <a:r>
              <a:rPr lang="es-MX" sz="2000" dirty="0"/>
              <a:t>… </a:t>
            </a:r>
            <a:r>
              <a:rPr lang="es-MX" sz="2000" i="1" dirty="0">
                <a:solidFill>
                  <a:schemeClr val="accent1"/>
                </a:solidFill>
              </a:rPr>
              <a:t>esfuérzate, y sé hombre</a:t>
            </a:r>
            <a:r>
              <a:rPr lang="es-MX" sz="2000" dirty="0"/>
              <a:t>. </a:t>
            </a:r>
          </a:p>
          <a:p>
            <a:pPr algn="l"/>
            <a:r>
              <a:rPr lang="es-MX" sz="2000" b="1" u="sng" dirty="0">
                <a:solidFill>
                  <a:srgbClr val="FF0000"/>
                </a:solidFill>
              </a:rPr>
              <a:t>¿Qué es el “ser hombre”?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ectangle 1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860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8D436F-9ACD-4C92-AFC8-C934C527A6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0538E0-A884-4E60-A6AB-77D830E2FC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53478" y="0"/>
            <a:ext cx="465738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38A48EF-8A8E-4FDD-ACAF-1B1F08A4A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8669" y="680028"/>
            <a:ext cx="3722933" cy="757130"/>
          </a:xfrm>
          <a:ln w="25400" cap="sq">
            <a:solidFill>
              <a:srgbClr val="FFFFFF"/>
            </a:solidFill>
            <a:miter lim="800000"/>
          </a:ln>
        </p:spPr>
        <p:txBody>
          <a:bodyPr wrap="square">
            <a:normAutofit/>
          </a:bodyPr>
          <a:lstStyle/>
          <a:p>
            <a:pPr algn="ctr"/>
            <a:r>
              <a:rPr lang="es-MX" sz="2400" dirty="0">
                <a:solidFill>
                  <a:srgbClr val="FFFFFF"/>
                </a:solidFill>
              </a:rPr>
              <a:t>Resumen: El carácter de un verdadero hombre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B0D7DD0-1C67-4D4C-9E06-678233DB84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53478" cy="6858000"/>
          </a:xfrm>
          <a:prstGeom prst="rect">
            <a:avLst/>
          </a:prstGeom>
          <a:solidFill>
            <a:srgbClr val="40404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13B16F0-8EE6-4713-A843-D07405D44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70204" y="377687"/>
            <a:ext cx="5053066" cy="3031235"/>
          </a:xfrm>
        </p:spPr>
        <p:txBody>
          <a:bodyPr>
            <a:normAutofit fontScale="85000" lnSpcReduction="10000"/>
          </a:bodyPr>
          <a:lstStyle/>
          <a:p>
            <a:r>
              <a:rPr lang="es-MX" sz="2000" dirty="0"/>
              <a:t>Tiene Carácter Moral</a:t>
            </a:r>
          </a:p>
          <a:p>
            <a:r>
              <a:rPr lang="es-MX" sz="2000" dirty="0"/>
              <a:t>Es varonil</a:t>
            </a:r>
          </a:p>
          <a:p>
            <a:r>
              <a:rPr lang="es-MX" sz="2000" dirty="0"/>
              <a:t>Satura todo lo que hacen con amor.</a:t>
            </a:r>
          </a:p>
          <a:p>
            <a:r>
              <a:rPr lang="es-MX" sz="2000" dirty="0"/>
              <a:t>Tiene iniciativa y fuerza para trabajar pero nunca abusa. No es macho.</a:t>
            </a:r>
          </a:p>
          <a:p>
            <a:r>
              <a:rPr lang="es-MX" sz="2000" dirty="0"/>
              <a:t>Es noble, siempre es cortés, respeta a otros (los honra).</a:t>
            </a:r>
          </a:p>
          <a:p>
            <a:r>
              <a:rPr lang="es-MX" sz="2000" b="1" u="sng" dirty="0">
                <a:solidFill>
                  <a:srgbClr val="FF0000"/>
                </a:solidFill>
              </a:rPr>
              <a:t>Se disciplina a sí mismo, a su pareja, y a su familia conforme a los mandamientos de Dios.</a:t>
            </a:r>
          </a:p>
          <a:p>
            <a:r>
              <a:rPr lang="es-MX" sz="2000" b="1" u="sng" dirty="0">
                <a:solidFill>
                  <a:srgbClr val="FF0000"/>
                </a:solidFill>
              </a:rPr>
              <a:t>Su corazón es conforme a los deseos de Dios.</a:t>
            </a: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89C56867-4F5E-450B-84F7-7175B333CF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70204" y="3671315"/>
            <a:ext cx="5057398" cy="2808998"/>
          </a:xfrm>
        </p:spPr>
        <p:txBody>
          <a:bodyPr>
            <a:normAutofit fontScale="85000" lnSpcReduction="10000"/>
          </a:bodyPr>
          <a:lstStyle/>
          <a:p>
            <a:r>
              <a:rPr lang="es-MX" sz="2000" dirty="0"/>
              <a:t>Es Firme en la fe</a:t>
            </a:r>
          </a:p>
          <a:p>
            <a:r>
              <a:rPr lang="es-MX" sz="2000" dirty="0"/>
              <a:t>No tiene vergüenza de obedecer a Dios.</a:t>
            </a:r>
          </a:p>
          <a:p>
            <a:r>
              <a:rPr lang="es-MX" sz="2000" dirty="0"/>
              <a:t>Cumple con Dios. </a:t>
            </a:r>
          </a:p>
          <a:p>
            <a:r>
              <a:rPr lang="es-MX" sz="2000" dirty="0"/>
              <a:t>Es manso pero firme, fuerte, decidido en su camino.</a:t>
            </a:r>
          </a:p>
          <a:p>
            <a:r>
              <a:rPr lang="es-MX" sz="2000" dirty="0"/>
              <a:t>Es varonil no femenino. </a:t>
            </a:r>
          </a:p>
          <a:p>
            <a:r>
              <a:rPr lang="es-MX" sz="2000" dirty="0"/>
              <a:t>El hombre no es homosexual, para él eso es una abominación.</a:t>
            </a:r>
          </a:p>
          <a:p>
            <a:r>
              <a:rPr lang="es-MX" sz="2000" dirty="0"/>
              <a:t>No es adicto al sexo, ni es su ídolo.</a:t>
            </a:r>
          </a:p>
          <a:p>
            <a:endParaRPr lang="es-MX" sz="2000" dirty="0"/>
          </a:p>
        </p:txBody>
      </p:sp>
      <p:pic>
        <p:nvPicPr>
          <p:cNvPr id="13" name="Imagen 12" descr="Un dibujo de un hombre con un traje de color negro&#10;&#10;Descripción generada automáticamente con confianza baja">
            <a:extLst>
              <a:ext uri="{FF2B5EF4-FFF2-40B4-BE49-F238E27FC236}">
                <a16:creationId xmlns:a16="http://schemas.microsoft.com/office/drawing/2014/main" id="{DED66E0E-E4D3-4257-97EB-23C5FA500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006" y="1709179"/>
            <a:ext cx="4876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976501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DD77B92-CB36-4B20-A59A-59625E0F0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CDEAE72-5F6B-4159-9981-B9BBB0723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65" y="1463040"/>
            <a:ext cx="3796306" cy="2690949"/>
          </a:xfrm>
        </p:spPr>
        <p:txBody>
          <a:bodyPr anchor="t">
            <a:normAutofit/>
          </a:bodyPr>
          <a:lstStyle/>
          <a:p>
            <a:r>
              <a:rPr lang="es-MX" b="1"/>
              <a:t>Repaso: Definición de qué es un hombre</a:t>
            </a:r>
            <a:endParaRPr lang="es-MX" b="1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14B560F-9DD7-4302-A60B-EBD3EF59B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4415246"/>
            <a:ext cx="11982332" cy="2087795"/>
            <a:chOff x="143163" y="5763486"/>
            <a:chExt cx="11982332" cy="73955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A9A4357-BD1D-4622-A4FE-766E6AB8DE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21D6966-343E-49AC-A026-D2497E0C3C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706" y="587829"/>
            <a:ext cx="6505300" cy="56823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Marcador de contenido 2">
            <a:extLst>
              <a:ext uri="{FF2B5EF4-FFF2-40B4-BE49-F238E27FC236}">
                <a16:creationId xmlns:a16="http://schemas.microsoft.com/office/drawing/2014/main" id="{F6ADEBAF-CC01-4F40-ABCE-DB63F1D7BD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9977727"/>
              </p:ext>
            </p:extLst>
          </p:nvPr>
        </p:nvGraphicFramePr>
        <p:xfrm>
          <a:off x="5407705" y="1014154"/>
          <a:ext cx="5962720" cy="4979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708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DD77B92-CB36-4B20-A59A-59625E0F0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CDEAE72-5F6B-4159-9981-B9BBB0723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65" y="1463040"/>
            <a:ext cx="3796306" cy="2690949"/>
          </a:xfrm>
        </p:spPr>
        <p:txBody>
          <a:bodyPr anchor="t">
            <a:normAutofit/>
          </a:bodyPr>
          <a:lstStyle/>
          <a:p>
            <a:r>
              <a:rPr lang="es-MX" b="1" dirty="0"/>
              <a:t>Repaso: Definición de qué es un hombre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14B560F-9DD7-4302-A60B-EBD3EF59B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4415246"/>
            <a:ext cx="11982332" cy="2087795"/>
            <a:chOff x="143163" y="5763486"/>
            <a:chExt cx="11982332" cy="73955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A9A4357-BD1D-4622-A4FE-766E6AB8DE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21D6966-343E-49AC-A026-D2497E0C3C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706" y="587829"/>
            <a:ext cx="6505300" cy="56823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E84D1128-C455-436B-9B94-13771248B4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7418230"/>
              </p:ext>
            </p:extLst>
          </p:nvPr>
        </p:nvGraphicFramePr>
        <p:xfrm>
          <a:off x="5407705" y="354959"/>
          <a:ext cx="5962720" cy="56385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4539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D1AA55E-40D5-461B-A5A8-4AE8AAB71B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FE1DF6E-5105-44BD-86C3-076B59131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776" y="1336390"/>
            <a:ext cx="6190412" cy="1182927"/>
          </a:xfrm>
        </p:spPr>
        <p:txBody>
          <a:bodyPr anchor="b">
            <a:normAutofit/>
          </a:bodyPr>
          <a:lstStyle/>
          <a:p>
            <a:r>
              <a:rPr lang="es-MX" sz="3900" dirty="0"/>
              <a:t>Los Hombres cumplen con Dios</a:t>
            </a:r>
          </a:p>
        </p:txBody>
      </p:sp>
      <p:cxnSp>
        <p:nvCxnSpPr>
          <p:cNvPr id="23" name="!!Straight Connector">
            <a:extLst>
              <a:ext uri="{FF2B5EF4-FFF2-40B4-BE49-F238E27FC236}">
                <a16:creationId xmlns:a16="http://schemas.microsoft.com/office/drawing/2014/main" id="{7EB498BD-8089-4626-91EA-4978EBEF5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806470"/>
            <a:ext cx="7903723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0FBE651-BE6B-4CA6-AFBB-52D4F95CD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776" y="2829330"/>
            <a:ext cx="6190412" cy="3613673"/>
          </a:xfrm>
        </p:spPr>
        <p:txBody>
          <a:bodyPr anchor="t">
            <a:normAutofit lnSpcReduction="10000"/>
          </a:bodyPr>
          <a:lstStyle/>
          <a:p>
            <a:pPr marL="0" indent="0">
              <a:buNone/>
            </a:pPr>
            <a:r>
              <a:rPr lang="es-MX" sz="2000" b="1" dirty="0">
                <a:solidFill>
                  <a:schemeClr val="tx1">
                    <a:alpha val="80000"/>
                  </a:schemeClr>
                </a:solidFill>
              </a:rPr>
              <a:t>Josué 1:6 </a:t>
            </a:r>
            <a:r>
              <a:rPr lang="es-MX" sz="2000" b="1" i="1" u="sng" dirty="0">
                <a:solidFill>
                  <a:schemeClr val="accent1">
                    <a:alpha val="80000"/>
                  </a:schemeClr>
                </a:solidFill>
              </a:rPr>
              <a:t>Esfuérzate y sé valiente</a:t>
            </a:r>
            <a:r>
              <a:rPr lang="es-MX" sz="2000" i="1" dirty="0">
                <a:solidFill>
                  <a:schemeClr val="accent1">
                    <a:alpha val="80000"/>
                  </a:schemeClr>
                </a:solidFill>
              </a:rPr>
              <a:t>; porque tú repartirás a este pueblo por heredad la tierra de la cual juré a sus padres que la daría a ellos. </a:t>
            </a:r>
            <a:r>
              <a:rPr lang="es-MX" sz="2000" dirty="0">
                <a:solidFill>
                  <a:schemeClr val="tx1">
                    <a:alpha val="80000"/>
                  </a:schemeClr>
                </a:solidFill>
              </a:rPr>
              <a:t>(la misión y llamamiento para él)</a:t>
            </a:r>
            <a:r>
              <a:rPr lang="es-MX" sz="2000" i="1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s-MX" sz="2000" i="1" dirty="0">
                <a:solidFill>
                  <a:schemeClr val="accent1">
                    <a:alpha val="80000"/>
                  </a:schemeClr>
                </a:solidFill>
              </a:rPr>
              <a:t> </a:t>
            </a:r>
            <a:r>
              <a:rPr lang="es-MX" sz="2000" b="1" dirty="0">
                <a:solidFill>
                  <a:schemeClr val="tx1">
                    <a:alpha val="80000"/>
                  </a:schemeClr>
                </a:solidFill>
              </a:rPr>
              <a:t>7</a:t>
            </a:r>
            <a:r>
              <a:rPr lang="es-MX" sz="2000" i="1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s-MX" sz="2000" b="1" i="1" u="sng" dirty="0">
                <a:solidFill>
                  <a:schemeClr val="accent1">
                    <a:alpha val="80000"/>
                  </a:schemeClr>
                </a:solidFill>
              </a:rPr>
              <a:t>Solamente esfuérzate y sé muy valiente</a:t>
            </a:r>
            <a:r>
              <a:rPr lang="es-MX" sz="2000" i="1" dirty="0">
                <a:solidFill>
                  <a:schemeClr val="accent1">
                    <a:alpha val="80000"/>
                  </a:schemeClr>
                </a:solidFill>
              </a:rPr>
              <a:t>, </a:t>
            </a:r>
            <a:r>
              <a:rPr lang="es-MX" sz="2000" b="1" i="1" u="sng" dirty="0">
                <a:solidFill>
                  <a:schemeClr val="accent1">
                    <a:alpha val="80000"/>
                  </a:schemeClr>
                </a:solidFill>
              </a:rPr>
              <a:t>para cuidar de hacer conforme a toda la ley</a:t>
            </a:r>
            <a:r>
              <a:rPr lang="es-MX" sz="2000" i="1" dirty="0">
                <a:solidFill>
                  <a:schemeClr val="accent1">
                    <a:alpha val="80000"/>
                  </a:schemeClr>
                </a:solidFill>
              </a:rPr>
              <a:t> que mi siervo Moisés te mandó; no te apartes de ella ni a diestra ni a siniestra, </a:t>
            </a:r>
            <a:r>
              <a:rPr lang="es-MX" sz="2000" b="1" i="1" u="sng" dirty="0">
                <a:solidFill>
                  <a:schemeClr val="accent1">
                    <a:alpha val="80000"/>
                  </a:schemeClr>
                </a:solidFill>
              </a:rPr>
              <a:t>para que seas prosperado en todas las cosas que emprendas</a:t>
            </a:r>
            <a:r>
              <a:rPr lang="es-MX" sz="2000" i="1" dirty="0">
                <a:solidFill>
                  <a:schemeClr val="accent1">
                    <a:alpha val="80000"/>
                  </a:schemeClr>
                </a:solidFill>
              </a:rPr>
              <a:t>.  </a:t>
            </a:r>
            <a:r>
              <a:rPr lang="es-MX" sz="2000" b="1" dirty="0">
                <a:solidFill>
                  <a:schemeClr val="tx1">
                    <a:alpha val="80000"/>
                  </a:schemeClr>
                </a:solidFill>
              </a:rPr>
              <a:t>8</a:t>
            </a:r>
            <a:r>
              <a:rPr lang="es-MX" sz="2000" i="1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s-MX" sz="2000" b="1" i="1" u="sng" dirty="0">
                <a:solidFill>
                  <a:schemeClr val="accent1"/>
                </a:solidFill>
              </a:rPr>
              <a:t>Nunca se apartará de tu boca este libro de la ley</a:t>
            </a:r>
            <a:r>
              <a:rPr lang="es-MX" sz="2000" i="1" dirty="0">
                <a:solidFill>
                  <a:schemeClr val="accent1"/>
                </a:solidFill>
              </a:rPr>
              <a:t>, sino que de día y de noche meditarás en él, para que guardes y hagas conforme a todo lo que en él está escrito; porque entonces harás prosperar tu camino, y todo te saldrá bien.  </a:t>
            </a:r>
            <a:r>
              <a:rPr lang="es-MX" sz="2000" b="1" dirty="0">
                <a:solidFill>
                  <a:schemeClr val="tx1">
                    <a:alpha val="80000"/>
                  </a:schemeClr>
                </a:solidFill>
              </a:rPr>
              <a:t>9</a:t>
            </a:r>
            <a:r>
              <a:rPr lang="es-MX" sz="2000" i="1" dirty="0">
                <a:solidFill>
                  <a:schemeClr val="accent1">
                    <a:alpha val="80000"/>
                  </a:schemeClr>
                </a:solidFill>
              </a:rPr>
              <a:t> </a:t>
            </a:r>
            <a:r>
              <a:rPr lang="es-MX" sz="2000" b="1" i="1" u="sng" dirty="0">
                <a:solidFill>
                  <a:schemeClr val="accent1">
                    <a:alpha val="80000"/>
                  </a:schemeClr>
                </a:solidFill>
              </a:rPr>
              <a:t>Mira que te mando que </a:t>
            </a:r>
            <a:r>
              <a:rPr lang="es-MX" sz="2000" b="1" i="1" u="sng" dirty="0">
                <a:solidFill>
                  <a:srgbClr val="FF0000">
                    <a:alpha val="80000"/>
                  </a:srgbClr>
                </a:solidFill>
              </a:rPr>
              <a:t>te esfuerces y seas valiente; no temas ni desmayes</a:t>
            </a:r>
            <a:r>
              <a:rPr lang="es-MX" sz="2000" i="1" dirty="0">
                <a:solidFill>
                  <a:schemeClr val="accent1">
                    <a:alpha val="80000"/>
                  </a:schemeClr>
                </a:solidFill>
              </a:rPr>
              <a:t>, porque Jehová tu Dios estará contigo en dondequiera que vayas</a:t>
            </a:r>
            <a:r>
              <a:rPr lang="es-MX" sz="1700" i="1" dirty="0">
                <a:solidFill>
                  <a:schemeClr val="accent1">
                    <a:alpha val="80000"/>
                  </a:schemeClr>
                </a:solidFill>
              </a:rPr>
              <a:t>. </a:t>
            </a:r>
          </a:p>
        </p:txBody>
      </p:sp>
      <p:pic>
        <p:nvPicPr>
          <p:cNvPr id="7" name="Imagen 6" descr="Man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83E1D7C1-397A-4AE4-8F73-07771DE6AA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65" r="10186" b="2"/>
          <a:stretch/>
        </p:blipFill>
        <p:spPr>
          <a:xfrm>
            <a:off x="7451965" y="1665519"/>
            <a:ext cx="4267645" cy="4267645"/>
          </a:xfrm>
          <a:custGeom>
            <a:avLst/>
            <a:gdLst/>
            <a:ahLst/>
            <a:cxnLst/>
            <a:rect l="l" t="t" r="r" b="b"/>
            <a:pathLst>
              <a:path w="2457864" h="2457864">
                <a:moveTo>
                  <a:pt x="1228932" y="0"/>
                </a:moveTo>
                <a:cubicBezTo>
                  <a:pt x="1907652" y="0"/>
                  <a:pt x="2457864" y="550212"/>
                  <a:pt x="2457864" y="1228932"/>
                </a:cubicBezTo>
                <a:cubicBezTo>
                  <a:pt x="2457864" y="1907652"/>
                  <a:pt x="1907652" y="2457864"/>
                  <a:pt x="1228932" y="2457864"/>
                </a:cubicBezTo>
                <a:cubicBezTo>
                  <a:pt x="550212" y="2457864"/>
                  <a:pt x="0" y="1907652"/>
                  <a:pt x="0" y="1228932"/>
                </a:cubicBezTo>
                <a:cubicBezTo>
                  <a:pt x="0" y="550212"/>
                  <a:pt x="550212" y="0"/>
                  <a:pt x="1228932" y="0"/>
                </a:cubicBezTo>
                <a:close/>
              </a:path>
            </a:pathLst>
          </a:custGeom>
        </p:spPr>
      </p:pic>
      <p:sp>
        <p:nvSpPr>
          <p:cNvPr id="25" name="!!plus graphic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69280" y="178001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!!circle graphic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81590" y="2070656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595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0B9EE3F3-89B7-43C3-8651-C4C968309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94853840-9596-4758-AFB0-76BF5C475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" y="991443"/>
            <a:ext cx="4443154" cy="1087819"/>
          </a:xfrm>
        </p:spPr>
        <p:txBody>
          <a:bodyPr anchor="b">
            <a:normAutofit/>
          </a:bodyPr>
          <a:lstStyle/>
          <a:p>
            <a:r>
              <a:rPr lang="es-MX" sz="3400" b="1" dirty="0"/>
              <a:t>Ser Varonil, </a:t>
            </a:r>
            <a:br>
              <a:rPr lang="es-MX" sz="3400" b="1" dirty="0"/>
            </a:br>
            <a:r>
              <a:rPr lang="es-MX" sz="3400" b="1" dirty="0"/>
              <a:t>es entender el amor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3AE4636-AEEC-45D6-84D4-7AC2DA48EC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D9CE0F4-2EB2-4F1F-8AAC-DB3571D9FE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5541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7155290-31D5-4BFB-B6A4-FFA3C4DA91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80" y="2684095"/>
            <a:ext cx="4443154" cy="34928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MX" sz="2400" b="1" dirty="0"/>
              <a:t>1 Corintios 16:13 </a:t>
            </a:r>
            <a:r>
              <a:rPr lang="es-MX" sz="2400" i="1" dirty="0">
                <a:solidFill>
                  <a:schemeClr val="accent1"/>
                </a:solidFill>
              </a:rPr>
              <a:t>Velad, estad firmes en la fe; </a:t>
            </a:r>
            <a:r>
              <a:rPr lang="es-MX" sz="2400" b="1" i="1" u="sng" dirty="0">
                <a:solidFill>
                  <a:srgbClr val="FF0000"/>
                </a:solidFill>
              </a:rPr>
              <a:t>portaos varonilmente</a:t>
            </a:r>
            <a:r>
              <a:rPr lang="es-MX" sz="2400" i="1" dirty="0"/>
              <a:t>, </a:t>
            </a:r>
            <a:r>
              <a:rPr lang="es-MX" sz="2400" i="1" dirty="0">
                <a:solidFill>
                  <a:schemeClr val="accent1"/>
                </a:solidFill>
              </a:rPr>
              <a:t>y esforzaos</a:t>
            </a:r>
            <a:r>
              <a:rPr lang="es-MX" sz="2400" i="1" dirty="0"/>
              <a:t>. </a:t>
            </a:r>
            <a:br>
              <a:rPr lang="es-MX" sz="2400" i="1" dirty="0"/>
            </a:br>
            <a:r>
              <a:rPr lang="es-MX" sz="2400" b="1" dirty="0"/>
              <a:t>14</a:t>
            </a:r>
            <a:r>
              <a:rPr lang="es-MX" sz="2400" dirty="0"/>
              <a:t> </a:t>
            </a:r>
            <a:r>
              <a:rPr lang="es-MX" sz="2400" i="1" dirty="0">
                <a:solidFill>
                  <a:schemeClr val="accent1"/>
                </a:solidFill>
              </a:rPr>
              <a:t>Todas vuestras cosas sean hechas </a:t>
            </a:r>
            <a:r>
              <a:rPr lang="es-MX" sz="2400" b="1" i="1" u="sng" dirty="0">
                <a:solidFill>
                  <a:srgbClr val="FF0000"/>
                </a:solidFill>
              </a:rPr>
              <a:t>con amor</a:t>
            </a:r>
            <a:r>
              <a:rPr lang="es-MX" sz="2400" i="1" dirty="0"/>
              <a:t>. </a:t>
            </a:r>
          </a:p>
          <a:p>
            <a:pPr marL="0" indent="0">
              <a:buNone/>
            </a:pPr>
            <a:r>
              <a:rPr lang="es-MX" sz="2400" dirty="0"/>
              <a:t>Dios es amor. Dios hizo al hombre a su imagen. Entonces, ningún hombre puede ser el varón que Dios quiere que él sea sin incorporar al amor en toda su vida, en su personalidad.</a:t>
            </a:r>
          </a:p>
        </p:txBody>
      </p:sp>
      <p:pic>
        <p:nvPicPr>
          <p:cNvPr id="9" name="Imagen 8" descr="La cara de una persona con traje y corbata&#10;&#10;Descripción generada automáticamente con confianza media">
            <a:extLst>
              <a:ext uri="{FF2B5EF4-FFF2-40B4-BE49-F238E27FC236}">
                <a16:creationId xmlns:a16="http://schemas.microsoft.com/office/drawing/2014/main" id="{C7FF2A86-D873-4D5F-AB6E-9DEB73DC7F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816" y="1251831"/>
            <a:ext cx="6440424" cy="429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2130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a mano muestra un objeto en la mano&#10;&#10;Descripción generada automáticamente con confianza baja">
            <a:extLst>
              <a:ext uri="{FF2B5EF4-FFF2-40B4-BE49-F238E27FC236}">
                <a16:creationId xmlns:a16="http://schemas.microsoft.com/office/drawing/2014/main" id="{2DAEFF33-04C9-4CDC-B189-39444D024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64" t="9091" r="1348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2A87423-73C5-4F49-BD40-7DF293860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8268" y="354331"/>
            <a:ext cx="4697732" cy="2006850"/>
          </a:xfrm>
        </p:spPr>
        <p:txBody>
          <a:bodyPr anchor="t">
            <a:normAutofit fontScale="90000"/>
          </a:bodyPr>
          <a:lstStyle/>
          <a:p>
            <a:r>
              <a:rPr lang="es-MX" sz="3600" dirty="0"/>
              <a:t>Vimos anteriormente…</a:t>
            </a:r>
            <a:br>
              <a:rPr lang="es-MX" sz="7200" b="1" dirty="0">
                <a:solidFill>
                  <a:srgbClr val="FF0000"/>
                </a:solidFill>
              </a:rPr>
            </a:br>
            <a:r>
              <a:rPr lang="es-MX" sz="7200" b="1" dirty="0">
                <a:solidFill>
                  <a:srgbClr val="FF0000"/>
                </a:solidFill>
              </a:rPr>
              <a:t>Dios es amor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4FC3CD-6BB6-419E-945C-B51AB6E84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5221324" cy="3988014"/>
          </a:xfrm>
        </p:spPr>
        <p:txBody>
          <a:bodyPr anchor="t">
            <a:normAutofit lnSpcReduction="10000"/>
          </a:bodyPr>
          <a:lstStyle/>
          <a:p>
            <a:pPr marL="0" indent="0">
              <a:buNone/>
            </a:pPr>
            <a:r>
              <a:rPr lang="es-MX" sz="3200" b="1" dirty="0"/>
              <a:t>1 Juan 4:8 </a:t>
            </a:r>
            <a:r>
              <a:rPr lang="es-MX" sz="3200" b="1" i="1" u="sng" dirty="0"/>
              <a:t>porque Dios es amor</a:t>
            </a:r>
            <a:r>
              <a:rPr lang="es-MX" sz="3200" i="1" dirty="0"/>
              <a:t>.</a:t>
            </a:r>
          </a:p>
          <a:p>
            <a:pPr marL="0" indent="0">
              <a:buNone/>
            </a:pPr>
            <a:r>
              <a:rPr lang="es-MX" sz="2400" dirty="0">
                <a:solidFill>
                  <a:srgbClr val="FF0000"/>
                </a:solidFill>
              </a:rPr>
              <a:t>Pero hombres demuestran el amor de Dios, la esencia de Dios, </a:t>
            </a:r>
            <a:r>
              <a:rPr lang="es-MX" sz="2400" b="1" u="sng" dirty="0">
                <a:solidFill>
                  <a:srgbClr val="FF0000"/>
                </a:solidFill>
              </a:rPr>
              <a:t>por cómo tratan a otros</a:t>
            </a:r>
            <a:r>
              <a:rPr lang="es-MX" sz="2400" dirty="0">
                <a:solidFill>
                  <a:srgbClr val="FF0000"/>
                </a:solidFill>
              </a:rPr>
              <a:t>, primero siendo cómo trata a su esposa y luego su familia (hijos y luego lo demás de su familia).</a:t>
            </a:r>
          </a:p>
          <a:p>
            <a:pPr marL="0" indent="0">
              <a:buNone/>
            </a:pPr>
            <a:r>
              <a:rPr lang="es-MX" sz="2400" dirty="0">
                <a:solidFill>
                  <a:srgbClr val="FF0000"/>
                </a:solidFill>
              </a:rPr>
              <a:t>Amor no es principalmente pasiones carnales, sino una relación duradera en que la que uno sirve, protege y embellece la vida del otro.</a:t>
            </a:r>
          </a:p>
          <a:p>
            <a:endParaRPr lang="es-MX" sz="3200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956C3E5-869D-4634-BD4F-112DE151E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6BC9C-2097-44D2-B5EF-92DD791D3370}" type="slidenum">
              <a:rPr lang="es-MX" smtClean="0"/>
              <a:t>15</a:t>
            </a:fld>
            <a:endParaRPr lang="es-MX"/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8C20D2E8-D2A5-495D-B070-CD40F582FF66}"/>
              </a:ext>
            </a:extLst>
          </p:cNvPr>
          <p:cNvGrpSpPr/>
          <p:nvPr/>
        </p:nvGrpSpPr>
        <p:grpSpPr>
          <a:xfrm>
            <a:off x="8927771" y="5712561"/>
            <a:ext cx="2893136" cy="1082577"/>
            <a:chOff x="2947774" y="1165752"/>
            <a:chExt cx="6871377" cy="3568693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-21000"/>
            </a:stretch>
          </a:blipFill>
        </p:grpSpPr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D0C7AD97-4FF3-41DB-8BDF-099AB37BF39D}"/>
                </a:ext>
              </a:extLst>
            </p:cNvPr>
            <p:cNvSpPr/>
            <p:nvPr/>
          </p:nvSpPr>
          <p:spPr>
            <a:xfrm>
              <a:off x="7591693" y="1165752"/>
              <a:ext cx="926909" cy="104439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C2BCC9DC-E7FD-44B2-9A18-23F7DDEB2F12}"/>
                </a:ext>
              </a:extLst>
            </p:cNvPr>
            <p:cNvSpPr/>
            <p:nvPr/>
          </p:nvSpPr>
          <p:spPr>
            <a:xfrm>
              <a:off x="7591692" y="2763226"/>
              <a:ext cx="926909" cy="19712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4CA6782C-6810-4094-B342-1730065FC51F}"/>
                </a:ext>
              </a:extLst>
            </p:cNvPr>
            <p:cNvSpPr/>
            <p:nvPr/>
          </p:nvSpPr>
          <p:spPr>
            <a:xfrm rot="16200000">
              <a:off x="8753183" y="1625403"/>
              <a:ext cx="622694" cy="1509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04B8B90-E0D5-4C70-87C4-4FCB1B3ABCC1}"/>
                </a:ext>
              </a:extLst>
            </p:cNvPr>
            <p:cNvSpPr/>
            <p:nvPr/>
          </p:nvSpPr>
          <p:spPr>
            <a:xfrm rot="16200000">
              <a:off x="6734420" y="1625402"/>
              <a:ext cx="622695" cy="15092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2E8106BF-DEB3-4F6F-BE98-3913B4614AC0}"/>
                </a:ext>
              </a:extLst>
            </p:cNvPr>
            <p:cNvSpPr/>
            <p:nvPr/>
          </p:nvSpPr>
          <p:spPr>
            <a:xfrm rot="16200000">
              <a:off x="7622748" y="2037621"/>
              <a:ext cx="864800" cy="9269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0" name="Rectángulo 19">
              <a:extLst>
                <a:ext uri="{FF2B5EF4-FFF2-40B4-BE49-F238E27FC236}">
                  <a16:creationId xmlns:a16="http://schemas.microsoft.com/office/drawing/2014/main" id="{1B991E43-2A5E-426F-AB89-C3A7F4EEB2E2}"/>
                </a:ext>
              </a:extLst>
            </p:cNvPr>
            <p:cNvSpPr/>
            <p:nvPr/>
          </p:nvSpPr>
          <p:spPr>
            <a:xfrm>
              <a:off x="5469448" y="2068676"/>
              <a:ext cx="777922" cy="2665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1" name="Rectángulo 20">
              <a:extLst>
                <a:ext uri="{FF2B5EF4-FFF2-40B4-BE49-F238E27FC236}">
                  <a16:creationId xmlns:a16="http://schemas.microsoft.com/office/drawing/2014/main" id="{92C66CE9-08F9-49B2-8E25-280A054CD248}"/>
                </a:ext>
              </a:extLst>
            </p:cNvPr>
            <p:cNvSpPr/>
            <p:nvPr/>
          </p:nvSpPr>
          <p:spPr>
            <a:xfrm>
              <a:off x="2947774" y="2068674"/>
              <a:ext cx="777922" cy="2665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id="{302ADB2E-92BE-4AD0-B98C-3E9ECC152DEB}"/>
                </a:ext>
              </a:extLst>
            </p:cNvPr>
            <p:cNvSpPr/>
            <p:nvPr/>
          </p:nvSpPr>
          <p:spPr>
            <a:xfrm rot="16200000">
              <a:off x="6385820" y="3030910"/>
              <a:ext cx="622695" cy="9269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5" name="Rectángulo 24">
              <a:extLst>
                <a:ext uri="{FF2B5EF4-FFF2-40B4-BE49-F238E27FC236}">
                  <a16:creationId xmlns:a16="http://schemas.microsoft.com/office/drawing/2014/main" id="{F9C1F70B-A70F-436F-ADDB-5BD5E2FB9E75}"/>
                </a:ext>
              </a:extLst>
            </p:cNvPr>
            <p:cNvSpPr/>
            <p:nvPr/>
          </p:nvSpPr>
          <p:spPr>
            <a:xfrm rot="16200000">
              <a:off x="3931016" y="1991060"/>
              <a:ext cx="622695" cy="7779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7" name="Rectángulo 26">
              <a:extLst>
                <a:ext uri="{FF2B5EF4-FFF2-40B4-BE49-F238E27FC236}">
                  <a16:creationId xmlns:a16="http://schemas.microsoft.com/office/drawing/2014/main" id="{8AA20C52-8987-450A-A22C-F73DB5A5A540}"/>
                </a:ext>
              </a:extLst>
            </p:cNvPr>
            <p:cNvSpPr/>
            <p:nvPr/>
          </p:nvSpPr>
          <p:spPr>
            <a:xfrm rot="16200000">
              <a:off x="3931016" y="3012596"/>
              <a:ext cx="622695" cy="7779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94AB6720-9C1F-45ED-9D53-71174B3D4BAA}"/>
                </a:ext>
              </a:extLst>
            </p:cNvPr>
            <p:cNvSpPr/>
            <p:nvPr/>
          </p:nvSpPr>
          <p:spPr>
            <a:xfrm>
              <a:off x="4606805" y="2068674"/>
              <a:ext cx="777922" cy="2665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9C24274B-4427-4CC2-8F5A-ABAB531A2B68}"/>
                </a:ext>
              </a:extLst>
            </p:cNvPr>
            <p:cNvSpPr/>
            <p:nvPr/>
          </p:nvSpPr>
          <p:spPr>
            <a:xfrm rot="16200000">
              <a:off x="3931016" y="4034133"/>
              <a:ext cx="622695" cy="7779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sp>
        <p:nvSpPr>
          <p:cNvPr id="31" name="CuadroTexto 30">
            <a:extLst>
              <a:ext uri="{FF2B5EF4-FFF2-40B4-BE49-F238E27FC236}">
                <a16:creationId xmlns:a16="http://schemas.microsoft.com/office/drawing/2014/main" id="{2F6A05EA-2F07-4470-B5A5-171950CFAF60}"/>
              </a:ext>
            </a:extLst>
          </p:cNvPr>
          <p:cNvSpPr txBox="1"/>
          <p:nvPr/>
        </p:nvSpPr>
        <p:spPr>
          <a:xfrm>
            <a:off x="228555" y="6556694"/>
            <a:ext cx="1670650" cy="30777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defTabSz="51681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b="1" i="1" kern="1200" dirty="0">
                <a:solidFill>
                  <a:srgbClr val="FF0000"/>
                </a:solidFill>
                <a:latin typeface="Browallia New" panose="020B0604020202020204" pitchFamily="34" charset="-34"/>
                <a:ea typeface="+mn-ea"/>
                <a:cs typeface="Browallia New" panose="020B0604020202020204" pitchFamily="34" charset="-34"/>
              </a:rPr>
              <a:t>POR PASTOR DAVID COX</a:t>
            </a:r>
            <a:endParaRPr lang="es-MX" sz="1400" b="1" i="1" cap="none" spc="0" dirty="0">
              <a:ln w="0"/>
              <a:solidFill>
                <a:srgbClr val="FF0000"/>
              </a:solidFill>
              <a:effectLst/>
              <a:latin typeface="Arial Rounded MT Bold" panose="020F0704030504030204" pitchFamily="34" charset="0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BF903FA6-1206-4072-8800-9A82A3DEDB5B}"/>
              </a:ext>
            </a:extLst>
          </p:cNvPr>
          <p:cNvSpPr txBox="1"/>
          <p:nvPr/>
        </p:nvSpPr>
        <p:spPr>
          <a:xfrm>
            <a:off x="2121149" y="6556694"/>
            <a:ext cx="661467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r" defTabSz="5168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400" b="1" i="1" dirty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ID POR TODO EL MUNDO Y PREDICAD EL EVANGELIO A TODA CRIATURA. MARCOS 16:15</a:t>
            </a:r>
          </a:p>
        </p:txBody>
      </p:sp>
    </p:spTree>
    <p:extLst>
      <p:ext uri="{BB962C8B-B14F-4D97-AF65-F5344CB8AC3E}">
        <p14:creationId xmlns:p14="http://schemas.microsoft.com/office/powerpoint/2010/main" val="201765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23">
            <a:extLst>
              <a:ext uri="{FF2B5EF4-FFF2-40B4-BE49-F238E27FC236}">
                <a16:creationId xmlns:a16="http://schemas.microsoft.com/office/drawing/2014/main" id="{9D80C9EF-3CC6-4ECC-9C2D-9D0396C96E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697F81E-6726-4D16-BAAE-78BA6D78B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528" y="386930"/>
            <a:ext cx="10141799" cy="1300554"/>
          </a:xfrm>
        </p:spPr>
        <p:txBody>
          <a:bodyPr anchor="b">
            <a:normAutofit fontScale="90000"/>
          </a:bodyPr>
          <a:lstStyle/>
          <a:p>
            <a:r>
              <a:rPr lang="es-MX" sz="4800" dirty="0"/>
              <a:t>Los hombres entienden y viven el amor…</a:t>
            </a:r>
          </a:p>
        </p:txBody>
      </p:sp>
      <p:sp>
        <p:nvSpPr>
          <p:cNvPr id="33" name="Rectangle 25">
            <a:extLst>
              <a:ext uri="{FF2B5EF4-FFF2-40B4-BE49-F238E27FC236}">
                <a16:creationId xmlns:a16="http://schemas.microsoft.com/office/drawing/2014/main" id="{5DA32751-37A2-45C0-BE94-63D375E27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27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2060A20-3A8B-4657-B636-EBD0B4404E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442"/>
          <a:stretch/>
        </p:blipFill>
        <p:spPr>
          <a:xfrm>
            <a:off x="635295" y="2524715"/>
            <a:ext cx="5150277" cy="3714244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51CFE17-7BE9-4127-B741-30F8BC8B5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6429" y="2314113"/>
            <a:ext cx="4530898" cy="4045921"/>
          </a:xfrm>
        </p:spPr>
        <p:txBody>
          <a:bodyPr anchor="ctr">
            <a:normAutofit fontScale="92500" lnSpcReduction="10000"/>
          </a:bodyPr>
          <a:lstStyle/>
          <a:p>
            <a:pPr marL="0" indent="0">
              <a:buNone/>
            </a:pPr>
            <a:r>
              <a:rPr lang="es-MX" sz="1700" dirty="0"/>
              <a:t>El verdadero amor tiene un lugar preponderante en la vida de un verdadero hombre.</a:t>
            </a:r>
          </a:p>
          <a:p>
            <a:r>
              <a:rPr lang="es-MX" sz="1700" b="1" u="sng" dirty="0"/>
              <a:t>Un hombre es bondadoso</a:t>
            </a:r>
            <a:r>
              <a:rPr lang="es-MX" sz="1700" dirty="0"/>
              <a:t>. Se sacrifica a sí mismo, su energía, sus recursos para el bien de otros. Labora fuertemente para tener qué repartir a otros, primero a su esposa, luego a su familia, y finalmente a su prójimo.</a:t>
            </a:r>
          </a:p>
          <a:p>
            <a:pPr marL="0" marR="450" indent="0" algn="l" rtl="0">
              <a:buNone/>
            </a:pPr>
            <a:r>
              <a:rPr lang="es-MX" sz="1700" b="1" dirty="0" err="1"/>
              <a:t>Ef</a:t>
            </a:r>
            <a:r>
              <a:rPr lang="es-MX" sz="1700" b="1" dirty="0"/>
              <a:t> 4:28 </a:t>
            </a:r>
            <a:r>
              <a:rPr lang="es-MX" sz="1700" i="1" dirty="0">
                <a:solidFill>
                  <a:schemeClr val="accent1"/>
                </a:solidFill>
              </a:rPr>
              <a:t>El que hurtaba, no hurte más, sino trabaje, haciendo con sus manos lo que es bueno, </a:t>
            </a:r>
            <a:r>
              <a:rPr lang="es-MX" sz="1700" b="1" i="1" u="sng" dirty="0">
                <a:solidFill>
                  <a:srgbClr val="FF0000"/>
                </a:solidFill>
              </a:rPr>
              <a:t>para que tenga qué compartir con el que padece necesidad</a:t>
            </a:r>
            <a:r>
              <a:rPr lang="es-MX" sz="1700" i="1" dirty="0">
                <a:solidFill>
                  <a:schemeClr val="accent1"/>
                </a:solidFill>
              </a:rPr>
              <a:t>. </a:t>
            </a:r>
          </a:p>
          <a:p>
            <a:r>
              <a:rPr lang="es-MX" sz="1700" dirty="0"/>
              <a:t>Un hombre </a:t>
            </a:r>
            <a:r>
              <a:rPr lang="es-MX" sz="1700" b="1" u="sng" dirty="0"/>
              <a:t>siempre es fiel</a:t>
            </a:r>
            <a:r>
              <a:rPr lang="es-MX" sz="1700" dirty="0"/>
              <a:t> a su esposa y familia (igualmente a su iglesia y a Dios).</a:t>
            </a:r>
          </a:p>
          <a:p>
            <a:r>
              <a:rPr lang="es-MX" sz="1700" b="1" u="sng" dirty="0"/>
              <a:t>Cumple con Dios en todo</a:t>
            </a:r>
            <a:r>
              <a:rPr lang="es-MX" sz="1700" dirty="0"/>
              <a:t>, igualmente que con lo antes mencionado, también es fiel para dar sus diezmos y ofrendas a su iglesia, tampoco elude el pago de sus impuestos con su gobierno. Cumple con todas sus responsabilidades.</a:t>
            </a:r>
          </a:p>
        </p:txBody>
      </p:sp>
      <p:sp>
        <p:nvSpPr>
          <p:cNvPr id="35" name="Rectangle 29">
            <a:extLst>
              <a:ext uri="{FF2B5EF4-FFF2-40B4-BE49-F238E27FC236}">
                <a16:creationId xmlns:a16="http://schemas.microsoft.com/office/drawing/2014/main" id="{5A55FBCD-CD42-40F5-8A1B-3203F9CAEE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648676"/>
      </p:ext>
    </p:extLst>
  </p:cSld>
  <p:clrMapOvr>
    <a:masterClrMapping/>
  </p:clrMapOvr>
  <p:transition spd="slow">
    <p:wheel spokes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9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921" y="453981"/>
            <a:ext cx="6697525" cy="1877811"/>
          </a:xfrm>
          <a:prstGeom prst="rect">
            <a:avLst/>
          </a:prstGeom>
          <a:solidFill>
            <a:srgbClr val="445A6C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5A8CE57-5243-42C6-826C-E3429D08B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731520"/>
            <a:ext cx="6089904" cy="1426464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rgbClr val="FFFFFF"/>
                </a:solidFill>
              </a:rPr>
              <a:t>Los hombres son fuertes y valientes</a:t>
            </a:r>
          </a:p>
        </p:txBody>
      </p:sp>
      <p:sp>
        <p:nvSpPr>
          <p:cNvPr id="23" name="Rectangle 11">
            <a:extLst>
              <a:ext uri="{FF2B5EF4-FFF2-40B4-BE49-F238E27FC236}">
                <a16:creationId xmlns:a16="http://schemas.microsoft.com/office/drawing/2014/main" id="{1C091803-41C2-48E0-9228-5148460C7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921" y="2480956"/>
            <a:ext cx="4405512" cy="3918122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298CA21-70DA-429E-9AC6-A978A833E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457" y="2826284"/>
            <a:ext cx="3759198" cy="3441994"/>
          </a:xfrm>
        </p:spPr>
        <p:txBody>
          <a:bodyPr anchor="ctr">
            <a:normAutofit fontScale="92500" lnSpcReduction="20000"/>
          </a:bodyPr>
          <a:lstStyle/>
          <a:p>
            <a:r>
              <a:rPr lang="es-MX" sz="2000" dirty="0"/>
              <a:t>Un hombre </a:t>
            </a:r>
            <a:r>
              <a:rPr lang="es-MX" sz="2000" b="1" u="sng" dirty="0"/>
              <a:t>es fuerte,</a:t>
            </a:r>
            <a:r>
              <a:rPr lang="es-MX" sz="2000" dirty="0"/>
              <a:t> no solamente físicamente, también lo es espiritual y socialmente; obedece a Dios, y es ejemplo de los que le rodean (esposa, hijos, padres, y amigos) para que también obedezcan a Dios por él. </a:t>
            </a:r>
          </a:p>
          <a:p>
            <a:r>
              <a:rPr lang="es-MX" sz="2000" b="1" u="sng" dirty="0"/>
              <a:t>Es valiente</a:t>
            </a:r>
            <a:r>
              <a:rPr lang="es-MX" sz="2000" dirty="0"/>
              <a:t>. O sea que tiene la fuerza moral para hacer lo que Dios manda. </a:t>
            </a:r>
          </a:p>
          <a:p>
            <a:r>
              <a:rPr lang="es-MX" sz="2000" dirty="0"/>
              <a:t>Enfrenta a un mundo que está en contra de Dios, y siempre </a:t>
            </a:r>
            <a:r>
              <a:rPr lang="es-MX" sz="2000" b="1" u="sng" dirty="0"/>
              <a:t>representa a Dios e impone lo que Dios demanda</a:t>
            </a:r>
            <a:r>
              <a:rPr lang="es-MX" sz="2000" dirty="0"/>
              <a:t>.</a:t>
            </a:r>
          </a:p>
        </p:txBody>
      </p:sp>
      <p:sp>
        <p:nvSpPr>
          <p:cNvPr id="24" name="Rectangle 13">
            <a:extLst>
              <a:ext uri="{FF2B5EF4-FFF2-40B4-BE49-F238E27FC236}">
                <a16:creationId xmlns:a16="http://schemas.microsoft.com/office/drawing/2014/main" id="{E186B68C-84BC-4A6E-99D1-EE87483C1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48949" y="2480956"/>
            <a:ext cx="2115455" cy="1898903"/>
          </a:xfrm>
          <a:prstGeom prst="rect">
            <a:avLst/>
          </a:prstGeom>
          <a:solidFill>
            <a:srgbClr val="F5A59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5" name="Rectangle 15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48949" y="4529023"/>
            <a:ext cx="2107363" cy="1870055"/>
          </a:xfrm>
          <a:prstGeom prst="rect">
            <a:avLst/>
          </a:prstGeom>
          <a:solidFill>
            <a:schemeClr val="accent5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Imagen 4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B6071A12-82C8-4FC9-9EB8-2D5A386DAE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1" r="-1" b="-1"/>
          <a:stretch/>
        </p:blipFill>
        <p:spPr>
          <a:xfrm>
            <a:off x="7308214" y="438460"/>
            <a:ext cx="4424865" cy="596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4056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38A48EF-8A8E-4FDD-ACAF-1B1F08A4A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dirty="0" err="1"/>
              <a:t>Resumen</a:t>
            </a:r>
            <a:r>
              <a:rPr lang="en-US" sz="3400" dirty="0"/>
              <a:t>: El </a:t>
            </a:r>
            <a:r>
              <a:rPr lang="en-US" sz="3400" dirty="0" err="1"/>
              <a:t>carácter</a:t>
            </a:r>
            <a:r>
              <a:rPr lang="en-US" sz="3400" dirty="0"/>
              <a:t> de un </a:t>
            </a:r>
            <a:r>
              <a:rPr lang="en-US" sz="3400" dirty="0" err="1"/>
              <a:t>verdadero</a:t>
            </a:r>
            <a:r>
              <a:rPr lang="en-US" sz="3400" dirty="0"/>
              <a:t> hombre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89C56867-4F5E-450B-84F7-7175B333CF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0719" y="2330505"/>
            <a:ext cx="4559425" cy="397958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 sz="2000" dirty="0"/>
              <a:t>Basa todos sus conceptos, sus obligaciones y trabajos alrededor de </a:t>
            </a:r>
            <a:br>
              <a:rPr lang="es-MX" sz="2000" dirty="0"/>
            </a:br>
            <a:r>
              <a:rPr lang="es-MX" sz="2000" b="1" u="sng" dirty="0"/>
              <a:t>lo que dice la Biblia</a:t>
            </a:r>
            <a:r>
              <a:rPr lang="es-MX" sz="2000" dirty="0"/>
              <a:t>.</a:t>
            </a:r>
          </a:p>
          <a:p>
            <a:r>
              <a:rPr lang="es-MX" sz="2000" b="1" u="sng" dirty="0"/>
              <a:t>Es fiel </a:t>
            </a:r>
            <a:r>
              <a:rPr lang="es-MX" sz="2000" dirty="0"/>
              <a:t>a su esposa y familia.</a:t>
            </a:r>
          </a:p>
          <a:p>
            <a:r>
              <a:rPr lang="es-MX" sz="2000" b="1" u="sng" dirty="0"/>
              <a:t>Trabaja duro </a:t>
            </a:r>
            <a:r>
              <a:rPr lang="es-MX" sz="2000" dirty="0"/>
              <a:t>no para sus propios lujos, sino para el bien de su pareja y familia.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8B73741-73D2-4300-88CD-C704F3CC39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262" r="1" b="5317"/>
          <a:stretch/>
        </p:blipFill>
        <p:spPr>
          <a:xfrm>
            <a:off x="5977788" y="799352"/>
            <a:ext cx="5425410" cy="525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97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6B5E2835-4E47-45B3-9CFE-732FF7B05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n 7" descr="Foto en blanco y negro de un hombre con un celular en la mano&#10;&#10;Descripción generada automáticamente con confianza media">
            <a:extLst>
              <a:ext uri="{FF2B5EF4-FFF2-40B4-BE49-F238E27FC236}">
                <a16:creationId xmlns:a16="http://schemas.microsoft.com/office/drawing/2014/main" id="{BF9F021B-C62D-4273-9911-D254AA93A4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9"/>
          <a:stretch/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1" name="Freeform: Shape 20">
            <a:extLst>
              <a:ext uri="{FF2B5EF4-FFF2-40B4-BE49-F238E27FC236}">
                <a16:creationId xmlns:a16="http://schemas.microsoft.com/office/drawing/2014/main" id="{5B45AD5D-AA52-4F7B-9362-576A39AD9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3" name="Freeform: Shape 22">
            <a:extLst>
              <a:ext uri="{FF2B5EF4-FFF2-40B4-BE49-F238E27FC236}">
                <a16:creationId xmlns:a16="http://schemas.microsoft.com/office/drawing/2014/main" id="{AEDD7960-4866-4399-BEF6-DD1431AB4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3E496DB-B64B-4C82-A12B-3774D4054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5728"/>
          </a:xfrm>
        </p:spPr>
        <p:txBody>
          <a:bodyPr anchor="b">
            <a:normAutofit/>
          </a:bodyPr>
          <a:lstStyle/>
          <a:p>
            <a:r>
              <a:rPr lang="es-MX" sz="2800" b="1" dirty="0"/>
              <a:t>¿Cómo podemos vivir bien con Dios?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622BDED-37AA-46EA-A98C-2AE48DC5A2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s-MX" sz="2000" dirty="0"/>
              <a:t>Dios es todo sabio, tiene toda la sabiduría de la eternidad. Es un genio. </a:t>
            </a:r>
            <a:r>
              <a:rPr lang="es-MX" sz="2000" b="1" u="sng" dirty="0"/>
              <a:t>No se puede crear una alternativa igual o mejor de lo que Dios ya ha establecido y mandado</a:t>
            </a:r>
            <a:r>
              <a:rPr lang="es-MX" sz="2000" dirty="0"/>
              <a:t>.</a:t>
            </a:r>
          </a:p>
          <a:p>
            <a:pPr marL="0" indent="0">
              <a:buNone/>
            </a:pPr>
            <a:r>
              <a:rPr lang="es-MX" sz="2000" dirty="0"/>
              <a:t>Pero el hombre pecaminoso es muy ingenioso, crea situaciones que parecen imposibles de resolver.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F67579B-808A-4B32-BC8D-ACFC1551B288}"/>
              </a:ext>
            </a:extLst>
          </p:cNvPr>
          <p:cNvSpPr txBox="1"/>
          <p:nvPr/>
        </p:nvSpPr>
        <p:spPr>
          <a:xfrm>
            <a:off x="5152103" y="5001982"/>
            <a:ext cx="6016519" cy="9233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137160">
              <a:spcBef>
                <a:spcPts val="1800"/>
              </a:spcBef>
              <a:spcAft>
                <a:spcPts val="1800"/>
              </a:spcAft>
            </a:pPr>
            <a:r>
              <a:rPr lang="es-MX" b="1" dirty="0"/>
              <a:t>1 Corintios 6:9 </a:t>
            </a:r>
            <a:r>
              <a:rPr lang="es-MX" i="1" dirty="0"/>
              <a:t>​</a:t>
            </a:r>
            <a:r>
              <a:rPr lang="es-MX" i="1" dirty="0">
                <a:solidFill>
                  <a:schemeClr val="accent1"/>
                </a:solidFill>
              </a:rPr>
              <a:t>¿No sabéis que los injustos no heredarán </a:t>
            </a:r>
            <a:br>
              <a:rPr lang="es-MX" i="1" dirty="0">
                <a:solidFill>
                  <a:schemeClr val="accent1"/>
                </a:solidFill>
              </a:rPr>
            </a:br>
            <a:r>
              <a:rPr lang="es-MX" i="1" dirty="0">
                <a:solidFill>
                  <a:schemeClr val="accent1"/>
                </a:solidFill>
              </a:rPr>
              <a:t>el reino de Dios? No erréis;… </a:t>
            </a:r>
            <a:r>
              <a:rPr lang="es-MX" b="1" i="1" u="sng" dirty="0">
                <a:solidFill>
                  <a:srgbClr val="FF0000"/>
                </a:solidFill>
              </a:rPr>
              <a:t>ni los afeminados, ni los </a:t>
            </a:r>
            <a:br>
              <a:rPr lang="es-MX" b="1" i="1" u="sng" dirty="0">
                <a:solidFill>
                  <a:srgbClr val="FF0000"/>
                </a:solidFill>
              </a:rPr>
            </a:br>
            <a:r>
              <a:rPr lang="es-MX" b="1" i="1" u="sng" dirty="0">
                <a:solidFill>
                  <a:srgbClr val="FF0000"/>
                </a:solidFill>
              </a:rPr>
              <a:t>que se echan con varones</a:t>
            </a:r>
            <a:r>
              <a:rPr lang="es-MX" i="1" dirty="0"/>
              <a:t>,  </a:t>
            </a:r>
            <a:r>
              <a:rPr lang="es-MX" b="1" dirty="0"/>
              <a:t>10</a:t>
            </a:r>
            <a:r>
              <a:rPr lang="es-MX" i="1" dirty="0"/>
              <a:t>… </a:t>
            </a:r>
            <a:r>
              <a:rPr lang="es-MX" b="1" i="1" u="sng" dirty="0">
                <a:solidFill>
                  <a:srgbClr val="FF0000"/>
                </a:solidFill>
              </a:rPr>
              <a:t>heredarán el reino de Dios</a:t>
            </a:r>
            <a:r>
              <a:rPr lang="es-MX" i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3791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56F5174-31D9-4DBB-AAB7-A1FD7BDB13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E113210-7872-481A-ADE6-3A05CCAF5E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D732B9C-E253-46F7-B3F6-00D0E7AD3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574" y="288273"/>
            <a:ext cx="4977976" cy="1454051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rgbClr val="000000"/>
                </a:solidFill>
              </a:rPr>
              <a:t>Direcciones para este sermón</a:t>
            </a:r>
          </a:p>
        </p:txBody>
      </p:sp>
      <p:sp>
        <p:nvSpPr>
          <p:cNvPr id="14" name="Freeform 62">
            <a:extLst>
              <a:ext uri="{FF2B5EF4-FFF2-40B4-BE49-F238E27FC236}">
                <a16:creationId xmlns:a16="http://schemas.microsoft.com/office/drawing/2014/main" id="{F9A95BEE-6BB1-4A28-A8E6-A34B2E42E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Imagen 4" descr="Forma&#10;&#10;Descripción generada automáticamente">
            <a:extLst>
              <a:ext uri="{FF2B5EF4-FFF2-40B4-BE49-F238E27FC236}">
                <a16:creationId xmlns:a16="http://schemas.microsoft.com/office/drawing/2014/main" id="{475E5B30-ABD5-47EF-84B9-A63EA21DB2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" r="2078" b="-3"/>
          <a:stretch/>
        </p:blipFill>
        <p:spPr>
          <a:xfrm>
            <a:off x="20" y="907231"/>
            <a:ext cx="4838021" cy="5063738"/>
          </a:xfrm>
          <a:custGeom>
            <a:avLst/>
            <a:gdLst/>
            <a:ahLst/>
            <a:cxnLst/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795EAC0-8A5F-41F7-9CAA-27026444D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1608083"/>
            <a:ext cx="5418254" cy="5153443"/>
          </a:xfrm>
        </p:spPr>
        <p:txBody>
          <a:bodyPr anchor="ctr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MX" sz="2000" dirty="0">
                <a:solidFill>
                  <a:srgbClr val="000000"/>
                </a:solidFill>
              </a:rPr>
              <a:t>Voy a plantear lo </a:t>
            </a:r>
            <a:r>
              <a:rPr lang="es-MX" sz="2000" b="1" u="sng" dirty="0">
                <a:solidFill>
                  <a:srgbClr val="FF0000"/>
                </a:solidFill>
              </a:rPr>
              <a:t>que es la meta a seguir para todos los hombres</a:t>
            </a:r>
            <a:r>
              <a:rPr lang="es-MX" sz="2000" dirty="0">
                <a:solidFill>
                  <a:srgbClr val="000000"/>
                </a:solidFill>
              </a:rPr>
              <a:t> según lo que Dios dice. Muy pocos hombres están dentro de este modelo perfecto, pero este sermón planteará hacia “</a:t>
            </a:r>
            <a:r>
              <a:rPr lang="es-MX" sz="2000" i="1" dirty="0">
                <a:solidFill>
                  <a:srgbClr val="000000"/>
                </a:solidFill>
              </a:rPr>
              <a:t>dónde queremos ir.</a:t>
            </a:r>
            <a:r>
              <a:rPr lang="es-MX" sz="2000" dirty="0">
                <a:solidFill>
                  <a:srgbClr val="000000"/>
                </a:solidFill>
              </a:rPr>
              <a:t>”</a:t>
            </a:r>
          </a:p>
          <a:p>
            <a:pPr marL="514350" indent="-514350">
              <a:buFont typeface="+mj-lt"/>
              <a:buAutoNum type="arabicPeriod"/>
            </a:pPr>
            <a:r>
              <a:rPr lang="es-MX" sz="2000" b="1" u="sng" dirty="0">
                <a:solidFill>
                  <a:srgbClr val="000000"/>
                </a:solidFill>
              </a:rPr>
              <a:t>Mujeres, denles a sus hombres </a:t>
            </a:r>
            <a:r>
              <a:rPr lang="es-MX" sz="2000" dirty="0">
                <a:solidFill>
                  <a:srgbClr val="000000"/>
                </a:solidFill>
              </a:rPr>
              <a:t>(padre, esposo, hijos) </a:t>
            </a:r>
            <a:r>
              <a:rPr lang="es-MX" sz="2000" b="1" u="sng" dirty="0">
                <a:solidFill>
                  <a:srgbClr val="000000"/>
                </a:solidFill>
              </a:rPr>
              <a:t>tiempo y espacio para que puedan llegar allí</a:t>
            </a:r>
            <a:r>
              <a:rPr lang="es-MX" sz="2000" dirty="0">
                <a:solidFill>
                  <a:srgbClr val="000000"/>
                </a:solidFill>
              </a:rPr>
              <a:t>. Apóyenles sin presionarlos. Oren constantemente por ellos.</a:t>
            </a:r>
          </a:p>
          <a:p>
            <a:pPr marL="514350" indent="-514350">
              <a:buFont typeface="+mj-lt"/>
              <a:buAutoNum type="arabicPeriod"/>
            </a:pPr>
            <a:r>
              <a:rPr lang="es-MX" sz="2000" b="1" u="sng" dirty="0">
                <a:solidFill>
                  <a:srgbClr val="000000"/>
                </a:solidFill>
              </a:rPr>
              <a:t>Casadas con maridos inconversos</a:t>
            </a:r>
            <a:r>
              <a:rPr lang="es-MX" sz="2000" dirty="0">
                <a:solidFill>
                  <a:srgbClr val="000000"/>
                </a:solidFill>
              </a:rPr>
              <a:t>. Dejen que la Biblia las guíe y apoyen a sus maridos hacia estas metas. No los regañen ni les exijan. Cada una ore por su marido antes de nada.</a:t>
            </a:r>
          </a:p>
        </p:txBody>
      </p:sp>
    </p:spTree>
    <p:extLst>
      <p:ext uri="{BB962C8B-B14F-4D97-AF65-F5344CB8AC3E}">
        <p14:creationId xmlns:p14="http://schemas.microsoft.com/office/powerpoint/2010/main" val="323844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 descr="Un grupo de personas haciendo gestos con la cara de un hombre&#10;&#10;Descripción generada automáticamente con confianza baja">
            <a:extLst>
              <a:ext uri="{FF2B5EF4-FFF2-40B4-BE49-F238E27FC236}">
                <a16:creationId xmlns:a16="http://schemas.microsoft.com/office/drawing/2014/main" id="{C57A6616-655A-44BD-A48D-D65A8BA27E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47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3E496DB-B64B-4C82-A12B-3774D4054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anchor="b">
            <a:normAutofit/>
          </a:bodyPr>
          <a:lstStyle/>
          <a:p>
            <a:r>
              <a:rPr lang="es-MX" sz="2800" b="1" dirty="0"/>
              <a:t>¿Cómo podemos vivir bien con Dios?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622BDED-37AA-46EA-A98C-2AE48DC5A2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5189048" cy="3609594"/>
          </a:xfrm>
        </p:spPr>
        <p:txBody>
          <a:bodyPr anchor="t">
            <a:normAutofit lnSpcReduction="10000"/>
          </a:bodyPr>
          <a:lstStyle/>
          <a:p>
            <a:pPr marL="0" indent="0">
              <a:buNone/>
            </a:pPr>
            <a:r>
              <a:rPr lang="es-MX" dirty="0"/>
              <a:t>En lugar de tratar de resolver tus problemas en tus propios esfuerzos, debes aprender a imponer los principios (las normas divinas) y mandamientos de Dios, asiéntate en ellos, confiésalos, y </a:t>
            </a:r>
            <a:r>
              <a:rPr lang="es-MX" u="sng" dirty="0"/>
              <a:t>a</a:t>
            </a:r>
            <a:r>
              <a:rPr lang="es-MX" b="1" u="sng" dirty="0"/>
              <a:t>pégate fuertemente a ellos, poniéndolos en práctica siempre</a:t>
            </a:r>
            <a:r>
              <a:rPr lang="es-MX" dirty="0"/>
              <a:t>. Los problemas poco a poco se arreglarán por sí mismos. </a:t>
            </a:r>
          </a:p>
        </p:txBody>
      </p:sp>
    </p:spTree>
    <p:extLst>
      <p:ext uri="{BB962C8B-B14F-4D97-AF65-F5344CB8AC3E}">
        <p14:creationId xmlns:p14="http://schemas.microsoft.com/office/powerpoint/2010/main" val="3003901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0EF731-8200-40AC-ADCC-5FF38778B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es-MX" sz="4100" dirty="0"/>
              <a:t>Las características </a:t>
            </a:r>
            <a:br>
              <a:rPr lang="es-MX" sz="4100" dirty="0"/>
            </a:br>
            <a:r>
              <a:rPr lang="es-MX" sz="4100" dirty="0"/>
              <a:t>de los hombres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A17BE85-1691-4C67-AD5C-DD9A257C4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4293703"/>
          </a:xfrm>
        </p:spPr>
        <p:txBody>
          <a:bodyPr>
            <a:normAutofit lnSpcReduction="10000"/>
          </a:bodyPr>
          <a:lstStyle/>
          <a:p>
            <a:r>
              <a:rPr lang="es-MX" sz="1900" dirty="0"/>
              <a:t>Un hombre normalmente es más fuerte, tiene más músculos, más peso. Es más lógico y analítico. Examina y medita sobre las consecuencias de sus hechos, sus palabras, sus actitudes, y sus caminos.</a:t>
            </a:r>
          </a:p>
          <a:p>
            <a:r>
              <a:rPr lang="es-MX" sz="1900" b="1" u="sng" dirty="0">
                <a:solidFill>
                  <a:srgbClr val="FF0000"/>
                </a:solidFill>
              </a:rPr>
              <a:t>Son dominantes</a:t>
            </a:r>
            <a:r>
              <a:rPr lang="es-MX" sz="1900" dirty="0"/>
              <a:t>, o deben serlo. Son líderes responsables, asumen la responsabilidad y autoridad en las situaciones. Actúan cuando los demás se quedan pensando y hesitando. </a:t>
            </a:r>
          </a:p>
          <a:p>
            <a:pPr marL="0" indent="0">
              <a:buNone/>
            </a:pPr>
            <a:r>
              <a:rPr lang="es-MX" sz="1900" dirty="0"/>
              <a:t>Autoridad + misión (encargo) = a un buen líder, un hombre.</a:t>
            </a:r>
          </a:p>
          <a:p>
            <a:r>
              <a:rPr lang="es-MX" sz="1900" dirty="0"/>
              <a:t>Un hombre dominante nunca es </a:t>
            </a:r>
            <a:r>
              <a:rPr lang="es-MX" sz="1900" b="1" u="sng" dirty="0"/>
              <a:t>machista</a:t>
            </a:r>
            <a:r>
              <a:rPr lang="es-MX" sz="1900" dirty="0"/>
              <a:t>. Su autoridad excluye abuso si sigue lo que Dios quiere. Sirve a otros sacrificándose a sí mismo. Nunca es </a:t>
            </a:r>
            <a:r>
              <a:rPr lang="es-MX" sz="1900" b="1" u="sng" dirty="0"/>
              <a:t>abusivo</a:t>
            </a:r>
            <a:r>
              <a:rPr lang="es-MX" sz="1900" dirty="0"/>
              <a:t>. </a:t>
            </a:r>
            <a:r>
              <a:rPr lang="es-MX" sz="1900" b="1" dirty="0"/>
              <a:t>1 Pedro 3:7 </a:t>
            </a:r>
            <a:r>
              <a:rPr lang="es-MX" sz="1900" i="1" dirty="0">
                <a:solidFill>
                  <a:schemeClr val="accent1"/>
                </a:solidFill>
              </a:rPr>
              <a:t>Vosotros, maridos, igualmente, </a:t>
            </a:r>
            <a:r>
              <a:rPr lang="es-MX" sz="1900" b="1" i="1" u="sng" dirty="0">
                <a:solidFill>
                  <a:schemeClr val="accent1"/>
                </a:solidFill>
              </a:rPr>
              <a:t>vivid con ellas</a:t>
            </a:r>
            <a:r>
              <a:rPr lang="es-MX" sz="1900" dirty="0"/>
              <a:t> (las esposas) </a:t>
            </a:r>
            <a:r>
              <a:rPr lang="es-MX" sz="1900" b="1" i="1" u="sng" dirty="0">
                <a:solidFill>
                  <a:schemeClr val="accent1"/>
                </a:solidFill>
              </a:rPr>
              <a:t>sabiamente, dando honor a la mujer como a vaso más frágil</a:t>
            </a:r>
            <a:r>
              <a:rPr lang="es-MX" sz="1900" i="1" dirty="0">
                <a:solidFill>
                  <a:schemeClr val="accent1"/>
                </a:solidFill>
              </a:rPr>
              <a:t>, y como a coherederas de la gracia de la vida, para que vuestras oraciones no tengan estorbo</a:t>
            </a:r>
            <a:r>
              <a:rPr lang="es-MX" sz="1900" dirty="0"/>
              <a:t>. Exalta y aprecia a su mujer.</a:t>
            </a:r>
          </a:p>
          <a:p>
            <a:endParaRPr lang="es-MX" sz="1900" dirty="0"/>
          </a:p>
        </p:txBody>
      </p:sp>
      <p:pic>
        <p:nvPicPr>
          <p:cNvPr id="7" name="Imagen 6" descr="Un par de personas sonriendo&#10;&#10;Descripción generada automáticamente">
            <a:extLst>
              <a:ext uri="{FF2B5EF4-FFF2-40B4-BE49-F238E27FC236}">
                <a16:creationId xmlns:a16="http://schemas.microsoft.com/office/drawing/2014/main" id="{C2782E8C-1E9A-4820-913C-7B4FE695B5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7" r="39387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E49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328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3E456D-0948-4B35-AB39-C4D5CE51E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es-MX"/>
              <a:t>“Son hombres”</a:t>
            </a:r>
          </a:p>
        </p:txBody>
      </p:sp>
      <p:pic>
        <p:nvPicPr>
          <p:cNvPr id="6" name="Imagen 5" descr="Una caricatura de una persona&#10;&#10;Descripción generada automáticamente con confianza baja">
            <a:extLst>
              <a:ext uri="{FF2B5EF4-FFF2-40B4-BE49-F238E27FC236}">
                <a16:creationId xmlns:a16="http://schemas.microsoft.com/office/drawing/2014/main" id="{6E0B1668-A6F0-4A91-857F-B902FBEB91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90" r="28923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F544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799E34DD-1F4A-4F06-B712-9CE45B449D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3201177"/>
              </p:ext>
            </p:extLst>
          </p:nvPr>
        </p:nvGraphicFramePr>
        <p:xfrm>
          <a:off x="4965431" y="2438400"/>
          <a:ext cx="6586489" cy="39905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74698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p!!Rectangle">
            <a:extLst>
              <a:ext uri="{FF2B5EF4-FFF2-40B4-BE49-F238E27FC236}">
                <a16:creationId xmlns:a16="http://schemas.microsoft.com/office/drawing/2014/main" id="{E0B3B37B-5EEE-4DC4-802A-66F9A2C94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n 8" descr="Personas en un campo verde&#10;&#10;Descripción generada automáticamente">
            <a:extLst>
              <a:ext uri="{FF2B5EF4-FFF2-40B4-BE49-F238E27FC236}">
                <a16:creationId xmlns:a16="http://schemas.microsoft.com/office/drawing/2014/main" id="{9941CDE2-43C9-472A-9120-7678064E30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5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 useBgFill="1">
        <p:nvSpPr>
          <p:cNvPr id="41" name="m!!text rectangle">
            <a:extLst>
              <a:ext uri="{FF2B5EF4-FFF2-40B4-BE49-F238E27FC236}">
                <a16:creationId xmlns:a16="http://schemas.microsoft.com/office/drawing/2014/main" id="{494CEDA0-FD8E-491B-8792-69F93BDA39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40079" y="633619"/>
            <a:ext cx="4279383" cy="5495925"/>
          </a:xfrm>
          <a:prstGeom prst="rect">
            <a:avLst/>
          </a:prstGeom>
          <a:ln w="9525">
            <a:solidFill>
              <a:srgbClr val="EFEFE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00EF731-8200-40AC-ADCC-5FF38778B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3449" y="980368"/>
            <a:ext cx="3666744" cy="1106424"/>
          </a:xfrm>
        </p:spPr>
        <p:txBody>
          <a:bodyPr>
            <a:normAutofit/>
          </a:bodyPr>
          <a:lstStyle/>
          <a:p>
            <a:r>
              <a:rPr lang="es-MX" sz="2600"/>
              <a:t>Características de los hombres</a:t>
            </a:r>
          </a:p>
        </p:txBody>
      </p:sp>
      <p:sp>
        <p:nvSpPr>
          <p:cNvPr id="53" name="m!!accent">
            <a:extLst>
              <a:ext uri="{FF2B5EF4-FFF2-40B4-BE49-F238E27FC236}">
                <a16:creationId xmlns:a16="http://schemas.microsoft.com/office/drawing/2014/main" id="{0FD3EBBB-DFE8-4525-B1BF-BE7BBC8DFA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6071" y="1161288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4" name="Rectangle 44">
            <a:extLst>
              <a:ext uri="{FF2B5EF4-FFF2-40B4-BE49-F238E27FC236}">
                <a16:creationId xmlns:a16="http://schemas.microsoft.com/office/drawing/2014/main" id="{A9362A14-6FB8-4FFC-AAA0-2E5AFF8A8D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1577" y="2113280"/>
            <a:ext cx="3502152" cy="9144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A17BE85-1691-4C67-AD5C-DD9A257C4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3449" y="2122425"/>
            <a:ext cx="3666744" cy="399797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MX" sz="1600" dirty="0"/>
              <a:t>Dios puso la carga de trabajar duro al hombre. </a:t>
            </a:r>
            <a:r>
              <a:rPr lang="es-MX" sz="1600" b="1" dirty="0" err="1"/>
              <a:t>Gén</a:t>
            </a:r>
            <a:r>
              <a:rPr lang="es-MX" sz="1600" b="1" dirty="0"/>
              <a:t> 2:15 </a:t>
            </a:r>
            <a:r>
              <a:rPr lang="es-MX" sz="1600" dirty="0"/>
              <a:t>“</a:t>
            </a:r>
            <a:r>
              <a:rPr lang="es-MX" sz="1600" i="1" dirty="0">
                <a:solidFill>
                  <a:schemeClr val="accent1"/>
                </a:solidFill>
              </a:rPr>
              <a:t>para que labrara y guardase</a:t>
            </a:r>
            <a:r>
              <a:rPr lang="es-MX" sz="1600" dirty="0"/>
              <a:t>”. </a:t>
            </a:r>
            <a:r>
              <a:rPr lang="es-MX" sz="1600" b="1" dirty="0"/>
              <a:t>Génesis 1:26 </a:t>
            </a:r>
            <a:r>
              <a:rPr lang="es-MX" sz="1600" i="1" dirty="0">
                <a:solidFill>
                  <a:schemeClr val="accent1"/>
                </a:solidFill>
              </a:rPr>
              <a:t>Entonces dijo Dios: Hagamos al hombre a nuestra imagen, conforme a nuestra semejanza; y </a:t>
            </a:r>
            <a:r>
              <a:rPr lang="es-MX" sz="1600" b="1" i="1" u="sng" dirty="0">
                <a:solidFill>
                  <a:schemeClr val="accent1"/>
                </a:solidFill>
              </a:rPr>
              <a:t>señoree</a:t>
            </a:r>
            <a:r>
              <a:rPr lang="es-MX" sz="1600" dirty="0">
                <a:solidFill>
                  <a:schemeClr val="accent1"/>
                </a:solidFill>
              </a:rPr>
              <a:t>… </a:t>
            </a:r>
          </a:p>
          <a:p>
            <a:r>
              <a:rPr lang="es-MX" sz="1600" b="1" dirty="0"/>
              <a:t>señorear</a:t>
            </a:r>
            <a:r>
              <a:rPr lang="es-MX" sz="1600" b="0" i="0" u="none" strike="noStrike" baseline="0" dirty="0">
                <a:latin typeface="Times New Roman" panose="02020603050405020304" pitchFamily="18" charset="0"/>
              </a:rPr>
              <a:t>; </a:t>
            </a:r>
            <a:r>
              <a:rPr lang="es-MX" sz="1600" b="0" i="1" u="none" strike="noStrike" baseline="0" dirty="0">
                <a:latin typeface="Times New Roman" panose="02020603050405020304" pitchFamily="18" charset="0"/>
              </a:rPr>
              <a:t>pisotear</a:t>
            </a:r>
            <a:r>
              <a:rPr lang="es-MX" sz="1600" b="0" i="0" u="none" strike="noStrike" baseline="0" dirty="0">
                <a:latin typeface="Times New Roman" panose="02020603050405020304" pitchFamily="18" charset="0"/>
              </a:rPr>
              <a:t>, i.e. </a:t>
            </a:r>
            <a:r>
              <a:rPr lang="es-MX" sz="1600" b="0" i="1" u="none" strike="noStrike" baseline="0" dirty="0">
                <a:latin typeface="Times New Roman" panose="02020603050405020304" pitchFamily="18" charset="0"/>
              </a:rPr>
              <a:t>subyugar;</a:t>
            </a:r>
            <a:r>
              <a:rPr lang="es-MX" sz="1600" b="0" i="0" u="none" strike="noStrike" baseline="0" dirty="0">
                <a:latin typeface="Times New Roman" panose="02020603050405020304" pitchFamily="18" charset="0"/>
              </a:rPr>
              <a:t> </a:t>
            </a:r>
            <a:r>
              <a:rPr lang="es-MX" sz="1600" b="0" i="0" u="none" strike="noStrike" baseline="0" dirty="0" err="1">
                <a:latin typeface="Times New Roman" panose="02020603050405020304" pitchFamily="18" charset="0"/>
              </a:rPr>
              <a:t>espec</a:t>
            </a:r>
            <a:r>
              <a:rPr lang="es-MX" sz="1600" b="0" i="0" u="none" strike="noStrike" baseline="0" dirty="0">
                <a:latin typeface="Times New Roman" panose="02020603050405020304" pitchFamily="18" charset="0"/>
              </a:rPr>
              <a:t>. </a:t>
            </a:r>
            <a:r>
              <a:rPr lang="es-MX" sz="1600" b="0" i="1" u="none" strike="noStrike" baseline="0" dirty="0">
                <a:latin typeface="Times New Roman" panose="02020603050405020304" pitchFamily="18" charset="0"/>
              </a:rPr>
              <a:t>destrozar</a:t>
            </a:r>
            <a:r>
              <a:rPr lang="es-MX" sz="1600" b="1" i="0" u="sng" strike="noStrike" baseline="0" dirty="0">
                <a:latin typeface="Times New Roman" panose="02020603050405020304" pitchFamily="18" charset="0"/>
              </a:rPr>
              <a:t>:-</a:t>
            </a:r>
            <a:r>
              <a:rPr lang="es-MX" sz="1600" b="1" i="0" u="sng" strike="noStrike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(estar) a cargo, </a:t>
            </a:r>
            <a:r>
              <a:rPr lang="es-MX" sz="1600" b="0" i="0" u="none" strike="noStrike" baseline="0" dirty="0">
                <a:latin typeface="Times New Roman" panose="02020603050405020304" pitchFamily="18" charset="0"/>
              </a:rPr>
              <a:t>consumir, </a:t>
            </a:r>
            <a:r>
              <a:rPr lang="es-MX" sz="1600" b="1" i="0" u="sng" strike="noStrike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dirigir, dominador, dominar, dominio, enseñorear, mandar, marchar, señoreador, señorear</a:t>
            </a:r>
            <a:r>
              <a:rPr lang="es-MX" sz="1600" b="0" i="0" u="none" strike="noStrike" baseline="0" dirty="0">
                <a:latin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s-MX" sz="1600" b="1" dirty="0"/>
              <a:t>Génesis 1:28 </a:t>
            </a:r>
            <a:r>
              <a:rPr lang="es-MX" sz="1600" i="1" dirty="0">
                <a:solidFill>
                  <a:schemeClr val="accent1"/>
                </a:solidFill>
              </a:rPr>
              <a:t>Y Dios… dijo:… llenad la tierra, y </a:t>
            </a:r>
            <a:r>
              <a:rPr lang="es-MX" sz="1600" b="1" i="1" u="sng" dirty="0">
                <a:solidFill>
                  <a:schemeClr val="accent1"/>
                </a:solidFill>
              </a:rPr>
              <a:t>sojuzgadla</a:t>
            </a:r>
            <a:r>
              <a:rPr lang="es-MX" sz="1600" i="1" dirty="0">
                <a:solidFill>
                  <a:schemeClr val="accent1"/>
                </a:solidFill>
              </a:rPr>
              <a:t>, y </a:t>
            </a:r>
            <a:r>
              <a:rPr lang="es-MX" sz="1600" b="1" i="1" u="sng" dirty="0">
                <a:solidFill>
                  <a:schemeClr val="accent1"/>
                </a:solidFill>
              </a:rPr>
              <a:t>señoread</a:t>
            </a:r>
            <a:r>
              <a:rPr lang="es-MX" sz="1600" i="1" dirty="0">
                <a:solidFill>
                  <a:schemeClr val="accent1"/>
                </a:solidFill>
              </a:rPr>
              <a:t> en los peces del mar… </a:t>
            </a:r>
          </a:p>
          <a:p>
            <a:r>
              <a:rPr lang="es-MX" sz="1600" b="1" dirty="0"/>
              <a:t>sojuzgar</a:t>
            </a:r>
            <a:r>
              <a:rPr lang="es-MX" sz="1600" dirty="0"/>
              <a:t> </a:t>
            </a:r>
            <a:r>
              <a:rPr lang="es-MX" sz="1600" b="0" i="1" u="none" strike="noStrike" baseline="0" dirty="0">
                <a:latin typeface="Times New Roman" panose="02020603050405020304" pitchFamily="18" charset="0"/>
              </a:rPr>
              <a:t>pisotear</a:t>
            </a:r>
            <a:r>
              <a:rPr lang="es-MX" sz="1600" b="0" i="0" u="none" strike="noStrike" baseline="0" dirty="0">
                <a:latin typeface="Times New Roman" panose="02020603050405020304" pitchFamily="18" charset="0"/>
              </a:rPr>
              <a:t>; de aquí, </a:t>
            </a:r>
            <a:r>
              <a:rPr lang="es-MX" sz="1600" b="0" i="0" u="none" strike="noStrike" baseline="0" dirty="0" err="1">
                <a:latin typeface="Times New Roman" panose="02020603050405020304" pitchFamily="18" charset="0"/>
              </a:rPr>
              <a:t>neg</a:t>
            </a:r>
            <a:r>
              <a:rPr lang="es-MX" sz="1600" b="0" i="0" u="none" strike="noStrike" baseline="0" dirty="0">
                <a:latin typeface="Times New Roman" panose="02020603050405020304" pitchFamily="18" charset="0"/>
              </a:rPr>
              <a:t>. </a:t>
            </a:r>
            <a:r>
              <a:rPr lang="es-MX" sz="1600" b="0" i="1" u="none" strike="noStrike" baseline="0" dirty="0">
                <a:latin typeface="Times New Roman" panose="02020603050405020304" pitchFamily="18" charset="0"/>
              </a:rPr>
              <a:t>desdeñar;</a:t>
            </a:r>
            <a:r>
              <a:rPr lang="es-MX" sz="1600" b="0" i="0" u="none" strike="noStrike" baseline="0" dirty="0">
                <a:latin typeface="Times New Roman" panose="02020603050405020304" pitchFamily="18" charset="0"/>
              </a:rPr>
              <a:t> </a:t>
            </a:r>
            <a:r>
              <a:rPr lang="es-MX" sz="1600" b="0" i="0" u="none" strike="noStrike" baseline="0" dirty="0" err="1">
                <a:latin typeface="Times New Roman" panose="02020603050405020304" pitchFamily="18" charset="0"/>
              </a:rPr>
              <a:t>pos</a:t>
            </a:r>
            <a:r>
              <a:rPr lang="es-MX" sz="1600" b="0" i="0" u="none" strike="noStrike" baseline="0" dirty="0">
                <a:latin typeface="Times New Roman" panose="02020603050405020304" pitchFamily="18" charset="0"/>
              </a:rPr>
              <a:t>. </a:t>
            </a:r>
            <a:r>
              <a:rPr lang="es-MX" sz="1600" b="1" i="1" u="sng" strike="noStrike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Conquistar</a:t>
            </a:r>
            <a:r>
              <a:rPr lang="es-MX" sz="1600" b="0" i="1" u="none" strike="noStrike" baseline="0" dirty="0">
                <a:latin typeface="Times New Roman" panose="02020603050405020304" pitchFamily="18" charset="0"/>
              </a:rPr>
              <a:t>, subyugar</a:t>
            </a:r>
            <a:r>
              <a:rPr lang="es-MX" sz="1600" b="0" i="0" u="none" strike="noStrike" baseline="0" dirty="0">
                <a:latin typeface="Times New Roman" panose="02020603050405020304" pitchFamily="18" charset="0"/>
              </a:rPr>
              <a:t>:-dar, hollar, sepultar, sojuzgar, someter, sujetar.</a:t>
            </a:r>
          </a:p>
        </p:txBody>
      </p:sp>
    </p:spTree>
    <p:extLst>
      <p:ext uri="{BB962C8B-B14F-4D97-AF65-F5344CB8AC3E}">
        <p14:creationId xmlns:p14="http://schemas.microsoft.com/office/powerpoint/2010/main" val="3273735431"/>
      </p:ext>
    </p:extLst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FBD1CF-D9ED-40CF-8F09-62F25AABE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es-MX" sz="4100" dirty="0"/>
              <a:t>La maldición sobre todo hombre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750A682-B3FE-46C3-A0D8-C55551B9C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414527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MX" sz="2400" b="1" dirty="0"/>
              <a:t>Génesis 3:17 </a:t>
            </a:r>
            <a:r>
              <a:rPr lang="es-MX" sz="2400" i="1" dirty="0">
                <a:solidFill>
                  <a:schemeClr val="accent1"/>
                </a:solidFill>
              </a:rPr>
              <a:t>Y al hombre dijo: </a:t>
            </a:r>
            <a:r>
              <a:rPr lang="es-MX" sz="2400" b="1" i="1" u="sng" dirty="0">
                <a:solidFill>
                  <a:schemeClr val="accent1"/>
                </a:solidFill>
              </a:rPr>
              <a:t>Por cuanto obedeciste a la voz de tu mujer</a:t>
            </a:r>
            <a:r>
              <a:rPr lang="es-MX" sz="2400" i="1" dirty="0">
                <a:solidFill>
                  <a:schemeClr val="accent1"/>
                </a:solidFill>
              </a:rPr>
              <a:t>, y comiste del árbol de que te mandé diciendo: No comerás de él; maldita será la tierra por tu causa; con dolor comerás de ella todos los días de tu vida.  </a:t>
            </a:r>
            <a:r>
              <a:rPr lang="es-MX" sz="2400" b="1" dirty="0"/>
              <a:t>18</a:t>
            </a:r>
            <a:r>
              <a:rPr lang="es-MX" sz="2400" dirty="0"/>
              <a:t> </a:t>
            </a:r>
            <a:r>
              <a:rPr lang="es-MX" sz="2400" dirty="0">
                <a:solidFill>
                  <a:schemeClr val="accent1"/>
                </a:solidFill>
              </a:rPr>
              <a:t>​</a:t>
            </a:r>
            <a:r>
              <a:rPr lang="es-MX" sz="2400" i="1" dirty="0">
                <a:solidFill>
                  <a:schemeClr val="accent1"/>
                </a:solidFill>
              </a:rPr>
              <a:t>Espinos y cardos te producirá, y comerás plantas del campo.</a:t>
            </a:r>
            <a:r>
              <a:rPr lang="es-MX" sz="2400" dirty="0">
                <a:solidFill>
                  <a:schemeClr val="accent1"/>
                </a:solidFill>
              </a:rPr>
              <a:t>  </a:t>
            </a:r>
            <a:r>
              <a:rPr lang="es-MX" sz="2400" b="1" dirty="0"/>
              <a:t>19</a:t>
            </a:r>
            <a:r>
              <a:rPr lang="es-MX" sz="2400" dirty="0"/>
              <a:t> </a:t>
            </a:r>
            <a:r>
              <a:rPr lang="es-MX" sz="2400" b="1" i="1" u="sng" dirty="0">
                <a:solidFill>
                  <a:schemeClr val="accent1"/>
                </a:solidFill>
              </a:rPr>
              <a:t>Con el sudor de tu rostro comerás el pan</a:t>
            </a:r>
            <a:r>
              <a:rPr lang="es-MX" sz="2400" i="1" dirty="0">
                <a:solidFill>
                  <a:schemeClr val="accent1"/>
                </a:solidFill>
              </a:rPr>
              <a:t> hasta que vuelvas a la tierra, porque de ella fuiste tomado; pues polvo eres, y al polvo volverás.</a:t>
            </a:r>
          </a:p>
          <a:p>
            <a:r>
              <a:rPr lang="es-MX" sz="2400" dirty="0"/>
              <a:t>Adán tuvo el encargo de dominar, de ser el líder de su familia y matrimonio, de tener la iniciativa, y falló. Ahora hay oposición a vivir fácilmente, “</a:t>
            </a:r>
            <a:r>
              <a:rPr lang="es-MX" sz="2400" i="1" dirty="0"/>
              <a:t>espinos y cardos</a:t>
            </a:r>
            <a:r>
              <a:rPr lang="es-MX" sz="2400" dirty="0"/>
              <a:t>”, y logrará el vivir solamente </a:t>
            </a:r>
            <a:r>
              <a:rPr lang="es-MX" sz="2400" b="1" i="1" u="sng" dirty="0"/>
              <a:t>por el sudor de su rostro</a:t>
            </a:r>
            <a:r>
              <a:rPr lang="es-MX" sz="2400" dirty="0"/>
              <a:t>.</a:t>
            </a:r>
          </a:p>
          <a:p>
            <a:r>
              <a:rPr lang="es-MX" sz="2400" b="1" u="sng" dirty="0">
                <a:solidFill>
                  <a:srgbClr val="FF0000"/>
                </a:solidFill>
              </a:rPr>
              <a:t>Adán fue condenado por no actuar varonilmente delante de Dios.</a:t>
            </a:r>
            <a:r>
              <a:rPr lang="es-MX" sz="2400" dirty="0"/>
              <a:t> ¡Esta es la causa de la caída de la humanidad!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45DFBDF-7F25-4503-9FA0-0ECBCC7E1F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869" r="25958" b="-1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16" name="Straight Connector 9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DFAA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237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EFDB725-30E4-40DD-A46B-F1E674FBE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s-MX" sz="5400"/>
              <a:t>¿Qué quiere Dios de los varones?</a:t>
            </a:r>
          </a:p>
        </p:txBody>
      </p:sp>
      <p:sp>
        <p:nvSpPr>
          <p:cNvPr id="19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CC4F60-AC38-484F-8DBF-F063573048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 fontScale="92500"/>
          </a:bodyPr>
          <a:lstStyle/>
          <a:p>
            <a:pPr marL="0" indent="0">
              <a:buNone/>
            </a:pPr>
            <a:r>
              <a:rPr lang="es-MX" sz="1900" b="1" dirty="0"/>
              <a:t>1 Corintios 16:13 </a:t>
            </a:r>
            <a:r>
              <a:rPr lang="es-MX" sz="1900" i="1" dirty="0">
                <a:solidFill>
                  <a:schemeClr val="accent1"/>
                </a:solidFill>
              </a:rPr>
              <a:t>Velad, estad firmes en la fe; </a:t>
            </a:r>
            <a:r>
              <a:rPr lang="es-MX" sz="1900" b="1" i="1" u="sng" dirty="0">
                <a:solidFill>
                  <a:schemeClr val="accent1"/>
                </a:solidFill>
              </a:rPr>
              <a:t>portaos varonilmente</a:t>
            </a:r>
            <a:r>
              <a:rPr lang="es-MX" sz="1900" i="1" dirty="0">
                <a:solidFill>
                  <a:schemeClr val="accent1"/>
                </a:solidFill>
              </a:rPr>
              <a:t>, y esforzaos.</a:t>
            </a:r>
            <a:r>
              <a:rPr lang="es-MX" sz="1900" dirty="0">
                <a:solidFill>
                  <a:schemeClr val="accent1"/>
                </a:solidFill>
              </a:rPr>
              <a:t>  </a:t>
            </a:r>
            <a:r>
              <a:rPr lang="es-MX" sz="1900" b="1" dirty="0"/>
              <a:t>14</a:t>
            </a:r>
            <a:r>
              <a:rPr lang="es-MX" sz="1900" dirty="0"/>
              <a:t> </a:t>
            </a:r>
            <a:r>
              <a:rPr lang="es-MX" sz="1900" b="1" i="1" u="sng" dirty="0">
                <a:solidFill>
                  <a:schemeClr val="accent1"/>
                </a:solidFill>
              </a:rPr>
              <a:t>Todas vuestras cosas sean hechas con amor</a:t>
            </a:r>
            <a:r>
              <a:rPr lang="es-MX" sz="1900" i="1" dirty="0">
                <a:solidFill>
                  <a:schemeClr val="accent1"/>
                </a:solidFill>
              </a:rPr>
              <a:t>. </a:t>
            </a:r>
          </a:p>
          <a:p>
            <a:r>
              <a:rPr lang="es-MX" sz="1900" dirty="0"/>
              <a:t>Que sean verdaderos “varones,” portarse varonilmente no está en contra de demostrar el amor a otros. Debe existir armonía entre estos dos mandamientos de Dios. El de “dominar” no excluye al de “amar”.</a:t>
            </a:r>
          </a:p>
          <a:p>
            <a:pPr marL="0" indent="0">
              <a:buNone/>
            </a:pPr>
            <a:r>
              <a:rPr lang="es-MX" sz="1900" dirty="0"/>
              <a:t>Existen elementos importantes aquí en los que hay que reflexionar:</a:t>
            </a:r>
          </a:p>
          <a:p>
            <a:r>
              <a:rPr lang="es-MX" sz="1900" b="1" u="sng" dirty="0">
                <a:solidFill>
                  <a:srgbClr val="FF0000"/>
                </a:solidFill>
              </a:rPr>
              <a:t>Velad</a:t>
            </a:r>
            <a:r>
              <a:rPr lang="es-MX" sz="1900" dirty="0"/>
              <a:t> es siempre estar vigilando de los peligros, la necesidades. Es siempre estar en servicio.</a:t>
            </a:r>
          </a:p>
          <a:p>
            <a:r>
              <a:rPr lang="es-MX" sz="1900" dirty="0"/>
              <a:t>La firmeza en la fe es absolutamente necesaria. </a:t>
            </a:r>
          </a:p>
          <a:p>
            <a:r>
              <a:rPr lang="es-MX" sz="1900" dirty="0"/>
              <a:t>La forma de ser un “hombre” o varón es lo que manda Dios. </a:t>
            </a:r>
            <a:r>
              <a:rPr lang="es-MX" sz="1900" b="1" u="sng" dirty="0"/>
              <a:t>Valentía es esforzarse y aplicar energía, fuerza</a:t>
            </a:r>
            <a:r>
              <a:rPr lang="es-MX" sz="1900" dirty="0"/>
              <a:t>, y demandarse a sí mismo primero y a otros para que sea así.</a:t>
            </a:r>
          </a:p>
        </p:txBody>
      </p:sp>
      <p:pic>
        <p:nvPicPr>
          <p:cNvPr id="5" name="Imagen 4" descr="Imagen que contiene edificio, exterior, pequeño, parado&#10;&#10;Descripción generada automáticamente">
            <a:extLst>
              <a:ext uri="{FF2B5EF4-FFF2-40B4-BE49-F238E27FC236}">
                <a16:creationId xmlns:a16="http://schemas.microsoft.com/office/drawing/2014/main" id="{EEDEB52A-5952-46AC-8AC4-007230CD7D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7" r="-2" b="14684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08296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9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336E5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D732B9C-E253-46F7-B3F6-00D0E7AD3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es-MX">
                <a:solidFill>
                  <a:srgbClr val="FFFFFF"/>
                </a:solidFill>
              </a:rPr>
              <a:t>Direcciones para este sermón</a:t>
            </a:r>
          </a:p>
        </p:txBody>
      </p:sp>
      <p:pic>
        <p:nvPicPr>
          <p:cNvPr id="5" name="Imagen 4" descr="Niña sentada en el suelo&#10;&#10;Descripción generada automáticamente con confianza media">
            <a:extLst>
              <a:ext uri="{FF2B5EF4-FFF2-40B4-BE49-F238E27FC236}">
                <a16:creationId xmlns:a16="http://schemas.microsoft.com/office/drawing/2014/main" id="{84E0FA70-DC8C-4DAE-850C-7BE4F9F701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"/>
          <a:stretch/>
        </p:blipFill>
        <p:spPr>
          <a:xfrm>
            <a:off x="327547" y="321733"/>
            <a:ext cx="7058306" cy="410739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795EAC0-8A5F-41F7-9CAA-27026444D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614150"/>
            <a:ext cx="3424739" cy="5445456"/>
          </a:xfrm>
        </p:spPr>
        <p:txBody>
          <a:bodyPr anchor="ctr">
            <a:normAutofit fontScale="92500" lnSpcReduction="10000"/>
          </a:bodyPr>
          <a:lstStyle/>
          <a:p>
            <a:r>
              <a:rPr lang="es-MX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Hombres</a:t>
            </a:r>
            <a:r>
              <a:rPr lang="es-MX" sz="2400" dirty="0">
                <a:solidFill>
                  <a:srgbClr val="FFFFFF"/>
                </a:solidFill>
              </a:rPr>
              <a:t> – Tomen este sermón como los perfiles, metas, y mandamientos </a:t>
            </a:r>
            <a:r>
              <a:rPr lang="es-MX" sz="2400" b="1" u="sng" dirty="0">
                <a:solidFill>
                  <a:srgbClr val="FFFFFF"/>
                </a:solidFill>
              </a:rPr>
              <a:t>a seguir</a:t>
            </a:r>
            <a:r>
              <a:rPr lang="es-MX" sz="2400" dirty="0">
                <a:solidFill>
                  <a:srgbClr val="FFFFFF"/>
                </a:solidFill>
              </a:rPr>
              <a:t>.</a:t>
            </a:r>
          </a:p>
          <a:p>
            <a:r>
              <a:rPr lang="es-MX" sz="24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Mujeres solteras </a:t>
            </a:r>
            <a:r>
              <a:rPr lang="es-MX" sz="2400" dirty="0">
                <a:solidFill>
                  <a:srgbClr val="FFFFFF"/>
                </a:solidFill>
              </a:rPr>
              <a:t>– </a:t>
            </a:r>
            <a:r>
              <a:rPr lang="es-MX" sz="2400" dirty="0" err="1">
                <a:solidFill>
                  <a:srgbClr val="FFFFFF"/>
                </a:solidFill>
              </a:rPr>
              <a:t>Tomenlo</a:t>
            </a:r>
            <a:r>
              <a:rPr lang="es-MX" sz="2400" dirty="0">
                <a:solidFill>
                  <a:srgbClr val="FFFFFF"/>
                </a:solidFill>
              </a:rPr>
              <a:t> como la guía de perfiles y características para </a:t>
            </a:r>
            <a:br>
              <a:rPr lang="es-MX" sz="2400" dirty="0">
                <a:solidFill>
                  <a:srgbClr val="FFFFFF"/>
                </a:solidFill>
              </a:rPr>
            </a:br>
            <a:r>
              <a:rPr lang="es-MX" sz="2400" b="1" u="sng" dirty="0">
                <a:solidFill>
                  <a:srgbClr val="FFFFFF"/>
                </a:solidFill>
              </a:rPr>
              <a:t>cuando busquen un buen marido</a:t>
            </a:r>
            <a:r>
              <a:rPr lang="es-MX" sz="2400" dirty="0">
                <a:solidFill>
                  <a:srgbClr val="FFFFFF"/>
                </a:solidFill>
              </a:rPr>
              <a:t>.</a:t>
            </a:r>
          </a:p>
          <a:p>
            <a:r>
              <a:rPr lang="es-MX" sz="24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Jovencitas</a:t>
            </a:r>
            <a:r>
              <a:rPr lang="es-MX" sz="2400" dirty="0">
                <a:solidFill>
                  <a:srgbClr val="FFFFFF"/>
                </a:solidFill>
              </a:rPr>
              <a:t> </a:t>
            </a:r>
            <a:r>
              <a:rPr lang="es-MX" sz="2400" b="1" u="sng" dirty="0">
                <a:solidFill>
                  <a:srgbClr val="FFFFFF"/>
                </a:solidFill>
              </a:rPr>
              <a:t>quieran un esposo </a:t>
            </a:r>
            <a:r>
              <a:rPr lang="es-MX" sz="2400" dirty="0">
                <a:solidFill>
                  <a:srgbClr val="FFFFFF"/>
                </a:solidFill>
              </a:rPr>
              <a:t>como su papá (si cumple con las cualidades).</a:t>
            </a:r>
          </a:p>
          <a:p>
            <a:r>
              <a:rPr lang="es-MX" sz="24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Jovencitos </a:t>
            </a:r>
            <a:r>
              <a:rPr lang="es-MX" sz="2400" b="1" u="sng" dirty="0">
                <a:solidFill>
                  <a:srgbClr val="FFFFFF"/>
                </a:solidFill>
              </a:rPr>
              <a:t>quieran ser como</a:t>
            </a:r>
            <a:r>
              <a:rPr lang="es-MX" sz="2400" b="1" dirty="0">
                <a:solidFill>
                  <a:srgbClr val="FFFFFF"/>
                </a:solidFill>
              </a:rPr>
              <a:t> </a:t>
            </a:r>
            <a:r>
              <a:rPr lang="es-MX" sz="2400" dirty="0">
                <a:solidFill>
                  <a:srgbClr val="FFFFFF"/>
                </a:solidFill>
              </a:rPr>
              <a:t>su papá. (si cumple igualmente)</a:t>
            </a:r>
          </a:p>
        </p:txBody>
      </p:sp>
    </p:spTree>
    <p:extLst>
      <p:ext uri="{BB962C8B-B14F-4D97-AF65-F5344CB8AC3E}">
        <p14:creationId xmlns:p14="http://schemas.microsoft.com/office/powerpoint/2010/main" val="215274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94AA2BD-2E3F-4B1D-8127-5744B8115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47FF058-C821-41D3-9855-475C6B7F7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096" y="581697"/>
            <a:ext cx="4485861" cy="1088136"/>
          </a:xfrm>
        </p:spPr>
        <p:txBody>
          <a:bodyPr anchor="b">
            <a:normAutofit/>
          </a:bodyPr>
          <a:lstStyle/>
          <a:p>
            <a:r>
              <a:rPr lang="es-MX" sz="3400" b="1" dirty="0"/>
              <a:t>¿Qué es  ser hombre?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BD02261-2DC8-4AA8-9E16-7751AE892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52CF2-2291-40B5-B462-C17B174C1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6000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B711AC-8FE4-40BC-8D9C-DB43EC7AF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478" y="2304288"/>
            <a:ext cx="4498848" cy="3991603"/>
          </a:xfrm>
        </p:spPr>
        <p:txBody>
          <a:bodyPr anchor="t">
            <a:normAutofit fontScale="92500" lnSpcReduction="10000"/>
          </a:bodyPr>
          <a:lstStyle/>
          <a:p>
            <a:r>
              <a:rPr lang="es-MX" sz="2400" dirty="0"/>
              <a:t>Un verdadero varón, nunca será femenino, tampoco inmaduro, ni le faltará el carácter que Jesús nos mostró. Tampoco será débil en su propósito, ni abandonará su meta.</a:t>
            </a:r>
          </a:p>
          <a:p>
            <a:r>
              <a:rPr lang="es-MX" sz="2400" dirty="0"/>
              <a:t>Ser homosexual o afeminado es desafiar lo que Dios mandó a los hombres que deben ser; y primeramente manda a ser “varoniles”</a:t>
            </a:r>
          </a:p>
          <a:p>
            <a:r>
              <a:rPr lang="es-MX" sz="2400" dirty="0"/>
              <a:t>Hay un </a:t>
            </a:r>
            <a:r>
              <a:rPr lang="es-MX" sz="2400" b="1" u="sng" dirty="0"/>
              <a:t>carácter especial, en la imagen de Dios</a:t>
            </a:r>
            <a:r>
              <a:rPr lang="es-MX" sz="2400" dirty="0"/>
              <a:t>, en Jesús, </a:t>
            </a:r>
            <a:r>
              <a:rPr lang="es-MX" sz="2400" b="1" u="sng" dirty="0"/>
              <a:t>quien define lo que es </a:t>
            </a:r>
            <a:r>
              <a:rPr lang="es-MX" sz="2400" b="1" u="sng" dirty="0">
                <a:solidFill>
                  <a:srgbClr val="FF0000"/>
                </a:solidFill>
              </a:rPr>
              <a:t>varonil</a:t>
            </a:r>
            <a:r>
              <a:rPr lang="es-MX" sz="2400" dirty="0"/>
              <a:t>.</a:t>
            </a:r>
          </a:p>
          <a:p>
            <a:endParaRPr lang="es-MX" sz="1800" dirty="0"/>
          </a:p>
        </p:txBody>
      </p:sp>
      <p:pic>
        <p:nvPicPr>
          <p:cNvPr id="5" name="Imagen 4" descr="Imagen que contiene edificio, parado, hombre, viejo&#10;&#10;Descripción generada automáticamente">
            <a:extLst>
              <a:ext uri="{FF2B5EF4-FFF2-40B4-BE49-F238E27FC236}">
                <a16:creationId xmlns:a16="http://schemas.microsoft.com/office/drawing/2014/main" id="{4309537E-5064-4F32-837A-927DE30639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1" r="14890" b="1"/>
          <a:stretch/>
        </p:blipFill>
        <p:spPr>
          <a:xfrm>
            <a:off x="5308052" y="10"/>
            <a:ext cx="6883948" cy="6857990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73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9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EFA8AE6-CEDD-48BF-A3D8-4C8F9D247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329184"/>
            <a:ext cx="6251110" cy="1783080"/>
          </a:xfrm>
        </p:spPr>
        <p:txBody>
          <a:bodyPr anchor="b">
            <a:normAutofit fontScale="90000"/>
          </a:bodyPr>
          <a:lstStyle/>
          <a:p>
            <a:r>
              <a:rPr lang="es-MX" sz="5400" dirty="0"/>
              <a:t>Los hombres no deben ser afeminados</a:t>
            </a:r>
          </a:p>
        </p:txBody>
      </p:sp>
      <p:pic>
        <p:nvPicPr>
          <p:cNvPr id="5" name="Imagen 4" descr="Dibujo animado de un personaje animado&#10;&#10;Descripción generada automáticamente con confianza baja">
            <a:extLst>
              <a:ext uri="{FF2B5EF4-FFF2-40B4-BE49-F238E27FC236}">
                <a16:creationId xmlns:a16="http://schemas.microsoft.com/office/drawing/2014/main" id="{579F7F5A-867B-44C6-A5A9-328902F116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8" r="161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762" y="237494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796641F-160A-4746-A9CE-8D05279404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2" y="2550073"/>
            <a:ext cx="6251110" cy="3928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2200" b="1" dirty="0"/>
              <a:t>1 Corintios 6:9 </a:t>
            </a:r>
            <a:r>
              <a:rPr lang="es-MX" sz="2200" dirty="0"/>
              <a:t>​</a:t>
            </a:r>
            <a:r>
              <a:rPr lang="es-MX" sz="2200" i="1" dirty="0">
                <a:solidFill>
                  <a:schemeClr val="accent1"/>
                </a:solidFill>
              </a:rPr>
              <a:t>¿No sabéis que los injustos no heredarán el reino de Dios? No erréis; </a:t>
            </a:r>
            <a:r>
              <a:rPr lang="es-MX" sz="2200" b="1" i="1" u="sng" dirty="0">
                <a:solidFill>
                  <a:schemeClr val="accent1"/>
                </a:solidFill>
              </a:rPr>
              <a:t>ni los fornicarios</a:t>
            </a:r>
            <a:r>
              <a:rPr lang="es-MX" sz="2200" i="1" dirty="0">
                <a:solidFill>
                  <a:schemeClr val="accent1"/>
                </a:solidFill>
              </a:rPr>
              <a:t>, ni los idólatras, </a:t>
            </a:r>
            <a:r>
              <a:rPr lang="es-MX" sz="2200" b="1" i="1" u="sng" dirty="0">
                <a:solidFill>
                  <a:schemeClr val="accent1"/>
                </a:solidFill>
              </a:rPr>
              <a:t>ni los adúlteros, </a:t>
            </a:r>
            <a:r>
              <a:rPr lang="es-MX" sz="2200" b="1" i="1" u="sng" dirty="0">
                <a:solidFill>
                  <a:srgbClr val="FF0000"/>
                </a:solidFill>
              </a:rPr>
              <a:t>ni los afeminados, ni los que se echan con varones</a:t>
            </a:r>
            <a:r>
              <a:rPr lang="es-MX" sz="2200" i="1" dirty="0"/>
              <a:t>, </a:t>
            </a:r>
            <a:r>
              <a:rPr lang="es-MX" sz="2200" dirty="0"/>
              <a:t>(irán al cielo)</a:t>
            </a:r>
          </a:p>
          <a:p>
            <a:r>
              <a:rPr lang="es-MX" sz="2200" dirty="0"/>
              <a:t>Los hombres se portan varonilmente, como caballeros.</a:t>
            </a:r>
          </a:p>
          <a:p>
            <a:r>
              <a:rPr lang="es-MX" sz="2200" dirty="0"/>
              <a:t>No son adúlteros, ni son fornicarios.</a:t>
            </a:r>
          </a:p>
          <a:p>
            <a:r>
              <a:rPr lang="es-MX" sz="2200" dirty="0"/>
              <a:t>No son homosexuales.</a:t>
            </a:r>
          </a:p>
          <a:p>
            <a:r>
              <a:rPr lang="es-MX" sz="2200" dirty="0"/>
              <a:t>No son adictos a perversiones sexuales de ninguna índole.</a:t>
            </a:r>
          </a:p>
        </p:txBody>
      </p:sp>
    </p:spTree>
    <p:extLst>
      <p:ext uri="{BB962C8B-B14F-4D97-AF65-F5344CB8AC3E}">
        <p14:creationId xmlns:p14="http://schemas.microsoft.com/office/powerpoint/2010/main" val="227110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EFA8AE6-CEDD-48BF-A3D8-4C8F9D247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s-MX" sz="5000" dirty="0"/>
              <a:t>Los hombres se identifican por su virilidad</a:t>
            </a:r>
          </a:p>
        </p:txBody>
      </p:sp>
      <p:sp>
        <p:nvSpPr>
          <p:cNvPr id="20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796641F-160A-4746-A9CE-8D05279404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s-MX" sz="2200" b="1" dirty="0"/>
              <a:t>Deuteronomio 22:5 </a:t>
            </a:r>
            <a:r>
              <a:rPr lang="es-MX" sz="2200" i="1" dirty="0">
                <a:solidFill>
                  <a:schemeClr val="accent1"/>
                </a:solidFill>
              </a:rPr>
              <a:t>No vestirá la mujer traje de hombre,</a:t>
            </a:r>
            <a:r>
              <a:rPr lang="es-MX" sz="2200" i="1" dirty="0"/>
              <a:t> </a:t>
            </a:r>
            <a:r>
              <a:rPr lang="es-MX" sz="2200" b="1" i="1" u="sng" dirty="0">
                <a:solidFill>
                  <a:srgbClr val="FF0000"/>
                </a:solidFill>
              </a:rPr>
              <a:t>ni el hombre vestirá ropa de mujer</a:t>
            </a:r>
            <a:r>
              <a:rPr lang="es-MX" sz="2200" i="1" dirty="0"/>
              <a:t>; </a:t>
            </a:r>
            <a:r>
              <a:rPr lang="es-MX" sz="2200" i="1" dirty="0">
                <a:solidFill>
                  <a:schemeClr val="accent1"/>
                </a:solidFill>
              </a:rPr>
              <a:t>porque abominación es a Jehová tu Dios cualquiera que esto hace.</a:t>
            </a:r>
          </a:p>
          <a:p>
            <a:pPr marL="0" indent="0">
              <a:buNone/>
            </a:pPr>
            <a:r>
              <a:rPr lang="es-MX" sz="2200" b="1" dirty="0"/>
              <a:t>1 Corintios 11:14 </a:t>
            </a:r>
            <a:r>
              <a:rPr lang="es-MX" sz="2200" dirty="0"/>
              <a:t>​</a:t>
            </a:r>
            <a:r>
              <a:rPr lang="es-MX" sz="2200" i="1" dirty="0">
                <a:solidFill>
                  <a:schemeClr val="accent1"/>
                </a:solidFill>
              </a:rPr>
              <a:t>La naturaleza misma ¿no os enseña que </a:t>
            </a:r>
            <a:r>
              <a:rPr lang="es-MX" sz="2200" b="1" i="1" u="sng" dirty="0">
                <a:solidFill>
                  <a:srgbClr val="FF0000"/>
                </a:solidFill>
              </a:rPr>
              <a:t>al varón le es deshonroso dejarse crecer el cabello</a:t>
            </a:r>
            <a:r>
              <a:rPr lang="es-MX" sz="2200" i="1" dirty="0"/>
              <a:t>?</a:t>
            </a:r>
            <a:r>
              <a:rPr lang="es-MX" sz="2200" dirty="0"/>
              <a:t> </a:t>
            </a:r>
          </a:p>
          <a:p>
            <a:pPr marL="0" indent="0">
              <a:buNone/>
            </a:pPr>
            <a:r>
              <a:rPr lang="es-MX" sz="2200" dirty="0"/>
              <a:t>Los que desafían las normas que Dios dio a los hombres son una abominación para Dios.</a:t>
            </a:r>
          </a:p>
          <a:p>
            <a:pPr marL="0" indent="0">
              <a:buNone/>
            </a:pPr>
            <a:r>
              <a:rPr lang="es-MX" sz="2200" b="1" dirty="0"/>
              <a:t>1 Corintios 16:13 </a:t>
            </a:r>
            <a:r>
              <a:rPr lang="es-MX" sz="2200" i="1" dirty="0">
                <a:solidFill>
                  <a:schemeClr val="accent1"/>
                </a:solidFill>
              </a:rPr>
              <a:t>Velad, estad firmes en la fe; </a:t>
            </a:r>
            <a:r>
              <a:rPr lang="es-MX" sz="2200" b="1" i="1" u="sng" dirty="0">
                <a:solidFill>
                  <a:srgbClr val="FF0000"/>
                </a:solidFill>
              </a:rPr>
              <a:t>portaos varonilmente, y esforzaos</a:t>
            </a:r>
            <a:r>
              <a:rPr lang="es-MX" sz="2200" i="1" dirty="0"/>
              <a:t>.</a:t>
            </a:r>
          </a:p>
          <a:p>
            <a:pPr marL="0" indent="0">
              <a:buNone/>
            </a:pPr>
            <a:r>
              <a:rPr lang="es-MX" sz="2200" dirty="0"/>
              <a:t>Los hombres no usan cosméticos, tampoco se fijan excesivamente en la perfección de su peinado.</a:t>
            </a:r>
          </a:p>
          <a:p>
            <a:pPr marL="0" indent="0">
              <a:buNone/>
            </a:pPr>
            <a:endParaRPr lang="es-MX" sz="2200" dirty="0"/>
          </a:p>
        </p:txBody>
      </p:sp>
      <p:pic>
        <p:nvPicPr>
          <p:cNvPr id="5" name="Imagen 4" descr="Dibujo animado de un personaje animado&#10;&#10;Descripción generada automáticamente con confianza baja">
            <a:extLst>
              <a:ext uri="{FF2B5EF4-FFF2-40B4-BE49-F238E27FC236}">
                <a16:creationId xmlns:a16="http://schemas.microsoft.com/office/drawing/2014/main" id="{579F7F5A-867B-44C6-A5A9-328902F116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5" r="-1" b="13168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5197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8D436F-9ACD-4C92-AFC8-C934C527A6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0538E0-A884-4E60-A6AB-77D830E2FC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53478" y="0"/>
            <a:ext cx="465738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38A48EF-8A8E-4FDD-ACAF-1B1F08A4A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8669" y="680028"/>
            <a:ext cx="3722933" cy="757130"/>
          </a:xfrm>
          <a:ln w="25400" cap="sq">
            <a:solidFill>
              <a:srgbClr val="FFFFFF"/>
            </a:solidFill>
            <a:miter lim="800000"/>
          </a:ln>
        </p:spPr>
        <p:txBody>
          <a:bodyPr wrap="square">
            <a:normAutofit/>
          </a:bodyPr>
          <a:lstStyle/>
          <a:p>
            <a:pPr algn="ctr"/>
            <a:r>
              <a:rPr lang="es-MX" sz="2400" dirty="0">
                <a:solidFill>
                  <a:srgbClr val="FFFFFF"/>
                </a:solidFill>
              </a:rPr>
              <a:t>Resumen: El carácter de un verdadero hombre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B0D7DD0-1C67-4D4C-9E06-678233DB84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53478" cy="6858000"/>
          </a:xfrm>
          <a:prstGeom prst="rect">
            <a:avLst/>
          </a:prstGeom>
          <a:solidFill>
            <a:srgbClr val="40404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13B16F0-8EE6-4713-A843-D07405D44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24899" y="377686"/>
            <a:ext cx="5462040" cy="3216850"/>
          </a:xfrm>
        </p:spPr>
        <p:txBody>
          <a:bodyPr>
            <a:normAutofit lnSpcReduction="10000"/>
          </a:bodyPr>
          <a:lstStyle/>
          <a:p>
            <a:r>
              <a:rPr lang="es-MX" sz="2000" dirty="0"/>
              <a:t>Tiene carácter moral.</a:t>
            </a:r>
          </a:p>
          <a:p>
            <a:r>
              <a:rPr lang="es-MX" sz="2000" dirty="0"/>
              <a:t>Es varonil.</a:t>
            </a:r>
          </a:p>
          <a:p>
            <a:r>
              <a:rPr lang="es-MX" sz="2000" dirty="0"/>
              <a:t>Satura todo lo que hace con amor.</a:t>
            </a:r>
          </a:p>
          <a:p>
            <a:r>
              <a:rPr lang="es-MX" sz="2000" dirty="0"/>
              <a:t>Tiene iniciativa y fuerza para trabajar pero nunca abusa. No es macho.</a:t>
            </a:r>
          </a:p>
          <a:p>
            <a:r>
              <a:rPr lang="es-MX" sz="2000" b="1" dirty="0">
                <a:solidFill>
                  <a:srgbClr val="FF0000"/>
                </a:solidFill>
              </a:rPr>
              <a:t>Es noble, siempre es cortés, respeta a otros (los honra). Pone a sus semejantes primero</a:t>
            </a: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89C56867-4F5E-450B-84F7-7175B333CF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70204" y="3535074"/>
            <a:ext cx="5057398" cy="3216851"/>
          </a:xfrm>
        </p:spPr>
        <p:txBody>
          <a:bodyPr>
            <a:normAutofit lnSpcReduction="10000"/>
          </a:bodyPr>
          <a:lstStyle/>
          <a:p>
            <a:r>
              <a:rPr lang="es-MX" sz="2000" dirty="0"/>
              <a:t>Es Firme en la fe</a:t>
            </a:r>
          </a:p>
          <a:p>
            <a:r>
              <a:rPr lang="es-MX" sz="2000" dirty="0"/>
              <a:t>No tiene vergüenza de obedecer a Dios.</a:t>
            </a:r>
          </a:p>
          <a:p>
            <a:r>
              <a:rPr lang="es-MX" sz="2000" dirty="0"/>
              <a:t>Cumple con Dios. </a:t>
            </a:r>
          </a:p>
          <a:p>
            <a:r>
              <a:rPr lang="es-MX" sz="2000" dirty="0"/>
              <a:t>Es manso pero firme, fuerte, decidido en su camino.</a:t>
            </a:r>
          </a:p>
          <a:p>
            <a:r>
              <a:rPr lang="es-MX" sz="2000" b="1" u="sng" dirty="0">
                <a:solidFill>
                  <a:srgbClr val="FF0000"/>
                </a:solidFill>
              </a:rPr>
              <a:t>Es varonil, no femenino. </a:t>
            </a:r>
          </a:p>
          <a:p>
            <a:r>
              <a:rPr lang="es-MX" sz="2000" b="1" u="sng" dirty="0">
                <a:solidFill>
                  <a:srgbClr val="FF0000"/>
                </a:solidFill>
              </a:rPr>
              <a:t>El hombre no es homosexual, para él eso es una abominación.</a:t>
            </a:r>
          </a:p>
          <a:p>
            <a:r>
              <a:rPr lang="es-MX" sz="2000" b="1" u="sng" dirty="0">
                <a:solidFill>
                  <a:srgbClr val="FF0000"/>
                </a:solidFill>
              </a:rPr>
              <a:t>No es adicto al sexo, ni es su ídolo.</a:t>
            </a:r>
          </a:p>
          <a:p>
            <a:endParaRPr lang="es-MX" sz="2000" dirty="0"/>
          </a:p>
        </p:txBody>
      </p:sp>
      <p:pic>
        <p:nvPicPr>
          <p:cNvPr id="13" name="Imagen 12" descr="Un dibujo de un hombre con un traje de color negro&#10;&#10;Descripción generada automáticamente con confianza baja">
            <a:extLst>
              <a:ext uri="{FF2B5EF4-FFF2-40B4-BE49-F238E27FC236}">
                <a16:creationId xmlns:a16="http://schemas.microsoft.com/office/drawing/2014/main" id="{DED66E0E-E4D3-4257-97EB-23C5FA500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006" y="1709179"/>
            <a:ext cx="4876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89980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D9A7F3BF-8763-4074-AD77-92790AF314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D316D23-1338-492F-8FD3-32B3AACEF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072" y="19340"/>
            <a:ext cx="6392033" cy="1825226"/>
          </a:xfrm>
        </p:spPr>
        <p:txBody>
          <a:bodyPr anchor="b">
            <a:normAutofit/>
          </a:bodyPr>
          <a:lstStyle/>
          <a:p>
            <a:r>
              <a:rPr lang="es-MX" sz="5600" dirty="0"/>
              <a:t>Los Hombres cumplen con Dios</a:t>
            </a:r>
          </a:p>
        </p:txBody>
      </p:sp>
      <p:cxnSp>
        <p:nvCxnSpPr>
          <p:cNvPr id="24" name="!!Straight Connector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2362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6AECF0-6C68-4783-B9E0-23C52EAA6F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8069" y="3175551"/>
            <a:ext cx="5366041" cy="3300513"/>
          </a:xfrm>
        </p:spPr>
        <p:txBody>
          <a:bodyPr anchor="t">
            <a:normAutofit/>
          </a:bodyPr>
          <a:lstStyle/>
          <a:p>
            <a:r>
              <a:rPr lang="es-MX" sz="2000" b="1" dirty="0">
                <a:solidFill>
                  <a:schemeClr val="tx1">
                    <a:alpha val="80000"/>
                  </a:schemeClr>
                </a:solidFill>
              </a:rPr>
              <a:t>Génesis 26:5 </a:t>
            </a:r>
            <a:r>
              <a:rPr lang="es-MX" sz="2000" b="1" i="1" u="sng" dirty="0">
                <a:solidFill>
                  <a:schemeClr val="accent1">
                    <a:alpha val="80000"/>
                  </a:schemeClr>
                </a:solidFill>
              </a:rPr>
              <a:t>por cuanto oyó Abraham mi voz, y guardó mi precepto, mis mandamientos, mis estatutos y mis leyes</a:t>
            </a:r>
            <a:r>
              <a:rPr lang="es-MX" sz="2000" i="1" dirty="0">
                <a:solidFill>
                  <a:schemeClr val="tx1">
                    <a:alpha val="80000"/>
                  </a:schemeClr>
                </a:solidFill>
              </a:rPr>
              <a:t>. </a:t>
            </a:r>
          </a:p>
          <a:p>
            <a:r>
              <a:rPr lang="es-MX" sz="2000" b="1" dirty="0">
                <a:solidFill>
                  <a:schemeClr val="tx1">
                    <a:alpha val="80000"/>
                  </a:schemeClr>
                </a:solidFill>
              </a:rPr>
              <a:t>Josué 24:15 </a:t>
            </a:r>
            <a:r>
              <a:rPr lang="es-MX" sz="2000" i="1" dirty="0">
                <a:solidFill>
                  <a:schemeClr val="accent1">
                    <a:alpha val="80000"/>
                  </a:schemeClr>
                </a:solidFill>
              </a:rPr>
              <a:t>Y si mal « os parece »  servir a Jehová, escogeos hoy a quién sirváis; si a los dioses a quienes sirvieron vuestros padres, cuando estuvieron al otro lado del río, o a los dioses de los amorreos en cuya tierra habitáis;</a:t>
            </a:r>
            <a:br>
              <a:rPr lang="es-MX" sz="2000" i="1" dirty="0">
                <a:solidFill>
                  <a:schemeClr val="accent1">
                    <a:alpha val="80000"/>
                  </a:schemeClr>
                </a:solidFill>
              </a:rPr>
            </a:br>
            <a:r>
              <a:rPr lang="es-MX" sz="2000" dirty="0">
                <a:solidFill>
                  <a:schemeClr val="accent1">
                    <a:alpha val="80000"/>
                  </a:schemeClr>
                </a:solidFill>
              </a:rPr>
              <a:t>(a una u otra religión popular en su área)</a:t>
            </a:r>
            <a:r>
              <a:rPr lang="es-MX" sz="2000" i="1" dirty="0">
                <a:solidFill>
                  <a:schemeClr val="accent1">
                    <a:alpha val="80000"/>
                  </a:schemeClr>
                </a:solidFill>
              </a:rPr>
              <a:t> </a:t>
            </a:r>
            <a:r>
              <a:rPr lang="es-MX" sz="2000" b="1" i="1" u="sng" dirty="0">
                <a:solidFill>
                  <a:schemeClr val="accent1">
                    <a:alpha val="80000"/>
                  </a:schemeClr>
                </a:solidFill>
              </a:rPr>
              <a:t>pero yo y mi casa serviremos a Jehová</a:t>
            </a:r>
            <a:r>
              <a:rPr lang="es-MX" sz="2000" i="1" dirty="0">
                <a:solidFill>
                  <a:schemeClr val="accent1">
                    <a:alpha val="80000"/>
                  </a:schemeClr>
                </a:solidFill>
              </a:rPr>
              <a:t>. </a:t>
            </a:r>
          </a:p>
        </p:txBody>
      </p:sp>
      <p:pic>
        <p:nvPicPr>
          <p:cNvPr id="6" name="Imagen 5" descr="Un atardecer en el mar&#10;&#10;Descripción generada automáticamente">
            <a:extLst>
              <a:ext uri="{FF2B5EF4-FFF2-40B4-BE49-F238E27FC236}">
                <a16:creationId xmlns:a16="http://schemas.microsoft.com/office/drawing/2014/main" id="{9FBC8CC7-6DF8-400E-B8FD-7EE8659021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55" r="20894" b="-2"/>
          <a:stretch/>
        </p:blipFill>
        <p:spPr>
          <a:xfrm>
            <a:off x="7186482" y="1242528"/>
            <a:ext cx="4167318" cy="4167318"/>
          </a:xfrm>
          <a:custGeom>
            <a:avLst/>
            <a:gdLst/>
            <a:ahLst/>
            <a:cxnLst/>
            <a:rect l="l" t="t" r="r" b="b"/>
            <a:pathLst>
              <a:path w="2242226" h="2242226">
                <a:moveTo>
                  <a:pt x="1121113" y="0"/>
                </a:moveTo>
                <a:cubicBezTo>
                  <a:pt x="1740287" y="0"/>
                  <a:pt x="2242226" y="501939"/>
                  <a:pt x="2242226" y="1121113"/>
                </a:cubicBezTo>
                <a:cubicBezTo>
                  <a:pt x="2242226" y="1740287"/>
                  <a:pt x="1740287" y="2242226"/>
                  <a:pt x="1121113" y="2242226"/>
                </a:cubicBezTo>
                <a:cubicBezTo>
                  <a:pt x="501939" y="2242226"/>
                  <a:pt x="0" y="1740287"/>
                  <a:pt x="0" y="1121113"/>
                </a:cubicBezTo>
                <a:cubicBezTo>
                  <a:pt x="0" y="501939"/>
                  <a:pt x="501939" y="0"/>
                  <a:pt x="1121113" y="0"/>
                </a:cubicBezTo>
                <a:close/>
              </a:path>
            </a:pathLst>
          </a:custGeom>
        </p:spPr>
      </p:pic>
      <p:sp>
        <p:nvSpPr>
          <p:cNvPr id="26" name="!!plus graphic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01652" y="1106003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!!dot graphic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44234" y="1388856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!!circle graphic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96781" y="4876208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0971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343" y="448055"/>
            <a:ext cx="7201941" cy="1508760"/>
          </a:xfrm>
          <a:prstGeom prst="rect">
            <a:avLst/>
          </a:prstGeom>
          <a:solidFill>
            <a:srgbClr val="B0321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D316D23-1338-492F-8FD3-32B3AACEF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694944"/>
            <a:ext cx="6610388" cy="1042416"/>
          </a:xfrm>
        </p:spPr>
        <p:txBody>
          <a:bodyPr>
            <a:normAutofit/>
          </a:bodyPr>
          <a:lstStyle/>
          <a:p>
            <a:r>
              <a:rPr lang="es-MX" sz="3600" dirty="0">
                <a:solidFill>
                  <a:srgbClr val="FFFFFF"/>
                </a:solidFill>
              </a:rPr>
              <a:t>Los Hombres cumplen con Dios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186B68C-84BC-4A6E-99D1-EE87483C1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45755" y="450222"/>
            <a:ext cx="1861718" cy="1506594"/>
          </a:xfrm>
          <a:prstGeom prst="rect">
            <a:avLst/>
          </a:prstGeom>
          <a:solidFill>
            <a:srgbClr val="FFF491">
              <a:alpha val="9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70314" y="453269"/>
            <a:ext cx="1862765" cy="1505231"/>
          </a:xfrm>
          <a:prstGeom prst="rect">
            <a:avLst/>
          </a:prstGeom>
          <a:solidFill>
            <a:srgbClr val="A5A5A5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3A87B69-D1B1-4DA7-B224-F220FC5235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344" y="2130552"/>
            <a:ext cx="7205472" cy="4270248"/>
          </a:xfrm>
          <a:prstGeom prst="rect">
            <a:avLst/>
          </a:prstGeom>
          <a:solidFill>
            <a:srgbClr val="FFF491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n 5" descr="Un atardecer en el mar&#10;&#10;Descripción generada automáticamente">
            <a:extLst>
              <a:ext uri="{FF2B5EF4-FFF2-40B4-BE49-F238E27FC236}">
                <a16:creationId xmlns:a16="http://schemas.microsoft.com/office/drawing/2014/main" id="{9FBC8CC7-6DF8-400E-B8FD-7EE8659021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55" r="20894" b="-2"/>
          <a:stretch/>
        </p:blipFill>
        <p:spPr>
          <a:xfrm>
            <a:off x="2135566" y="2331973"/>
            <a:ext cx="3864522" cy="386453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1C091803-41C2-48E0-9228-5148460C7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45755" y="2127680"/>
            <a:ext cx="3887324" cy="4273119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6AECF0-6C68-4783-B9E0-23C52EAA6F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9311" y="2393792"/>
            <a:ext cx="3360212" cy="3740893"/>
          </a:xfrm>
        </p:spPr>
        <p:txBody>
          <a:bodyPr anchor="ctr">
            <a:normAutofit/>
          </a:bodyPr>
          <a:lstStyle/>
          <a:p>
            <a:r>
              <a:rPr lang="es-MX" sz="1700" b="1" dirty="0"/>
              <a:t>1 Samuel 13:14 </a:t>
            </a:r>
            <a:r>
              <a:rPr lang="es-MX" sz="1700" i="1" dirty="0">
                <a:solidFill>
                  <a:schemeClr val="accent1"/>
                </a:solidFill>
              </a:rPr>
              <a:t>Mas ahora tu reino </a:t>
            </a:r>
            <a:r>
              <a:rPr lang="es-MX" sz="1700" dirty="0">
                <a:solidFill>
                  <a:schemeClr val="accent1"/>
                </a:solidFill>
              </a:rPr>
              <a:t>(de Saul)</a:t>
            </a:r>
            <a:r>
              <a:rPr lang="es-MX" sz="1700" i="1" dirty="0">
                <a:solidFill>
                  <a:schemeClr val="accent1"/>
                </a:solidFill>
              </a:rPr>
              <a:t> no será duradero. Jehová se ha buscado </a:t>
            </a:r>
            <a:r>
              <a:rPr lang="es-MX" sz="1700" b="1" i="1" u="sng" dirty="0">
                <a:solidFill>
                  <a:schemeClr val="accent1"/>
                </a:solidFill>
              </a:rPr>
              <a:t>un varón conforme a su corazón</a:t>
            </a:r>
            <a:r>
              <a:rPr lang="es-MX" sz="1700" i="1" dirty="0">
                <a:solidFill>
                  <a:schemeClr val="accent1"/>
                </a:solidFill>
              </a:rPr>
              <a:t>, al cual Jehová ha designado para que sea príncipe sobre su pueblo</a:t>
            </a:r>
            <a:r>
              <a:rPr lang="es-MX" sz="1700" b="1" i="1" dirty="0">
                <a:solidFill>
                  <a:schemeClr val="accent1"/>
                </a:solidFill>
              </a:rPr>
              <a:t>, </a:t>
            </a:r>
            <a:br>
              <a:rPr lang="es-MX" sz="1700" b="1" i="1" dirty="0">
                <a:solidFill>
                  <a:schemeClr val="accent1"/>
                </a:solidFill>
              </a:rPr>
            </a:br>
            <a:r>
              <a:rPr lang="es-MX" sz="1700" b="1" i="1" u="sng" dirty="0">
                <a:solidFill>
                  <a:srgbClr val="FF0000"/>
                </a:solidFill>
              </a:rPr>
              <a:t>por cuanto tú no has guardado lo que Jehová te mandó. </a:t>
            </a:r>
          </a:p>
          <a:p>
            <a:r>
              <a:rPr lang="es-MX" sz="1700" b="1" dirty="0"/>
              <a:t>Hechos 13:22 </a:t>
            </a:r>
            <a:r>
              <a:rPr lang="es-MX" sz="1700" dirty="0">
                <a:solidFill>
                  <a:schemeClr val="accent1"/>
                </a:solidFill>
              </a:rPr>
              <a:t>​</a:t>
            </a:r>
            <a:r>
              <a:rPr lang="es-MX" sz="1700" i="1" dirty="0">
                <a:solidFill>
                  <a:schemeClr val="accent1"/>
                </a:solidFill>
              </a:rPr>
              <a:t>Quitado éste, les levantó por rey a David, de quien dio también testimonio diciendo: </a:t>
            </a:r>
            <a:r>
              <a:rPr lang="es-MX" sz="1700" b="1" i="1" u="sng" dirty="0">
                <a:solidFill>
                  <a:srgbClr val="FF0000"/>
                </a:solidFill>
              </a:rPr>
              <a:t>He hallado a David hijo de Isaí, varón conforme a mi corazón, quien hará todo lo que yo quiero</a:t>
            </a:r>
            <a:r>
              <a:rPr lang="es-MX" sz="1700" i="1" dirty="0">
                <a:solidFill>
                  <a:schemeClr val="accent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972739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</TotalTime>
  <Words>2854</Words>
  <Application>Microsoft Office PowerPoint</Application>
  <PresentationFormat>Panorámica</PresentationFormat>
  <Paragraphs>129</Paragraphs>
  <Slides>25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2" baseType="lpstr">
      <vt:lpstr>Arial</vt:lpstr>
      <vt:lpstr>Arial Rounded MT Bold</vt:lpstr>
      <vt:lpstr>Browallia New</vt:lpstr>
      <vt:lpstr>Calibri</vt:lpstr>
      <vt:lpstr>Calibri Light</vt:lpstr>
      <vt:lpstr>Times New Roman</vt:lpstr>
      <vt:lpstr>Tema de Office</vt:lpstr>
      <vt:lpstr>Declaración Divina sobre la Virilidad de los Hombres parte II</vt:lpstr>
      <vt:lpstr>Direcciones para este sermón</vt:lpstr>
      <vt:lpstr>Direcciones para este sermón</vt:lpstr>
      <vt:lpstr>¿Qué es  ser hombre?</vt:lpstr>
      <vt:lpstr>Los hombres no deben ser afeminados</vt:lpstr>
      <vt:lpstr>Los hombres se identifican por su virilidad</vt:lpstr>
      <vt:lpstr>Resumen: El carácter de un verdadero hombre</vt:lpstr>
      <vt:lpstr>Los Hombres cumplen con Dios</vt:lpstr>
      <vt:lpstr>Los Hombres cumplen con Dios</vt:lpstr>
      <vt:lpstr>Resumen: El carácter de un verdadero hombre</vt:lpstr>
      <vt:lpstr>Repaso: Definición de qué es un hombre</vt:lpstr>
      <vt:lpstr>Repaso: Definición de qué es un hombre</vt:lpstr>
      <vt:lpstr>Los Hombres cumplen con Dios</vt:lpstr>
      <vt:lpstr>Ser Varonil,  es entender el amor</vt:lpstr>
      <vt:lpstr>Vimos anteriormente… Dios es amor</vt:lpstr>
      <vt:lpstr>Los hombres entienden y viven el amor…</vt:lpstr>
      <vt:lpstr>Los hombres son fuertes y valientes</vt:lpstr>
      <vt:lpstr>Resumen: El carácter de un verdadero hombre</vt:lpstr>
      <vt:lpstr>¿Cómo podemos vivir bien con Dios?</vt:lpstr>
      <vt:lpstr>¿Cómo podemos vivir bien con Dios?</vt:lpstr>
      <vt:lpstr>Las características  de los hombres</vt:lpstr>
      <vt:lpstr>“Son hombres”</vt:lpstr>
      <vt:lpstr>Características de los hombres</vt:lpstr>
      <vt:lpstr>La maldición sobre todo hombre</vt:lpstr>
      <vt:lpstr>¿Qué quiere Dios de los varones?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Declaración Divina sobre la Virilidad del Hombres y  Virtud Femenina de las Mujeres</dc:title>
  <dc:creator>David Cox</dc:creator>
  <cp:lastModifiedBy>Olga Antonia Silva Dominguez</cp:lastModifiedBy>
  <cp:revision>164</cp:revision>
  <dcterms:created xsi:type="dcterms:W3CDTF">2021-03-07T14:25:32Z</dcterms:created>
  <dcterms:modified xsi:type="dcterms:W3CDTF">2021-04-17T13:49:56Z</dcterms:modified>
</cp:coreProperties>
</file>