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6" r:id="rId3"/>
    <p:sldId id="319" r:id="rId4"/>
    <p:sldId id="316" r:id="rId5"/>
    <p:sldId id="317" r:id="rId6"/>
    <p:sldId id="320" r:id="rId7"/>
    <p:sldId id="318" r:id="rId8"/>
    <p:sldId id="268" r:id="rId9"/>
    <p:sldId id="269" r:id="rId10"/>
    <p:sldId id="270" r:id="rId11"/>
    <p:sldId id="312" r:id="rId12"/>
    <p:sldId id="313" r:id="rId13"/>
    <p:sldId id="314" r:id="rId14"/>
    <p:sldId id="311" r:id="rId15"/>
    <p:sldId id="310" r:id="rId16"/>
    <p:sldId id="315" r:id="rId17"/>
    <p:sldId id="260" r:id="rId18"/>
    <p:sldId id="308" r:id="rId19"/>
    <p:sldId id="261" r:id="rId20"/>
    <p:sldId id="259" r:id="rId21"/>
    <p:sldId id="309" r:id="rId22"/>
    <p:sldId id="293" r:id="rId23"/>
    <p:sldId id="321" r:id="rId24"/>
    <p:sldId id="322" r:id="rId25"/>
    <p:sldId id="323" r:id="rId26"/>
    <p:sldId id="294" r:id="rId27"/>
    <p:sldId id="262" r:id="rId28"/>
    <p:sldId id="263" r:id="rId29"/>
    <p:sldId id="264" r:id="rId30"/>
    <p:sldId id="265" r:id="rId31"/>
    <p:sldId id="295" r:id="rId32"/>
    <p:sldId id="296" r:id="rId33"/>
    <p:sldId id="266" r:id="rId34"/>
    <p:sldId id="292" r:id="rId35"/>
    <p:sldId id="267" r:id="rId36"/>
    <p:sldId id="288" r:id="rId37"/>
    <p:sldId id="289" r:id="rId38"/>
    <p:sldId id="290" r:id="rId39"/>
    <p:sldId id="275" r:id="rId40"/>
  </p:sldIdLst>
  <p:sldSz cx="12192000" cy="6858000"/>
  <p:notesSz cx="6858000" cy="9144000"/>
  <p:defaultText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00FF"/>
    <a:srgbClr val="FF66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000" autoAdjust="0"/>
    <p:restoredTop sz="94660"/>
  </p:normalViewPr>
  <p:slideViewPr>
    <p:cSldViewPr snapToGrid="0">
      <p:cViewPr varScale="1">
        <p:scale>
          <a:sx n="68" d="100"/>
          <a:sy n="68" d="100"/>
        </p:scale>
        <p:origin x="84" y="60"/>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viewProps" Target="view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heme" Target="theme/theme1.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633D162-ADA6-4768-B5ED-35C749771D75}"/>
              </a:ext>
            </a:extLst>
          </p:cNvPr>
          <p:cNvSpPr>
            <a:spLocks noGrp="1"/>
          </p:cNvSpPr>
          <p:nvPr>
            <p:ph type="ctrTitle"/>
          </p:nvPr>
        </p:nvSpPr>
        <p:spPr>
          <a:xfrm>
            <a:off x="1524000" y="1122363"/>
            <a:ext cx="9144000" cy="2387600"/>
          </a:xfrm>
        </p:spPr>
        <p:txBody>
          <a:bodyPr anchor="b"/>
          <a:lstStyle>
            <a:lvl1pPr algn="ctr">
              <a:defRPr sz="6000"/>
            </a:lvl1pPr>
          </a:lstStyle>
          <a:p>
            <a:r>
              <a:rPr lang="es-ES"/>
              <a:t>Haga clic para modificar el estilo de título del patrón</a:t>
            </a:r>
            <a:endParaRPr lang="es-MX"/>
          </a:p>
        </p:txBody>
      </p:sp>
      <p:sp>
        <p:nvSpPr>
          <p:cNvPr id="3" name="Subtítulo 2">
            <a:extLst>
              <a:ext uri="{FF2B5EF4-FFF2-40B4-BE49-F238E27FC236}">
                <a16:creationId xmlns:a16="http://schemas.microsoft.com/office/drawing/2014/main" id="{B15AA438-F894-4DA0-B31A-73B2406DE83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s-ES"/>
              <a:t>Haga clic para modificar el estilo de subtítulo del patrón</a:t>
            </a:r>
            <a:endParaRPr lang="es-MX"/>
          </a:p>
        </p:txBody>
      </p:sp>
      <p:sp>
        <p:nvSpPr>
          <p:cNvPr id="4" name="Marcador de fecha 3">
            <a:extLst>
              <a:ext uri="{FF2B5EF4-FFF2-40B4-BE49-F238E27FC236}">
                <a16:creationId xmlns:a16="http://schemas.microsoft.com/office/drawing/2014/main" id="{5BF60DFD-7FD7-45E1-A0C6-717C28D6575D}"/>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5" name="Marcador de pie de página 4">
            <a:extLst>
              <a:ext uri="{FF2B5EF4-FFF2-40B4-BE49-F238E27FC236}">
                <a16:creationId xmlns:a16="http://schemas.microsoft.com/office/drawing/2014/main" id="{D93DA02B-ADFE-4E36-85CA-CCC2B34918C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1AADC5F1-60E3-4D2F-BBFC-47C820D48682}"/>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19097382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980DD74-4726-458F-BA6F-89096246F111}"/>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6AB570A8-F39B-475E-849E-71860C43C9C8}"/>
              </a:ext>
            </a:extLst>
          </p:cNvPr>
          <p:cNvSpPr>
            <a:spLocks noGrp="1"/>
          </p:cNvSpPr>
          <p:nvPr>
            <p:ph type="body" orient="vert" idx="1"/>
          </p:nvPr>
        </p:nvSpPr>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A15BC51-6C86-4228-95EF-29818916CD57}"/>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5" name="Marcador de pie de página 4">
            <a:extLst>
              <a:ext uri="{FF2B5EF4-FFF2-40B4-BE49-F238E27FC236}">
                <a16:creationId xmlns:a16="http://schemas.microsoft.com/office/drawing/2014/main" id="{32CBBB10-A503-4435-B539-FB6FFA596E79}"/>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5C879861-46B4-4F93-9F51-10E8390F59A7}"/>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209855278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y texto">
    <p:spTree>
      <p:nvGrpSpPr>
        <p:cNvPr id="1" name=""/>
        <p:cNvGrpSpPr/>
        <p:nvPr/>
      </p:nvGrpSpPr>
      <p:grpSpPr>
        <a:xfrm>
          <a:off x="0" y="0"/>
          <a:ext cx="0" cy="0"/>
          <a:chOff x="0" y="0"/>
          <a:chExt cx="0" cy="0"/>
        </a:xfrm>
      </p:grpSpPr>
      <p:sp>
        <p:nvSpPr>
          <p:cNvPr id="2" name="Título vertical 1">
            <a:extLst>
              <a:ext uri="{FF2B5EF4-FFF2-40B4-BE49-F238E27FC236}">
                <a16:creationId xmlns:a16="http://schemas.microsoft.com/office/drawing/2014/main" id="{2F9BE2F2-60E1-49A0-9B5C-79306395ABEB}"/>
              </a:ext>
            </a:extLst>
          </p:cNvPr>
          <p:cNvSpPr>
            <a:spLocks noGrp="1"/>
          </p:cNvSpPr>
          <p:nvPr>
            <p:ph type="title" orient="vert"/>
          </p:nvPr>
        </p:nvSpPr>
        <p:spPr>
          <a:xfrm>
            <a:off x="8724900" y="365125"/>
            <a:ext cx="2628900" cy="5811838"/>
          </a:xfrm>
        </p:spPr>
        <p:txBody>
          <a:bodyPr vert="eaVert"/>
          <a:lstStyle/>
          <a:p>
            <a:r>
              <a:rPr lang="es-ES"/>
              <a:t>Haga clic para modificar el estilo de título del patrón</a:t>
            </a:r>
            <a:endParaRPr lang="es-MX"/>
          </a:p>
        </p:txBody>
      </p:sp>
      <p:sp>
        <p:nvSpPr>
          <p:cNvPr id="3" name="Marcador de texto vertical 2">
            <a:extLst>
              <a:ext uri="{FF2B5EF4-FFF2-40B4-BE49-F238E27FC236}">
                <a16:creationId xmlns:a16="http://schemas.microsoft.com/office/drawing/2014/main" id="{885C17DF-EC53-41B6-A5A4-6EE96E506D5E}"/>
              </a:ext>
            </a:extLst>
          </p:cNvPr>
          <p:cNvSpPr>
            <a:spLocks noGrp="1"/>
          </p:cNvSpPr>
          <p:nvPr>
            <p:ph type="body" orient="vert" idx="1"/>
          </p:nvPr>
        </p:nvSpPr>
        <p:spPr>
          <a:xfrm>
            <a:off x="838200" y="365125"/>
            <a:ext cx="7734300" cy="5811838"/>
          </a:xfrm>
        </p:spPr>
        <p:txBody>
          <a:bodyPr vert="eaVert"/>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3C4EB71E-DBFE-4D07-A44D-4C47A573A6AF}"/>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5" name="Marcador de pie de página 4">
            <a:extLst>
              <a:ext uri="{FF2B5EF4-FFF2-40B4-BE49-F238E27FC236}">
                <a16:creationId xmlns:a16="http://schemas.microsoft.com/office/drawing/2014/main" id="{D372378C-EA98-4592-B1D2-D072DF304FF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CDBD3431-6F5D-4919-935E-21FC6AD63781}"/>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15085312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E215EF2-C5E1-48F8-B960-767F17C475D3}"/>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C1A0DA23-9180-4D45-9DA7-A96498CFCDB5}"/>
              </a:ext>
            </a:extLst>
          </p:cNvPr>
          <p:cNvSpPr>
            <a:spLocks noGrp="1"/>
          </p:cNvSpPr>
          <p:nvPr>
            <p:ph idx="1"/>
          </p:nvPr>
        </p:nvSpPr>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2CC38DD4-3290-4AB0-B2F9-47C2E5A37130}"/>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5" name="Marcador de pie de página 4">
            <a:extLst>
              <a:ext uri="{FF2B5EF4-FFF2-40B4-BE49-F238E27FC236}">
                <a16:creationId xmlns:a16="http://schemas.microsoft.com/office/drawing/2014/main" id="{AE582A5C-A77F-4923-90C0-CB504B49E6DE}"/>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0FCD341C-FF17-4039-A0C4-3FBE19CB98FB}"/>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80885825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6EC74F1-2312-4642-B376-9613D8C323C0}"/>
              </a:ext>
            </a:extLst>
          </p:cNvPr>
          <p:cNvSpPr>
            <a:spLocks noGrp="1"/>
          </p:cNvSpPr>
          <p:nvPr>
            <p:ph type="title"/>
          </p:nvPr>
        </p:nvSpPr>
        <p:spPr>
          <a:xfrm>
            <a:off x="831850" y="1709738"/>
            <a:ext cx="10515600" cy="2852737"/>
          </a:xfrm>
        </p:spPr>
        <p:txBody>
          <a:bodyPr anchor="b"/>
          <a:lstStyle>
            <a:lvl1pPr>
              <a:defRPr sz="6000"/>
            </a:lvl1p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C5F9146A-49AA-4AB7-8AA7-9BFCD3B89C7C}"/>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s-ES"/>
              <a:t>Haga clic para modificar los estilos de texto del patrón</a:t>
            </a:r>
          </a:p>
        </p:txBody>
      </p:sp>
      <p:sp>
        <p:nvSpPr>
          <p:cNvPr id="4" name="Marcador de fecha 3">
            <a:extLst>
              <a:ext uri="{FF2B5EF4-FFF2-40B4-BE49-F238E27FC236}">
                <a16:creationId xmlns:a16="http://schemas.microsoft.com/office/drawing/2014/main" id="{ADF7F37A-F395-4B77-9B9A-8E93F849A090}"/>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5" name="Marcador de pie de página 4">
            <a:extLst>
              <a:ext uri="{FF2B5EF4-FFF2-40B4-BE49-F238E27FC236}">
                <a16:creationId xmlns:a16="http://schemas.microsoft.com/office/drawing/2014/main" id="{49B0F5EC-2E29-47FB-8F7D-5E3F65588BE1}"/>
              </a:ext>
            </a:extLst>
          </p:cNvPr>
          <p:cNvSpPr>
            <a:spLocks noGrp="1"/>
          </p:cNvSpPr>
          <p:nvPr>
            <p:ph type="ftr" sz="quarter" idx="11"/>
          </p:nvPr>
        </p:nvSpPr>
        <p:spPr/>
        <p:txBody>
          <a:bodyPr/>
          <a:lstStyle/>
          <a:p>
            <a:endParaRPr lang="es-MX"/>
          </a:p>
        </p:txBody>
      </p:sp>
      <p:sp>
        <p:nvSpPr>
          <p:cNvPr id="6" name="Marcador de número de diapositiva 5">
            <a:extLst>
              <a:ext uri="{FF2B5EF4-FFF2-40B4-BE49-F238E27FC236}">
                <a16:creationId xmlns:a16="http://schemas.microsoft.com/office/drawing/2014/main" id="{488ABB2A-A8C3-4C6F-BC93-E329E85E0320}"/>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103437224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45EBB4-62B1-40E9-9AC4-65B7EFDB6E27}"/>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EE4D1B6D-DB79-4853-A397-E1635BEBDBAA}"/>
              </a:ext>
            </a:extLst>
          </p:cNvPr>
          <p:cNvSpPr>
            <a:spLocks noGrp="1"/>
          </p:cNvSpPr>
          <p:nvPr>
            <p:ph sz="half" idx="1"/>
          </p:nvPr>
        </p:nvSpPr>
        <p:spPr>
          <a:xfrm>
            <a:off x="838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contenido 3">
            <a:extLst>
              <a:ext uri="{FF2B5EF4-FFF2-40B4-BE49-F238E27FC236}">
                <a16:creationId xmlns:a16="http://schemas.microsoft.com/office/drawing/2014/main" id="{26F9CA6C-FF92-483B-9A92-C81097000D89}"/>
              </a:ext>
            </a:extLst>
          </p:cNvPr>
          <p:cNvSpPr>
            <a:spLocks noGrp="1"/>
          </p:cNvSpPr>
          <p:nvPr>
            <p:ph sz="half" idx="2"/>
          </p:nvPr>
        </p:nvSpPr>
        <p:spPr>
          <a:xfrm>
            <a:off x="6172200" y="1825625"/>
            <a:ext cx="5181600" cy="435133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fecha 4">
            <a:extLst>
              <a:ext uri="{FF2B5EF4-FFF2-40B4-BE49-F238E27FC236}">
                <a16:creationId xmlns:a16="http://schemas.microsoft.com/office/drawing/2014/main" id="{F9FB00A8-45D9-4619-825E-A1C388CAF36D}"/>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6" name="Marcador de pie de página 5">
            <a:extLst>
              <a:ext uri="{FF2B5EF4-FFF2-40B4-BE49-F238E27FC236}">
                <a16:creationId xmlns:a16="http://schemas.microsoft.com/office/drawing/2014/main" id="{134F534B-14C9-4169-81B5-2FF50F068AE9}"/>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427B1ECB-F003-484B-B645-BF2265CAFEFC}"/>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276579869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F46FE23-B73E-400F-9B86-EA38E1487155}"/>
              </a:ext>
            </a:extLst>
          </p:cNvPr>
          <p:cNvSpPr>
            <a:spLocks noGrp="1"/>
          </p:cNvSpPr>
          <p:nvPr>
            <p:ph type="title"/>
          </p:nvPr>
        </p:nvSpPr>
        <p:spPr>
          <a:xfrm>
            <a:off x="839788" y="365125"/>
            <a:ext cx="10515600" cy="1325563"/>
          </a:xfrm>
        </p:spPr>
        <p:txBody>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68ECFD48-EE4A-422C-931C-2DF1BC6964B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4" name="Marcador de contenido 3">
            <a:extLst>
              <a:ext uri="{FF2B5EF4-FFF2-40B4-BE49-F238E27FC236}">
                <a16:creationId xmlns:a16="http://schemas.microsoft.com/office/drawing/2014/main" id="{21FDA1A9-94CE-47C6-A43C-C35CB6EF585D}"/>
              </a:ext>
            </a:extLst>
          </p:cNvPr>
          <p:cNvSpPr>
            <a:spLocks noGrp="1"/>
          </p:cNvSpPr>
          <p:nvPr>
            <p:ph sz="half" idx="2"/>
          </p:nvPr>
        </p:nvSpPr>
        <p:spPr>
          <a:xfrm>
            <a:off x="839788" y="2505075"/>
            <a:ext cx="5157787"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5" name="Marcador de texto 4">
            <a:extLst>
              <a:ext uri="{FF2B5EF4-FFF2-40B4-BE49-F238E27FC236}">
                <a16:creationId xmlns:a16="http://schemas.microsoft.com/office/drawing/2014/main" id="{928E13C2-8F61-4FB1-B2B5-7CFFACE0545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s-ES"/>
              <a:t>Haga clic para modificar los estilos de texto del patrón</a:t>
            </a:r>
          </a:p>
        </p:txBody>
      </p:sp>
      <p:sp>
        <p:nvSpPr>
          <p:cNvPr id="6" name="Marcador de contenido 5">
            <a:extLst>
              <a:ext uri="{FF2B5EF4-FFF2-40B4-BE49-F238E27FC236}">
                <a16:creationId xmlns:a16="http://schemas.microsoft.com/office/drawing/2014/main" id="{8A2F9EE5-C11F-492B-9ABE-B58AA7EEAF08}"/>
              </a:ext>
            </a:extLst>
          </p:cNvPr>
          <p:cNvSpPr>
            <a:spLocks noGrp="1"/>
          </p:cNvSpPr>
          <p:nvPr>
            <p:ph sz="quarter" idx="4"/>
          </p:nvPr>
        </p:nvSpPr>
        <p:spPr>
          <a:xfrm>
            <a:off x="6172200" y="2505075"/>
            <a:ext cx="5183188" cy="3684588"/>
          </a:xfrm>
        </p:spPr>
        <p:txBody>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7" name="Marcador de fecha 6">
            <a:extLst>
              <a:ext uri="{FF2B5EF4-FFF2-40B4-BE49-F238E27FC236}">
                <a16:creationId xmlns:a16="http://schemas.microsoft.com/office/drawing/2014/main" id="{D72C71E4-2F84-4709-A1ED-C354E482CF55}"/>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8" name="Marcador de pie de página 7">
            <a:extLst>
              <a:ext uri="{FF2B5EF4-FFF2-40B4-BE49-F238E27FC236}">
                <a16:creationId xmlns:a16="http://schemas.microsoft.com/office/drawing/2014/main" id="{A8325625-C9B2-43C4-AE79-A8F6FAAF79CF}"/>
              </a:ext>
            </a:extLst>
          </p:cNvPr>
          <p:cNvSpPr>
            <a:spLocks noGrp="1"/>
          </p:cNvSpPr>
          <p:nvPr>
            <p:ph type="ftr" sz="quarter" idx="11"/>
          </p:nvPr>
        </p:nvSpPr>
        <p:spPr/>
        <p:txBody>
          <a:bodyPr/>
          <a:lstStyle/>
          <a:p>
            <a:endParaRPr lang="es-MX"/>
          </a:p>
        </p:txBody>
      </p:sp>
      <p:sp>
        <p:nvSpPr>
          <p:cNvPr id="9" name="Marcador de número de diapositiva 8">
            <a:extLst>
              <a:ext uri="{FF2B5EF4-FFF2-40B4-BE49-F238E27FC236}">
                <a16:creationId xmlns:a16="http://schemas.microsoft.com/office/drawing/2014/main" id="{06E5D367-C700-4DA5-8D6F-AF47A39845E0}"/>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311685831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lo el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9FC2FED-CBD9-4AC1-9424-48F41DD17732}"/>
              </a:ext>
            </a:extLst>
          </p:cNvPr>
          <p:cNvSpPr>
            <a:spLocks noGrp="1"/>
          </p:cNvSpPr>
          <p:nvPr>
            <p:ph type="title"/>
          </p:nvPr>
        </p:nvSpPr>
        <p:spPr/>
        <p:txBody>
          <a:bodyPr/>
          <a:lstStyle/>
          <a:p>
            <a:r>
              <a:rPr lang="es-ES"/>
              <a:t>Haga clic para modificar el estilo de título del patrón</a:t>
            </a:r>
            <a:endParaRPr lang="es-MX"/>
          </a:p>
        </p:txBody>
      </p:sp>
      <p:sp>
        <p:nvSpPr>
          <p:cNvPr id="3" name="Marcador de fecha 2">
            <a:extLst>
              <a:ext uri="{FF2B5EF4-FFF2-40B4-BE49-F238E27FC236}">
                <a16:creationId xmlns:a16="http://schemas.microsoft.com/office/drawing/2014/main" id="{0F4527FF-7E9D-4DAA-AAB5-BE59D587C396}"/>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4" name="Marcador de pie de página 3">
            <a:extLst>
              <a:ext uri="{FF2B5EF4-FFF2-40B4-BE49-F238E27FC236}">
                <a16:creationId xmlns:a16="http://schemas.microsoft.com/office/drawing/2014/main" id="{D3ECEE2E-DF96-4745-8655-6889F7EA26AD}"/>
              </a:ext>
            </a:extLst>
          </p:cNvPr>
          <p:cNvSpPr>
            <a:spLocks noGrp="1"/>
          </p:cNvSpPr>
          <p:nvPr>
            <p:ph type="ftr" sz="quarter" idx="11"/>
          </p:nvPr>
        </p:nvSpPr>
        <p:spPr/>
        <p:txBody>
          <a:bodyPr/>
          <a:lstStyle/>
          <a:p>
            <a:endParaRPr lang="es-MX"/>
          </a:p>
        </p:txBody>
      </p:sp>
      <p:sp>
        <p:nvSpPr>
          <p:cNvPr id="5" name="Marcador de número de diapositiva 4">
            <a:extLst>
              <a:ext uri="{FF2B5EF4-FFF2-40B4-BE49-F238E27FC236}">
                <a16:creationId xmlns:a16="http://schemas.microsoft.com/office/drawing/2014/main" id="{9E5EBE9A-8923-4C94-BC2B-11BD37B37BFE}"/>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413067148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
        <p:nvSpPr>
          <p:cNvPr id="2" name="Marcador de fecha 1">
            <a:extLst>
              <a:ext uri="{FF2B5EF4-FFF2-40B4-BE49-F238E27FC236}">
                <a16:creationId xmlns:a16="http://schemas.microsoft.com/office/drawing/2014/main" id="{E1CBBEE2-A5DB-4E75-8CB5-C3F1E90895CB}"/>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3" name="Marcador de pie de página 2">
            <a:extLst>
              <a:ext uri="{FF2B5EF4-FFF2-40B4-BE49-F238E27FC236}">
                <a16:creationId xmlns:a16="http://schemas.microsoft.com/office/drawing/2014/main" id="{F2A1561A-FD76-4F2A-89F4-601BB2B6D746}"/>
              </a:ext>
            </a:extLst>
          </p:cNvPr>
          <p:cNvSpPr>
            <a:spLocks noGrp="1"/>
          </p:cNvSpPr>
          <p:nvPr>
            <p:ph type="ftr" sz="quarter" idx="11"/>
          </p:nvPr>
        </p:nvSpPr>
        <p:spPr/>
        <p:txBody>
          <a:bodyPr/>
          <a:lstStyle/>
          <a:p>
            <a:endParaRPr lang="es-MX"/>
          </a:p>
        </p:txBody>
      </p:sp>
      <p:sp>
        <p:nvSpPr>
          <p:cNvPr id="4" name="Marcador de número de diapositiva 3">
            <a:extLst>
              <a:ext uri="{FF2B5EF4-FFF2-40B4-BE49-F238E27FC236}">
                <a16:creationId xmlns:a16="http://schemas.microsoft.com/office/drawing/2014/main" id="{87584F0A-7CC4-4B9C-83C9-0D0A6D5DE56B}"/>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322437630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ido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DD9ADDE-3F34-4D04-BBEA-BD63E045429A}"/>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contenido 2">
            <a:extLst>
              <a:ext uri="{FF2B5EF4-FFF2-40B4-BE49-F238E27FC236}">
                <a16:creationId xmlns:a16="http://schemas.microsoft.com/office/drawing/2014/main" id="{4C8E8598-98AD-4BDC-BD27-A5BB271FA08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texto 3">
            <a:extLst>
              <a:ext uri="{FF2B5EF4-FFF2-40B4-BE49-F238E27FC236}">
                <a16:creationId xmlns:a16="http://schemas.microsoft.com/office/drawing/2014/main" id="{FF2A3974-2001-4C1F-B7BE-7F916CB876F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9BD2D735-4349-46CA-BA9F-2D02D607C74B}"/>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6" name="Marcador de pie de página 5">
            <a:extLst>
              <a:ext uri="{FF2B5EF4-FFF2-40B4-BE49-F238E27FC236}">
                <a16:creationId xmlns:a16="http://schemas.microsoft.com/office/drawing/2014/main" id="{8652A067-3B4D-478D-9EB5-1817B6EBC57C}"/>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E0A3F8B4-B3F8-4EA8-98AD-921650BE9C46}"/>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9346724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B335F72-50ED-4668-B0E3-25BC9053A024}"/>
              </a:ext>
            </a:extLst>
          </p:cNvPr>
          <p:cNvSpPr>
            <a:spLocks noGrp="1"/>
          </p:cNvSpPr>
          <p:nvPr>
            <p:ph type="title"/>
          </p:nvPr>
        </p:nvSpPr>
        <p:spPr>
          <a:xfrm>
            <a:off x="839788" y="457200"/>
            <a:ext cx="3932237" cy="1600200"/>
          </a:xfrm>
        </p:spPr>
        <p:txBody>
          <a:bodyPr anchor="b"/>
          <a:lstStyle>
            <a:lvl1pPr>
              <a:defRPr sz="3200"/>
            </a:lvl1pPr>
          </a:lstStyle>
          <a:p>
            <a:r>
              <a:rPr lang="es-ES"/>
              <a:t>Haga clic para modificar el estilo de título del patrón</a:t>
            </a:r>
            <a:endParaRPr lang="es-MX"/>
          </a:p>
        </p:txBody>
      </p:sp>
      <p:sp>
        <p:nvSpPr>
          <p:cNvPr id="3" name="Marcador de posición de imagen 2">
            <a:extLst>
              <a:ext uri="{FF2B5EF4-FFF2-40B4-BE49-F238E27FC236}">
                <a16:creationId xmlns:a16="http://schemas.microsoft.com/office/drawing/2014/main" id="{E03393C2-ECE9-4A46-AFF3-F618EE9F7C93}"/>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s-MX"/>
          </a:p>
        </p:txBody>
      </p:sp>
      <p:sp>
        <p:nvSpPr>
          <p:cNvPr id="4" name="Marcador de texto 3">
            <a:extLst>
              <a:ext uri="{FF2B5EF4-FFF2-40B4-BE49-F238E27FC236}">
                <a16:creationId xmlns:a16="http://schemas.microsoft.com/office/drawing/2014/main" id="{567E8EEA-E43F-4FA4-BC92-55973C186619}"/>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s-ES"/>
              <a:t>Haga clic para modificar los estilos de texto del patrón</a:t>
            </a:r>
          </a:p>
        </p:txBody>
      </p:sp>
      <p:sp>
        <p:nvSpPr>
          <p:cNvPr id="5" name="Marcador de fecha 4">
            <a:extLst>
              <a:ext uri="{FF2B5EF4-FFF2-40B4-BE49-F238E27FC236}">
                <a16:creationId xmlns:a16="http://schemas.microsoft.com/office/drawing/2014/main" id="{6F22566C-1F12-4D65-A11C-34FA736B34DA}"/>
              </a:ext>
            </a:extLst>
          </p:cNvPr>
          <p:cNvSpPr>
            <a:spLocks noGrp="1"/>
          </p:cNvSpPr>
          <p:nvPr>
            <p:ph type="dt" sz="half" idx="10"/>
          </p:nvPr>
        </p:nvSpPr>
        <p:spPr/>
        <p:txBody>
          <a:bodyPr/>
          <a:lstStyle/>
          <a:p>
            <a:fld id="{6DB2E4BE-A344-41CA-A1B5-A08FF5242839}" type="datetimeFigureOut">
              <a:rPr lang="es-MX" smtClean="0"/>
              <a:t>03/05/2021</a:t>
            </a:fld>
            <a:endParaRPr lang="es-MX"/>
          </a:p>
        </p:txBody>
      </p:sp>
      <p:sp>
        <p:nvSpPr>
          <p:cNvPr id="6" name="Marcador de pie de página 5">
            <a:extLst>
              <a:ext uri="{FF2B5EF4-FFF2-40B4-BE49-F238E27FC236}">
                <a16:creationId xmlns:a16="http://schemas.microsoft.com/office/drawing/2014/main" id="{8426A276-9F2E-46F8-B62C-8FCA30C03192}"/>
              </a:ext>
            </a:extLst>
          </p:cNvPr>
          <p:cNvSpPr>
            <a:spLocks noGrp="1"/>
          </p:cNvSpPr>
          <p:nvPr>
            <p:ph type="ftr" sz="quarter" idx="11"/>
          </p:nvPr>
        </p:nvSpPr>
        <p:spPr/>
        <p:txBody>
          <a:bodyPr/>
          <a:lstStyle/>
          <a:p>
            <a:endParaRPr lang="es-MX"/>
          </a:p>
        </p:txBody>
      </p:sp>
      <p:sp>
        <p:nvSpPr>
          <p:cNvPr id="7" name="Marcador de número de diapositiva 6">
            <a:extLst>
              <a:ext uri="{FF2B5EF4-FFF2-40B4-BE49-F238E27FC236}">
                <a16:creationId xmlns:a16="http://schemas.microsoft.com/office/drawing/2014/main" id="{3FF10460-E728-4D1F-B34B-775AAD210B0C}"/>
              </a:ext>
            </a:extLst>
          </p:cNvPr>
          <p:cNvSpPr>
            <a:spLocks noGrp="1"/>
          </p:cNvSpPr>
          <p:nvPr>
            <p:ph type="sldNum" sz="quarter" idx="12"/>
          </p:nvPr>
        </p:nvSpPr>
        <p:spPr/>
        <p:txBody>
          <a:bodyPr/>
          <a:lstStyle/>
          <a:p>
            <a:fld id="{D3DBAEAC-63EC-4161-A9C8-CE592B9E67BA}" type="slidenum">
              <a:rPr lang="es-MX" smtClean="0"/>
              <a:t>‹Nº›</a:t>
            </a:fld>
            <a:endParaRPr lang="es-MX"/>
          </a:p>
        </p:txBody>
      </p:sp>
    </p:spTree>
    <p:extLst>
      <p:ext uri="{BB962C8B-B14F-4D97-AF65-F5344CB8AC3E}">
        <p14:creationId xmlns:p14="http://schemas.microsoft.com/office/powerpoint/2010/main" val="349049562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5D40E2BE-7709-4202-B5E7-9BAEF963AE0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s-ES"/>
              <a:t>Haga clic para modificar el estilo de título del patrón</a:t>
            </a:r>
            <a:endParaRPr lang="es-MX"/>
          </a:p>
        </p:txBody>
      </p:sp>
      <p:sp>
        <p:nvSpPr>
          <p:cNvPr id="3" name="Marcador de texto 2">
            <a:extLst>
              <a:ext uri="{FF2B5EF4-FFF2-40B4-BE49-F238E27FC236}">
                <a16:creationId xmlns:a16="http://schemas.microsoft.com/office/drawing/2014/main" id="{B3C96718-5684-4FD2-97A0-D1AF35DAFA5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s-ES"/>
              <a:t>Haga clic para modificar los estilos de texto del patrón</a:t>
            </a:r>
          </a:p>
          <a:p>
            <a:pPr lvl="1"/>
            <a:r>
              <a:rPr lang="es-ES"/>
              <a:t>Segundo nivel</a:t>
            </a:r>
          </a:p>
          <a:p>
            <a:pPr lvl="2"/>
            <a:r>
              <a:rPr lang="es-ES"/>
              <a:t>Tercer nivel</a:t>
            </a:r>
          </a:p>
          <a:p>
            <a:pPr lvl="3"/>
            <a:r>
              <a:rPr lang="es-ES"/>
              <a:t>Cuarto nivel</a:t>
            </a:r>
          </a:p>
          <a:p>
            <a:pPr lvl="4"/>
            <a:r>
              <a:rPr lang="es-ES"/>
              <a:t>Quinto nivel</a:t>
            </a:r>
            <a:endParaRPr lang="es-MX"/>
          </a:p>
        </p:txBody>
      </p:sp>
      <p:sp>
        <p:nvSpPr>
          <p:cNvPr id="4" name="Marcador de fecha 3">
            <a:extLst>
              <a:ext uri="{FF2B5EF4-FFF2-40B4-BE49-F238E27FC236}">
                <a16:creationId xmlns:a16="http://schemas.microsoft.com/office/drawing/2014/main" id="{65720BC4-E723-4EE0-8F31-85BAC0BE43AC}"/>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DB2E4BE-A344-41CA-A1B5-A08FF5242839}" type="datetimeFigureOut">
              <a:rPr lang="es-MX" smtClean="0"/>
              <a:t>03/05/2021</a:t>
            </a:fld>
            <a:endParaRPr lang="es-MX"/>
          </a:p>
        </p:txBody>
      </p:sp>
      <p:sp>
        <p:nvSpPr>
          <p:cNvPr id="5" name="Marcador de pie de página 4">
            <a:extLst>
              <a:ext uri="{FF2B5EF4-FFF2-40B4-BE49-F238E27FC236}">
                <a16:creationId xmlns:a16="http://schemas.microsoft.com/office/drawing/2014/main" id="{CA2969C1-55E0-4CB3-AA56-8E078B08E26D}"/>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s-MX"/>
          </a:p>
        </p:txBody>
      </p:sp>
      <p:sp>
        <p:nvSpPr>
          <p:cNvPr id="6" name="Marcador de número de diapositiva 5">
            <a:extLst>
              <a:ext uri="{FF2B5EF4-FFF2-40B4-BE49-F238E27FC236}">
                <a16:creationId xmlns:a16="http://schemas.microsoft.com/office/drawing/2014/main" id="{7DADCDB4-9F42-45D1-929E-27B78A4E3EF0}"/>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3DBAEAC-63EC-4161-A9C8-CE592B9E67BA}" type="slidenum">
              <a:rPr lang="es-MX" smtClean="0"/>
              <a:t>‹Nº›</a:t>
            </a:fld>
            <a:endParaRPr lang="es-MX"/>
          </a:p>
        </p:txBody>
      </p:sp>
    </p:spTree>
    <p:extLst>
      <p:ext uri="{BB962C8B-B14F-4D97-AF65-F5344CB8AC3E}">
        <p14:creationId xmlns:p14="http://schemas.microsoft.com/office/powerpoint/2010/main" val="59661389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s-MX"/>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ibf-tlahuac.com/" TargetMode="External"/><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9.jp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0.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1.jp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30.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31.jp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32.jp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35.jp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5.gif"/><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9" name="Rectangle 33">
            <a:extLst>
              <a:ext uri="{FF2B5EF4-FFF2-40B4-BE49-F238E27FC236}">
                <a16:creationId xmlns:a16="http://schemas.microsoft.com/office/drawing/2014/main" id="{0671A8AE-40A1-4631-A6B8-581AFF06548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a caricatura de una persona&#10;&#10;Descripción generada automáticamente con confianza media">
            <a:extLst>
              <a:ext uri="{FF2B5EF4-FFF2-40B4-BE49-F238E27FC236}">
                <a16:creationId xmlns:a16="http://schemas.microsoft.com/office/drawing/2014/main" id="{92381436-A78C-4170-B64D-31BFD2F1B357}"/>
              </a:ext>
            </a:extLst>
          </p:cNvPr>
          <p:cNvPicPr>
            <a:picLocks noChangeAspect="1"/>
          </p:cNvPicPr>
          <p:nvPr/>
        </p:nvPicPr>
        <p:blipFill rotWithShape="1">
          <a:blip r:embed="rId2">
            <a:extLst>
              <a:ext uri="{28A0092B-C50C-407E-A947-70E740481C1C}">
                <a14:useLocalDpi xmlns:a14="http://schemas.microsoft.com/office/drawing/2010/main" val="0"/>
              </a:ext>
            </a:extLst>
          </a:blip>
          <a:srcRect r="30796"/>
          <a:stretch/>
        </p:blipFill>
        <p:spPr>
          <a:xfrm>
            <a:off x="3523488" y="10"/>
            <a:ext cx="8668512" cy="6857990"/>
          </a:xfrm>
          <a:prstGeom prst="rect">
            <a:avLst/>
          </a:prstGeom>
        </p:spPr>
      </p:pic>
      <p:sp>
        <p:nvSpPr>
          <p:cNvPr id="41" name="Rectangle 35">
            <a:extLst>
              <a:ext uri="{FF2B5EF4-FFF2-40B4-BE49-F238E27FC236}">
                <a16:creationId xmlns:a16="http://schemas.microsoft.com/office/drawing/2014/main" id="{AB58EF07-17C2-48CF-ABB0-EEF1F17CB8F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 y="0"/>
            <a:ext cx="9339206" cy="6858000"/>
          </a:xfrm>
          <a:prstGeom prst="rect">
            <a:avLst/>
          </a:prstGeom>
          <a:gradFill>
            <a:gsLst>
              <a:gs pos="58000">
                <a:schemeClr val="bg1"/>
              </a:gs>
              <a:gs pos="33000">
                <a:schemeClr val="bg1">
                  <a:alpha val="64000"/>
                </a:schemeClr>
              </a:gs>
              <a:gs pos="0">
                <a:schemeClr val="bg1">
                  <a:alpha val="0"/>
                </a:schemeClr>
              </a:gs>
              <a:gs pos="100000">
                <a:schemeClr val="bg1"/>
              </a:gs>
            </a:gsLst>
            <a:lin ang="108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 name="Título 1">
            <a:extLst>
              <a:ext uri="{FF2B5EF4-FFF2-40B4-BE49-F238E27FC236}">
                <a16:creationId xmlns:a16="http://schemas.microsoft.com/office/drawing/2014/main" id="{694DD374-BEEE-4974-8EBD-0BC5D7E30B9B}"/>
              </a:ext>
            </a:extLst>
          </p:cNvPr>
          <p:cNvSpPr>
            <a:spLocks noGrp="1"/>
          </p:cNvSpPr>
          <p:nvPr>
            <p:ph type="ctrTitle"/>
          </p:nvPr>
        </p:nvSpPr>
        <p:spPr>
          <a:xfrm>
            <a:off x="477981" y="1122363"/>
            <a:ext cx="4023360" cy="3204134"/>
          </a:xfrm>
        </p:spPr>
        <p:txBody>
          <a:bodyPr anchor="b">
            <a:normAutofit/>
          </a:bodyPr>
          <a:lstStyle/>
          <a:p>
            <a:pPr algn="l"/>
            <a:r>
              <a:rPr lang="es-MX" sz="4400" dirty="0"/>
              <a:t>Declaración Divina sobre la Virilidad del Hombres </a:t>
            </a:r>
            <a:br>
              <a:rPr lang="es-MX" sz="4400" dirty="0"/>
            </a:br>
            <a:r>
              <a:rPr lang="es-MX" sz="4400" b="1" u="sng" dirty="0"/>
              <a:t>parte IV</a:t>
            </a:r>
          </a:p>
        </p:txBody>
      </p:sp>
      <p:sp>
        <p:nvSpPr>
          <p:cNvPr id="3" name="Subtítulo 2">
            <a:extLst>
              <a:ext uri="{FF2B5EF4-FFF2-40B4-BE49-F238E27FC236}">
                <a16:creationId xmlns:a16="http://schemas.microsoft.com/office/drawing/2014/main" id="{A00A92B5-DFC3-43CA-95F2-7E2C0D120070}"/>
              </a:ext>
            </a:extLst>
          </p:cNvPr>
          <p:cNvSpPr>
            <a:spLocks noGrp="1"/>
          </p:cNvSpPr>
          <p:nvPr>
            <p:ph type="subTitle" idx="1"/>
          </p:nvPr>
        </p:nvSpPr>
        <p:spPr>
          <a:xfrm>
            <a:off x="477980" y="4872922"/>
            <a:ext cx="4023359" cy="1208141"/>
          </a:xfrm>
        </p:spPr>
        <p:txBody>
          <a:bodyPr>
            <a:normAutofit fontScale="92500" lnSpcReduction="20000"/>
          </a:bodyPr>
          <a:lstStyle/>
          <a:p>
            <a:pPr algn="l"/>
            <a:r>
              <a:rPr lang="es-MX" sz="1400" dirty="0"/>
              <a:t>Por Pastor David Cox</a:t>
            </a:r>
            <a:br>
              <a:rPr lang="es-MX" sz="1400" dirty="0"/>
            </a:br>
            <a:r>
              <a:rPr lang="es-MX" sz="1400" dirty="0">
                <a:hlinkClick r:id="rId3"/>
              </a:rPr>
              <a:t>www.ibf-Tlahuac.com</a:t>
            </a:r>
            <a:endParaRPr lang="es-MX" sz="1400" dirty="0"/>
          </a:p>
          <a:p>
            <a:pPr algn="l"/>
            <a:r>
              <a:rPr lang="es-MX" sz="1400" dirty="0"/>
              <a:t>Abril 25, 2021</a:t>
            </a:r>
          </a:p>
          <a:p>
            <a:pPr algn="l"/>
            <a:r>
              <a:rPr lang="es-MX" sz="1400" b="1" dirty="0"/>
              <a:t>1 Reyes 2:2</a:t>
            </a:r>
            <a:r>
              <a:rPr lang="es-MX" sz="1400" dirty="0"/>
              <a:t>… </a:t>
            </a:r>
            <a:r>
              <a:rPr lang="es-MX" sz="1400" i="1" dirty="0"/>
              <a:t>esfuérzate, y sé hombre</a:t>
            </a:r>
            <a:r>
              <a:rPr lang="es-MX" sz="1400" dirty="0"/>
              <a:t>. </a:t>
            </a:r>
          </a:p>
          <a:p>
            <a:pPr algn="l"/>
            <a:r>
              <a:rPr lang="es-MX" sz="1400" dirty="0"/>
              <a:t>¿Qué es el “ser hombre”?</a:t>
            </a:r>
          </a:p>
        </p:txBody>
      </p:sp>
      <p:sp>
        <p:nvSpPr>
          <p:cNvPr id="38" name="Rectangle 37">
            <a:extLst>
              <a:ext uri="{FF2B5EF4-FFF2-40B4-BE49-F238E27FC236}">
                <a16:creationId xmlns:a16="http://schemas.microsoft.com/office/drawing/2014/main" id="{AF2F604E-43BE-4DC3-B983-E071523364F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759921" y="346791"/>
            <a:ext cx="146304" cy="70408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latin typeface="Calibri" panose="020F0502020204030204"/>
            </a:endParaRPr>
          </a:p>
        </p:txBody>
      </p:sp>
      <p:sp>
        <p:nvSpPr>
          <p:cNvPr id="40" name="Rectangle 39">
            <a:extLst>
              <a:ext uri="{FF2B5EF4-FFF2-40B4-BE49-F238E27FC236}">
                <a16:creationId xmlns:a16="http://schemas.microsoft.com/office/drawing/2014/main" id="{08C9B587-E65E-4B52-B37C-ABEBB6E8792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81029" y="4546920"/>
            <a:ext cx="3977640" cy="18288"/>
          </a:xfrm>
          <a:prstGeom prst="rect">
            <a:avLst/>
          </a:prstGeom>
          <a:solidFill>
            <a:schemeClr val="tx1"/>
          </a:solidFill>
          <a:ln w="31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38604596"/>
      </p:ext>
    </p:extLst>
  </p:cSld>
  <p:clrMapOvr>
    <a:overrideClrMapping bg1="dk1" tx1="lt1" bg2="dk2" tx2="lt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C73D050-B520-43DD-8062-375F7D6AFD86}"/>
              </a:ext>
            </a:extLst>
          </p:cNvPr>
          <p:cNvSpPr>
            <a:spLocks noGrp="1"/>
          </p:cNvSpPr>
          <p:nvPr>
            <p:ph type="title"/>
          </p:nvPr>
        </p:nvSpPr>
        <p:spPr>
          <a:xfrm>
            <a:off x="4965430" y="629268"/>
            <a:ext cx="6586491" cy="1286160"/>
          </a:xfrm>
        </p:spPr>
        <p:txBody>
          <a:bodyPr anchor="b">
            <a:normAutofit/>
          </a:bodyPr>
          <a:lstStyle/>
          <a:p>
            <a:r>
              <a:rPr lang="es-MX" sz="4100" dirty="0"/>
              <a:t>Dios puede cambiarnos </a:t>
            </a:r>
            <a:br>
              <a:rPr lang="es-MX" sz="4100" dirty="0"/>
            </a:br>
            <a:r>
              <a:rPr lang="es-MX" sz="4100" dirty="0"/>
              <a:t>a su Imagen</a:t>
            </a:r>
          </a:p>
        </p:txBody>
      </p:sp>
      <p:sp>
        <p:nvSpPr>
          <p:cNvPr id="3" name="Marcador de contenido 2">
            <a:extLst>
              <a:ext uri="{FF2B5EF4-FFF2-40B4-BE49-F238E27FC236}">
                <a16:creationId xmlns:a16="http://schemas.microsoft.com/office/drawing/2014/main" id="{286FA777-6CA4-488F-ACD7-700E02ECC68C}"/>
              </a:ext>
            </a:extLst>
          </p:cNvPr>
          <p:cNvSpPr>
            <a:spLocks noGrp="1"/>
          </p:cNvSpPr>
          <p:nvPr>
            <p:ph idx="1"/>
          </p:nvPr>
        </p:nvSpPr>
        <p:spPr>
          <a:xfrm>
            <a:off x="4965431" y="2438400"/>
            <a:ext cx="6586489" cy="3785419"/>
          </a:xfrm>
        </p:spPr>
        <p:txBody>
          <a:bodyPr>
            <a:normAutofit/>
          </a:bodyPr>
          <a:lstStyle/>
          <a:p>
            <a:pPr marL="0" indent="0">
              <a:buNone/>
            </a:pPr>
            <a:r>
              <a:rPr lang="es-MX" sz="1900" b="1" dirty="0"/>
              <a:t>2 Corintios 3:16 </a:t>
            </a:r>
            <a:r>
              <a:rPr lang="es-MX" sz="1900" i="1" dirty="0">
                <a:solidFill>
                  <a:schemeClr val="accent1"/>
                </a:solidFill>
              </a:rPr>
              <a:t>Pero cuando se conviertan al Señor, el velo se quitará.</a:t>
            </a:r>
            <a:r>
              <a:rPr lang="es-MX" sz="1900" i="1" dirty="0"/>
              <a:t>  </a:t>
            </a:r>
            <a:r>
              <a:rPr lang="es-MX" sz="1900" b="1" dirty="0"/>
              <a:t>17</a:t>
            </a:r>
            <a:r>
              <a:rPr lang="es-MX" sz="1900" dirty="0"/>
              <a:t> </a:t>
            </a:r>
            <a:r>
              <a:rPr lang="es-MX" sz="1900" i="1" dirty="0">
                <a:solidFill>
                  <a:schemeClr val="accent1"/>
                </a:solidFill>
              </a:rPr>
              <a:t>Porque el Señor es el Espíritu; y donde está el Espíritu del Señor, allí hay libertad.</a:t>
            </a:r>
            <a:r>
              <a:rPr lang="es-MX" sz="1900" dirty="0">
                <a:solidFill>
                  <a:schemeClr val="accent1"/>
                </a:solidFill>
              </a:rPr>
              <a:t>  </a:t>
            </a:r>
            <a:r>
              <a:rPr lang="es-MX" sz="1900" b="1" dirty="0"/>
              <a:t>18</a:t>
            </a:r>
            <a:r>
              <a:rPr lang="es-MX" sz="1900" dirty="0"/>
              <a:t> </a:t>
            </a:r>
            <a:r>
              <a:rPr lang="es-MX" sz="1900" i="1" dirty="0">
                <a:solidFill>
                  <a:schemeClr val="accent1"/>
                </a:solidFill>
              </a:rPr>
              <a:t>Por tanto, nosotros todos, mirando a cara descubierta como en un espejo la gloria del Señor, </a:t>
            </a:r>
            <a:r>
              <a:rPr lang="es-MX" sz="1900" b="1" i="1" u="sng" dirty="0">
                <a:solidFill>
                  <a:schemeClr val="accent1"/>
                </a:solidFill>
              </a:rPr>
              <a:t>somos transformados de gloria en gloria en la misma imagen, como por el Espíritu del Señor</a:t>
            </a:r>
            <a:r>
              <a:rPr lang="es-MX" sz="1900" i="1" dirty="0">
                <a:solidFill>
                  <a:schemeClr val="accent1"/>
                </a:solidFill>
              </a:rPr>
              <a:t>.</a:t>
            </a:r>
          </a:p>
          <a:p>
            <a:r>
              <a:rPr lang="es-MX" sz="1900" dirty="0"/>
              <a:t>Es necesario estudiar las Escrituras con corazón y propósito de encontrar, entender, y tomar el carácter de Dios que se presenta allí. </a:t>
            </a:r>
            <a:r>
              <a:rPr lang="es-MX" sz="1900" b="1" u="sng" dirty="0">
                <a:solidFill>
                  <a:srgbClr val="FF0000"/>
                </a:solidFill>
              </a:rPr>
              <a:t>Se trata de cambiar nuestra moralidad a la suya.</a:t>
            </a:r>
          </a:p>
          <a:p>
            <a:r>
              <a:rPr lang="es-MX" sz="1900" dirty="0"/>
              <a:t>Tenemos que ser bien convencidos que esta imagen de Dios es absolutamente la mejor y más deseable forma de vivir y ser para nuestro carácter que hay. Nada mejora a lo que es Dios, y a lo que Él nos manda de ser. (</a:t>
            </a:r>
            <a:r>
              <a:rPr lang="es-MX" sz="1900" b="1" dirty="0" err="1"/>
              <a:t>Ef</a:t>
            </a:r>
            <a:r>
              <a:rPr lang="es-MX" sz="1900" b="1" dirty="0"/>
              <a:t> 4:17-24</a:t>
            </a:r>
            <a:r>
              <a:rPr lang="es-MX" sz="1900" dirty="0"/>
              <a:t>)</a:t>
            </a:r>
          </a:p>
        </p:txBody>
      </p:sp>
      <p:pic>
        <p:nvPicPr>
          <p:cNvPr id="5" name="Imagen 4" descr="Imagen que contiene raíz, agua&#10;&#10;Descripción generada automáticamente">
            <a:extLst>
              <a:ext uri="{FF2B5EF4-FFF2-40B4-BE49-F238E27FC236}">
                <a16:creationId xmlns:a16="http://schemas.microsoft.com/office/drawing/2014/main" id="{A3A36DE5-E06F-43C9-BEBE-CA8A5679E52A}"/>
              </a:ext>
            </a:extLst>
          </p:cNvPr>
          <p:cNvPicPr>
            <a:picLocks noChangeAspect="1"/>
          </p:cNvPicPr>
          <p:nvPr/>
        </p:nvPicPr>
        <p:blipFill rotWithShape="1">
          <a:blip r:embed="rId2">
            <a:extLst>
              <a:ext uri="{28A0092B-C50C-407E-A947-70E740481C1C}">
                <a14:useLocalDpi xmlns:a14="http://schemas.microsoft.com/office/drawing/2010/main" val="0"/>
              </a:ext>
            </a:extLst>
          </a:blip>
          <a:srcRect l="25015" r="24289"/>
          <a:stretch/>
        </p:blipFill>
        <p:spPr>
          <a:xfrm>
            <a:off x="20" y="10"/>
            <a:ext cx="4635571" cy="6857990"/>
          </a:xfrm>
          <a:prstGeom prst="rect">
            <a:avLst/>
          </a:prstGeom>
          <a:effectLst/>
        </p:spPr>
      </p:pic>
      <p:cxnSp>
        <p:nvCxnSpPr>
          <p:cNvPr id="14"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52AB6C"/>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394216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2" y="453981"/>
            <a:ext cx="6675120" cy="1877811"/>
          </a:xfrm>
          <a:prstGeom prst="rect">
            <a:avLst/>
          </a:prstGeom>
          <a:solidFill>
            <a:srgbClr val="604D3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ítulo 1">
            <a:extLst>
              <a:ext uri="{FF2B5EF4-FFF2-40B4-BE49-F238E27FC236}">
                <a16:creationId xmlns:a16="http://schemas.microsoft.com/office/drawing/2014/main" id="{940D2EBC-A150-4177-8587-A545E56A9DFD}"/>
              </a:ext>
            </a:extLst>
          </p:cNvPr>
          <p:cNvSpPr>
            <a:spLocks noGrp="1"/>
          </p:cNvSpPr>
          <p:nvPr>
            <p:ph type="title"/>
          </p:nvPr>
        </p:nvSpPr>
        <p:spPr>
          <a:xfrm>
            <a:off x="731520" y="731520"/>
            <a:ext cx="6089904" cy="1426464"/>
          </a:xfrm>
        </p:spPr>
        <p:txBody>
          <a:bodyPr>
            <a:normAutofit/>
          </a:bodyPr>
          <a:lstStyle/>
          <a:p>
            <a:r>
              <a:rPr lang="es-MX" dirty="0">
                <a:solidFill>
                  <a:srgbClr val="FFFFFF"/>
                </a:solidFill>
              </a:rPr>
              <a:t>Dios es Fiel</a:t>
            </a:r>
          </a:p>
        </p:txBody>
      </p:sp>
      <p:sp>
        <p:nvSpPr>
          <p:cNvPr id="12" name="Rectangle 11">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277100" y="461737"/>
            <a:ext cx="2149361" cy="1870055"/>
          </a:xfrm>
          <a:prstGeom prst="rect">
            <a:avLst/>
          </a:prstGeom>
          <a:solidFill>
            <a:schemeClr val="accent5">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Rectangle 13">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573768" y="453155"/>
            <a:ext cx="2149358" cy="1878638"/>
          </a:xfrm>
          <a:prstGeom prst="rect">
            <a:avLst/>
          </a:prstGeom>
          <a:solidFill>
            <a:srgbClr val="943E28"/>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6" name="Rectangle 15">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0" y="2480956"/>
            <a:ext cx="6675121" cy="3918122"/>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908905F6-DE96-4FD3-8029-FC962C6851F9}"/>
              </a:ext>
            </a:extLst>
          </p:cNvPr>
          <p:cNvSpPr>
            <a:spLocks noGrp="1"/>
          </p:cNvSpPr>
          <p:nvPr>
            <p:ph idx="1"/>
          </p:nvPr>
        </p:nvSpPr>
        <p:spPr>
          <a:xfrm>
            <a:off x="789456" y="2609332"/>
            <a:ext cx="6031967" cy="3738460"/>
          </a:xfrm>
        </p:spPr>
        <p:txBody>
          <a:bodyPr anchor="ctr">
            <a:normAutofit/>
          </a:bodyPr>
          <a:lstStyle/>
          <a:p>
            <a:pPr marL="0" indent="0">
              <a:buNone/>
            </a:pPr>
            <a:r>
              <a:rPr lang="es-MX" b="1" u="sng" dirty="0"/>
              <a:t>Dios es fiel</a:t>
            </a:r>
            <a:r>
              <a:rPr lang="es-MX" dirty="0"/>
              <a:t>. ¿Cómo? Dios trabaja o funciona según unos principios, y Dios siempre sigue estos cada oportunidad que se presenta. Se ve esto en la naturaleza. Se ve el diseño de Dios y Su fidelidad en cómo Él crea su universo. </a:t>
            </a:r>
            <a:endParaRPr lang="es-MX" sz="2400" dirty="0"/>
          </a:p>
        </p:txBody>
      </p:sp>
      <p:pic>
        <p:nvPicPr>
          <p:cNvPr id="5" name="Imagen 4" descr="Imagen que contiene pasto, pila, cesta, alambre&#10;&#10;Descripción generada automáticamente">
            <a:extLst>
              <a:ext uri="{FF2B5EF4-FFF2-40B4-BE49-F238E27FC236}">
                <a16:creationId xmlns:a16="http://schemas.microsoft.com/office/drawing/2014/main" id="{0D186064-A329-4D2F-99BE-1C13DB7FA0E8}"/>
              </a:ext>
            </a:extLst>
          </p:cNvPr>
          <p:cNvPicPr>
            <a:picLocks noChangeAspect="1"/>
          </p:cNvPicPr>
          <p:nvPr/>
        </p:nvPicPr>
        <p:blipFill rotWithShape="1">
          <a:blip r:embed="rId2">
            <a:extLst>
              <a:ext uri="{28A0092B-C50C-407E-A947-70E740481C1C}">
                <a14:useLocalDpi xmlns:a14="http://schemas.microsoft.com/office/drawing/2010/main" val="0"/>
              </a:ext>
            </a:extLst>
          </a:blip>
          <a:srcRect t="8471" r="2" b="2"/>
          <a:stretch/>
        </p:blipFill>
        <p:spPr>
          <a:xfrm>
            <a:off x="7277100" y="2480954"/>
            <a:ext cx="4455979" cy="3918123"/>
          </a:xfrm>
          <a:prstGeom prst="rect">
            <a:avLst/>
          </a:prstGeom>
        </p:spPr>
      </p:pic>
    </p:spTree>
    <p:extLst>
      <p:ext uri="{BB962C8B-B14F-4D97-AF65-F5344CB8AC3E}">
        <p14:creationId xmlns:p14="http://schemas.microsoft.com/office/powerpoint/2010/main" val="1097726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1" name="Rectangle 20">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rgbClr val="783D2E">
              <a:alpha val="9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940D2EBC-A150-4177-8587-A545E56A9DFD}"/>
              </a:ext>
            </a:extLst>
          </p:cNvPr>
          <p:cNvSpPr>
            <a:spLocks noGrp="1"/>
          </p:cNvSpPr>
          <p:nvPr>
            <p:ph type="title"/>
          </p:nvPr>
        </p:nvSpPr>
        <p:spPr>
          <a:xfrm>
            <a:off x="524256" y="491260"/>
            <a:ext cx="6594189" cy="1625210"/>
          </a:xfrm>
        </p:spPr>
        <p:txBody>
          <a:bodyPr>
            <a:normAutofit/>
          </a:bodyPr>
          <a:lstStyle/>
          <a:p>
            <a:r>
              <a:rPr lang="es-MX" dirty="0">
                <a:solidFill>
                  <a:srgbClr val="FFFFFF"/>
                </a:solidFill>
              </a:rPr>
              <a:t>Dios es Fiel, </a:t>
            </a:r>
            <a:br>
              <a:rPr lang="es-MX" dirty="0">
                <a:solidFill>
                  <a:srgbClr val="FFFFFF"/>
                </a:solidFill>
              </a:rPr>
            </a:br>
            <a:r>
              <a:rPr lang="es-MX" dirty="0">
                <a:solidFill>
                  <a:srgbClr val="FFFFFF"/>
                </a:solidFill>
              </a:rPr>
              <a:t>impone fidelidad</a:t>
            </a:r>
          </a:p>
        </p:txBody>
      </p:sp>
      <p:pic>
        <p:nvPicPr>
          <p:cNvPr id="6" name="Imagen 5" descr="Un grupo de naranjas&#10;&#10;Descripción generada automáticamente">
            <a:extLst>
              <a:ext uri="{FF2B5EF4-FFF2-40B4-BE49-F238E27FC236}">
                <a16:creationId xmlns:a16="http://schemas.microsoft.com/office/drawing/2014/main" id="{335C9CEB-AB9E-4808-9363-D0A4AEE3F917}"/>
              </a:ext>
            </a:extLst>
          </p:cNvPr>
          <p:cNvPicPr>
            <a:picLocks noChangeAspect="1"/>
          </p:cNvPicPr>
          <p:nvPr/>
        </p:nvPicPr>
        <p:blipFill rotWithShape="1">
          <a:blip r:embed="rId2">
            <a:extLst>
              <a:ext uri="{28A0092B-C50C-407E-A947-70E740481C1C}">
                <a14:useLocalDpi xmlns:a14="http://schemas.microsoft.com/office/drawing/2010/main" val="0"/>
              </a:ext>
            </a:extLst>
          </a:blip>
          <a:srcRect t="26926" r="2" b="24228"/>
          <a:stretch/>
        </p:blipFill>
        <p:spPr>
          <a:xfrm>
            <a:off x="327547" y="2454903"/>
            <a:ext cx="7058306" cy="4080254"/>
          </a:xfrm>
          <a:prstGeom prst="rect">
            <a:avLst/>
          </a:prstGeom>
        </p:spPr>
      </p:pic>
      <p:sp>
        <p:nvSpPr>
          <p:cNvPr id="23" name="Rectangle 22">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Marcador de contenido 2">
            <a:extLst>
              <a:ext uri="{FF2B5EF4-FFF2-40B4-BE49-F238E27FC236}">
                <a16:creationId xmlns:a16="http://schemas.microsoft.com/office/drawing/2014/main" id="{908905F6-DE96-4FD3-8029-FC962C6851F9}"/>
              </a:ext>
            </a:extLst>
          </p:cNvPr>
          <p:cNvSpPr>
            <a:spLocks noGrp="1"/>
          </p:cNvSpPr>
          <p:nvPr>
            <p:ph idx="1"/>
          </p:nvPr>
        </p:nvSpPr>
        <p:spPr>
          <a:xfrm>
            <a:off x="8029319" y="917725"/>
            <a:ext cx="3424739" cy="4852362"/>
          </a:xfrm>
        </p:spPr>
        <p:txBody>
          <a:bodyPr anchor="ctr">
            <a:normAutofit fontScale="77500" lnSpcReduction="20000"/>
          </a:bodyPr>
          <a:lstStyle/>
          <a:p>
            <a:pPr marL="0" indent="0">
              <a:buNone/>
            </a:pPr>
            <a:r>
              <a:rPr lang="es-MX" sz="2400" dirty="0">
                <a:solidFill>
                  <a:srgbClr val="FFFFFF"/>
                </a:solidFill>
              </a:rPr>
              <a:t>Se ve el diseño de Dios y Su fidelidad en cómo Él crea su universo. </a:t>
            </a:r>
          </a:p>
          <a:p>
            <a:pPr marL="0" indent="0">
              <a:buNone/>
            </a:pPr>
            <a:r>
              <a:rPr lang="es-MX" sz="2400" dirty="0">
                <a:solidFill>
                  <a:srgbClr val="FFFFFF"/>
                </a:solidFill>
              </a:rPr>
              <a:t>Espiritual y moralmente Dios sigue sus normas y principios. Satanás es inestable, cambia constantemente, y causa las cosas a echarse a perder por su influencia.</a:t>
            </a:r>
          </a:p>
          <a:p>
            <a:r>
              <a:rPr lang="es-MX" sz="2400" b="1" dirty="0">
                <a:solidFill>
                  <a:srgbClr val="FFFFFF"/>
                </a:solidFill>
              </a:rPr>
              <a:t>Génesis 1:2</a:t>
            </a:r>
            <a:r>
              <a:rPr lang="es-MX" sz="2400" dirty="0">
                <a:solidFill>
                  <a:srgbClr val="FFFFFF"/>
                </a:solidFill>
              </a:rPr>
              <a:t> </a:t>
            </a:r>
            <a:r>
              <a:rPr lang="es-MX" sz="2400" i="1" dirty="0">
                <a:solidFill>
                  <a:srgbClr val="FFFFFF"/>
                </a:solidFill>
              </a:rPr>
              <a:t>Y la tierra </a:t>
            </a:r>
            <a:r>
              <a:rPr lang="es-MX" sz="2400" b="1" i="1" u="sng" dirty="0">
                <a:solidFill>
                  <a:schemeClr val="accent2">
                    <a:lumMod val="60000"/>
                    <a:lumOff val="40000"/>
                  </a:schemeClr>
                </a:solidFill>
              </a:rPr>
              <a:t>estaba desordenada y vacía</a:t>
            </a:r>
            <a:r>
              <a:rPr lang="es-MX" sz="2400" i="1" dirty="0">
                <a:solidFill>
                  <a:srgbClr val="FFFFFF"/>
                </a:solidFill>
              </a:rPr>
              <a:t>, y las </a:t>
            </a:r>
            <a:r>
              <a:rPr lang="es-MX" sz="2400" b="1" i="1" u="sng" dirty="0">
                <a:solidFill>
                  <a:schemeClr val="accent2">
                    <a:lumMod val="60000"/>
                    <a:lumOff val="40000"/>
                  </a:schemeClr>
                </a:solidFill>
              </a:rPr>
              <a:t>tinieblas</a:t>
            </a:r>
            <a:r>
              <a:rPr lang="es-MX" sz="2400" i="1" dirty="0">
                <a:solidFill>
                  <a:srgbClr val="FFFFFF"/>
                </a:solidFill>
              </a:rPr>
              <a:t> estaban sobre la faz del abismo…</a:t>
            </a:r>
          </a:p>
          <a:p>
            <a:r>
              <a:rPr lang="es-MX" sz="2400" b="1" dirty="0">
                <a:solidFill>
                  <a:srgbClr val="FFFFFF"/>
                </a:solidFill>
              </a:rPr>
              <a:t>Jeremías 4:23 </a:t>
            </a:r>
            <a:r>
              <a:rPr lang="es-MX" sz="2400" i="1" dirty="0">
                <a:solidFill>
                  <a:srgbClr val="FFFFFF"/>
                </a:solidFill>
              </a:rPr>
              <a:t>Miré a la tierra, y he aquí que </a:t>
            </a:r>
            <a:r>
              <a:rPr lang="es-MX" sz="2400" b="1" i="1" u="sng" dirty="0">
                <a:solidFill>
                  <a:schemeClr val="accent2">
                    <a:lumMod val="60000"/>
                    <a:lumOff val="40000"/>
                  </a:schemeClr>
                </a:solidFill>
              </a:rPr>
              <a:t>estaba asolada y vacía</a:t>
            </a:r>
            <a:r>
              <a:rPr lang="es-MX" sz="2400" i="1" dirty="0">
                <a:solidFill>
                  <a:srgbClr val="FFFFFF"/>
                </a:solidFill>
              </a:rPr>
              <a:t>; y a los cielos, y </a:t>
            </a:r>
            <a:r>
              <a:rPr lang="es-MX" sz="2400" b="1" i="1" u="sng" dirty="0">
                <a:solidFill>
                  <a:schemeClr val="accent2">
                    <a:lumMod val="60000"/>
                    <a:lumOff val="40000"/>
                  </a:schemeClr>
                </a:solidFill>
              </a:rPr>
              <a:t>no había en ellos luz</a:t>
            </a:r>
            <a:r>
              <a:rPr lang="es-MX" sz="2400" i="1" dirty="0">
                <a:solidFill>
                  <a:srgbClr val="FFFFFF"/>
                </a:solidFill>
              </a:rPr>
              <a:t>.</a:t>
            </a:r>
          </a:p>
          <a:p>
            <a:pPr marL="0" indent="0">
              <a:buNone/>
            </a:pPr>
            <a:r>
              <a:rPr lang="es-MX" sz="2400" dirty="0">
                <a:solidFill>
                  <a:srgbClr val="FFFFFF"/>
                </a:solidFill>
              </a:rPr>
              <a:t>Dios obra en poner orden donde no hay, luz en lugar de tinieblas…</a:t>
            </a:r>
          </a:p>
          <a:p>
            <a:pPr marL="0" indent="0">
              <a:buNone/>
            </a:pPr>
            <a:endParaRPr lang="es-MX" sz="2400" dirty="0">
              <a:solidFill>
                <a:srgbClr val="FFFFFF"/>
              </a:solidFill>
            </a:endParaRPr>
          </a:p>
        </p:txBody>
      </p:sp>
    </p:spTree>
    <p:extLst>
      <p:ext uri="{BB962C8B-B14F-4D97-AF65-F5344CB8AC3E}">
        <p14:creationId xmlns:p14="http://schemas.microsoft.com/office/powerpoint/2010/main" val="41546521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66343" y="448056"/>
            <a:ext cx="7201941" cy="2241951"/>
          </a:xfrm>
          <a:prstGeom prst="rect">
            <a:avLst/>
          </a:prstGeom>
          <a:solidFill>
            <a:srgbClr val="7C3550"/>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ítulo 1">
            <a:extLst>
              <a:ext uri="{FF2B5EF4-FFF2-40B4-BE49-F238E27FC236}">
                <a16:creationId xmlns:a16="http://schemas.microsoft.com/office/drawing/2014/main" id="{128DD454-E244-49FD-B033-74D24E5A6B35}"/>
              </a:ext>
            </a:extLst>
          </p:cNvPr>
          <p:cNvSpPr>
            <a:spLocks noGrp="1"/>
          </p:cNvSpPr>
          <p:nvPr>
            <p:ph type="title"/>
          </p:nvPr>
        </p:nvSpPr>
        <p:spPr>
          <a:xfrm>
            <a:off x="777240" y="731519"/>
            <a:ext cx="6586812" cy="1682496"/>
          </a:xfrm>
        </p:spPr>
        <p:txBody>
          <a:bodyPr>
            <a:normAutofit/>
          </a:bodyPr>
          <a:lstStyle/>
          <a:p>
            <a:r>
              <a:rPr lang="es-MX" dirty="0">
                <a:solidFill>
                  <a:srgbClr val="FFFFFF"/>
                </a:solidFill>
              </a:rPr>
              <a:t>Satanás causa desorden, y Dios orden</a:t>
            </a:r>
          </a:p>
        </p:txBody>
      </p:sp>
      <p:pic>
        <p:nvPicPr>
          <p:cNvPr id="5" name="Imagen 4">
            <a:extLst>
              <a:ext uri="{FF2B5EF4-FFF2-40B4-BE49-F238E27FC236}">
                <a16:creationId xmlns:a16="http://schemas.microsoft.com/office/drawing/2014/main" id="{00BFA7FD-76C8-446C-B0CE-D909CFCDC8EA}"/>
              </a:ext>
            </a:extLst>
          </p:cNvPr>
          <p:cNvPicPr>
            <a:picLocks noChangeAspect="1"/>
          </p:cNvPicPr>
          <p:nvPr/>
        </p:nvPicPr>
        <p:blipFill rotWithShape="1">
          <a:blip r:embed="rId2"/>
          <a:srcRect r="1637"/>
          <a:stretch/>
        </p:blipFill>
        <p:spPr>
          <a:xfrm>
            <a:off x="466343" y="2862599"/>
            <a:ext cx="5153415" cy="3536477"/>
          </a:xfrm>
          <a:prstGeom prst="rect">
            <a:avLst/>
          </a:prstGeom>
        </p:spPr>
      </p:pic>
      <p:sp>
        <p:nvSpPr>
          <p:cNvPr id="12" name="Rectangle 11">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88243" y="2862599"/>
            <a:ext cx="1880041" cy="1693147"/>
          </a:xfrm>
          <a:prstGeom prst="rect">
            <a:avLst/>
          </a:prstGeom>
          <a:solidFill>
            <a:srgbClr val="E5441C">
              <a:alpha val="95000"/>
            </a:srgb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14" name="Rectangle 13">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89098" y="4731653"/>
            <a:ext cx="1879186" cy="1667425"/>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solidFill>
                <a:srgbClr val="FFFFFF"/>
              </a:solidFill>
            </a:endParaRPr>
          </a:p>
        </p:txBody>
      </p:sp>
      <p:sp>
        <p:nvSpPr>
          <p:cNvPr id="16" name="Rectangle 15">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845755" y="450221"/>
            <a:ext cx="3887324" cy="5948858"/>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28F93BE2-E44F-43EB-B58A-73E8F836CE1B}"/>
              </a:ext>
            </a:extLst>
          </p:cNvPr>
          <p:cNvSpPr>
            <a:spLocks noGrp="1"/>
          </p:cNvSpPr>
          <p:nvPr>
            <p:ph idx="1"/>
          </p:nvPr>
        </p:nvSpPr>
        <p:spPr>
          <a:xfrm>
            <a:off x="8100269" y="795548"/>
            <a:ext cx="3317031" cy="5275603"/>
          </a:xfrm>
        </p:spPr>
        <p:txBody>
          <a:bodyPr anchor="ctr">
            <a:normAutofit fontScale="92500" lnSpcReduction="20000"/>
          </a:bodyPr>
          <a:lstStyle/>
          <a:p>
            <a:pPr marL="0" indent="0">
              <a:buNone/>
            </a:pPr>
            <a:r>
              <a:rPr lang="es-MX" dirty="0"/>
              <a:t>Si Dios funciona por orden según sus normas y reglas, Satanás funciona por causar desorden, ruina, y caos.</a:t>
            </a:r>
          </a:p>
          <a:p>
            <a:pPr marL="0" indent="0">
              <a:buNone/>
            </a:pPr>
            <a:r>
              <a:rPr lang="es-MX" dirty="0"/>
              <a:t>Hombres siguen el orden de Dios, no el caos, ruina y destrucción de vida que Satanás quiere.</a:t>
            </a:r>
          </a:p>
          <a:p>
            <a:pPr marL="0" indent="0">
              <a:buNone/>
            </a:pPr>
            <a:r>
              <a:rPr lang="es-MX" dirty="0"/>
              <a:t>(Mujeres tienen esta fuerza en ellas en imponer orden a su casa, especialmente orden en las alcobas de sus hijos).</a:t>
            </a:r>
          </a:p>
        </p:txBody>
      </p:sp>
    </p:spTree>
    <p:extLst>
      <p:ext uri="{BB962C8B-B14F-4D97-AF65-F5344CB8AC3E}">
        <p14:creationId xmlns:p14="http://schemas.microsoft.com/office/powerpoint/2010/main" val="55176708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7" name="Rectangle 16">
            <a:extLst>
              <a:ext uri="{FF2B5EF4-FFF2-40B4-BE49-F238E27FC236}">
                <a16:creationId xmlns:a16="http://schemas.microsoft.com/office/drawing/2014/main" id="{B775CD93-9DF2-48CB-9F57-1BCA9A46C7F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458921" y="453981"/>
            <a:ext cx="6697525" cy="1877811"/>
          </a:xfrm>
          <a:prstGeom prst="rect">
            <a:avLst/>
          </a:prstGeom>
          <a:solidFill>
            <a:srgbClr val="595959"/>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 name="Título 1">
            <a:extLst>
              <a:ext uri="{FF2B5EF4-FFF2-40B4-BE49-F238E27FC236}">
                <a16:creationId xmlns:a16="http://schemas.microsoft.com/office/drawing/2014/main" id="{8E691E00-7B5C-47C3-9E6C-7BB2E7A8A911}"/>
              </a:ext>
            </a:extLst>
          </p:cNvPr>
          <p:cNvSpPr>
            <a:spLocks noGrp="1"/>
          </p:cNvSpPr>
          <p:nvPr>
            <p:ph type="title"/>
          </p:nvPr>
        </p:nvSpPr>
        <p:spPr>
          <a:xfrm>
            <a:off x="731520" y="731520"/>
            <a:ext cx="6089904" cy="1426464"/>
          </a:xfrm>
        </p:spPr>
        <p:txBody>
          <a:bodyPr>
            <a:normAutofit/>
          </a:bodyPr>
          <a:lstStyle/>
          <a:p>
            <a:r>
              <a:rPr lang="es-MX" dirty="0">
                <a:solidFill>
                  <a:srgbClr val="FFFFFF"/>
                </a:solidFill>
              </a:rPr>
              <a:t>Hombres deben ser fieles</a:t>
            </a:r>
          </a:p>
        </p:txBody>
      </p:sp>
      <p:pic>
        <p:nvPicPr>
          <p:cNvPr id="5" name="Imagen 4" descr="Imagen que contiene horno, cocina, tabla, grande&#10;&#10;Descripción generada automáticamente">
            <a:extLst>
              <a:ext uri="{FF2B5EF4-FFF2-40B4-BE49-F238E27FC236}">
                <a16:creationId xmlns:a16="http://schemas.microsoft.com/office/drawing/2014/main" id="{922618B7-ABB4-4AB0-BDA2-915510CFD632}"/>
              </a:ext>
            </a:extLst>
          </p:cNvPr>
          <p:cNvPicPr>
            <a:picLocks noChangeAspect="1"/>
          </p:cNvPicPr>
          <p:nvPr/>
        </p:nvPicPr>
        <p:blipFill rotWithShape="1">
          <a:blip r:embed="rId2">
            <a:extLst>
              <a:ext uri="{28A0092B-C50C-407E-A947-70E740481C1C}">
                <a14:useLocalDpi xmlns:a14="http://schemas.microsoft.com/office/drawing/2010/main" val="0"/>
              </a:ext>
            </a:extLst>
          </a:blip>
          <a:srcRect r="15728" b="-3"/>
          <a:stretch/>
        </p:blipFill>
        <p:spPr>
          <a:xfrm>
            <a:off x="458921" y="2480956"/>
            <a:ext cx="4402377" cy="3918122"/>
          </a:xfrm>
          <a:prstGeom prst="rect">
            <a:avLst/>
          </a:prstGeom>
        </p:spPr>
      </p:pic>
      <p:sp>
        <p:nvSpPr>
          <p:cNvPr id="19" name="Rectangle 18">
            <a:extLst>
              <a:ext uri="{FF2B5EF4-FFF2-40B4-BE49-F238E27FC236}">
                <a16:creationId xmlns:a16="http://schemas.microsoft.com/office/drawing/2014/main" id="{E186B68C-84BC-4A6E-99D1-EE87483C134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8949" y="2480956"/>
            <a:ext cx="2115455" cy="1898903"/>
          </a:xfrm>
          <a:prstGeom prst="rect">
            <a:avLst/>
          </a:prstGeom>
          <a:solidFill>
            <a:srgbClr val="A5A5A5"/>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1" name="Rectangle 20">
            <a:extLst>
              <a:ext uri="{FF2B5EF4-FFF2-40B4-BE49-F238E27FC236}">
                <a16:creationId xmlns:a16="http://schemas.microsoft.com/office/drawing/2014/main" id="{6166C6D1-23AC-49C4-BA07-238E4E9F8CE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048949" y="4529023"/>
            <a:ext cx="2107363" cy="1870055"/>
          </a:xfrm>
          <a:prstGeom prst="rect">
            <a:avLst/>
          </a:prstGeom>
          <a:solidFill>
            <a:schemeClr val="accent5">
              <a:alpha val="95000"/>
            </a:schemeClr>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rgbClr val="FFFFFF"/>
              </a:solidFill>
            </a:endParaRPr>
          </a:p>
        </p:txBody>
      </p:sp>
      <p:sp>
        <p:nvSpPr>
          <p:cNvPr id="23" name="Rectangle 22">
            <a:extLst>
              <a:ext uri="{FF2B5EF4-FFF2-40B4-BE49-F238E27FC236}">
                <a16:creationId xmlns:a16="http://schemas.microsoft.com/office/drawing/2014/main" id="{1C091803-41C2-48E0-9228-5148460C747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327567" y="450221"/>
            <a:ext cx="4405512" cy="5948858"/>
          </a:xfrm>
          <a:prstGeom prst="rect">
            <a:avLst/>
          </a:prstGeom>
          <a:solidFill>
            <a:schemeClr val="tx1">
              <a:lumMod val="50000"/>
              <a:lumOff val="50000"/>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D454BE97-6F70-45A1-BDDA-8B3863617A6C}"/>
              </a:ext>
            </a:extLst>
          </p:cNvPr>
          <p:cNvSpPr>
            <a:spLocks noGrp="1"/>
          </p:cNvSpPr>
          <p:nvPr>
            <p:ph idx="1"/>
          </p:nvPr>
        </p:nvSpPr>
        <p:spPr>
          <a:xfrm>
            <a:off x="7658103" y="795548"/>
            <a:ext cx="3759198" cy="5275603"/>
          </a:xfrm>
        </p:spPr>
        <p:txBody>
          <a:bodyPr anchor="ctr">
            <a:normAutofit fontScale="92500"/>
          </a:bodyPr>
          <a:lstStyle/>
          <a:p>
            <a:pPr marL="0" indent="0">
              <a:buNone/>
            </a:pPr>
            <a:r>
              <a:rPr lang="es-MX" sz="2400" dirty="0"/>
              <a:t>Pero la fidelidad es de siempre practica estos mismos principios de la moralidad ni modo la situación o exigencia.</a:t>
            </a:r>
          </a:p>
          <a:p>
            <a:pPr marL="0" indent="0">
              <a:buNone/>
            </a:pPr>
            <a:r>
              <a:rPr lang="es-MX" sz="2400" dirty="0"/>
              <a:t>Varones que son hombre de verdadero son ordenados y fieles como regla.</a:t>
            </a:r>
          </a:p>
          <a:p>
            <a:pPr marL="0" indent="0">
              <a:buNone/>
            </a:pPr>
            <a:r>
              <a:rPr lang="es-MX" sz="2400" dirty="0"/>
              <a:t>Para ser fiel, tienes que tener estos principios y normas, y luego siempre practicarlo ni modo que pasa. El hombre promete a amar a su esposa hasta la muerte, y es fiel a sus principios en todos aspectos de su vida.</a:t>
            </a:r>
          </a:p>
        </p:txBody>
      </p:sp>
    </p:spTree>
    <p:extLst>
      <p:ext uri="{BB962C8B-B14F-4D97-AF65-F5344CB8AC3E}">
        <p14:creationId xmlns:p14="http://schemas.microsoft.com/office/powerpoint/2010/main" val="14970000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4038CB10-1F5C-4D54-9DF7-12586DE5B00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27546" y="321732"/>
            <a:ext cx="7058307" cy="1964266"/>
          </a:xfrm>
          <a:prstGeom prst="rect">
            <a:avLst/>
          </a:prstGeom>
          <a:solidFill>
            <a:schemeClr val="accent5">
              <a:alpha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ítulo 1">
            <a:extLst>
              <a:ext uri="{FF2B5EF4-FFF2-40B4-BE49-F238E27FC236}">
                <a16:creationId xmlns:a16="http://schemas.microsoft.com/office/drawing/2014/main" id="{8E691E00-7B5C-47C3-9E6C-7BB2E7A8A911}"/>
              </a:ext>
            </a:extLst>
          </p:cNvPr>
          <p:cNvSpPr>
            <a:spLocks noGrp="1"/>
          </p:cNvSpPr>
          <p:nvPr>
            <p:ph type="title"/>
          </p:nvPr>
        </p:nvSpPr>
        <p:spPr>
          <a:xfrm>
            <a:off x="524256" y="491260"/>
            <a:ext cx="6594189" cy="1625210"/>
          </a:xfrm>
        </p:spPr>
        <p:txBody>
          <a:bodyPr>
            <a:normAutofit/>
          </a:bodyPr>
          <a:lstStyle/>
          <a:p>
            <a:r>
              <a:rPr lang="es-MX" dirty="0">
                <a:solidFill>
                  <a:srgbClr val="FFFFFF"/>
                </a:solidFill>
              </a:rPr>
              <a:t>Hombres deben ser fieles</a:t>
            </a:r>
          </a:p>
        </p:txBody>
      </p:sp>
      <p:pic>
        <p:nvPicPr>
          <p:cNvPr id="5" name="Imagen 4" descr="Imagen que contiene horno, cocina, tabla, grande&#10;&#10;Descripción generada automáticamente">
            <a:extLst>
              <a:ext uri="{FF2B5EF4-FFF2-40B4-BE49-F238E27FC236}">
                <a16:creationId xmlns:a16="http://schemas.microsoft.com/office/drawing/2014/main" id="{922618B7-ABB4-4AB0-BDA2-915510CFD632}"/>
              </a:ext>
            </a:extLst>
          </p:cNvPr>
          <p:cNvPicPr>
            <a:picLocks noChangeAspect="1"/>
          </p:cNvPicPr>
          <p:nvPr/>
        </p:nvPicPr>
        <p:blipFill rotWithShape="1">
          <a:blip r:embed="rId2">
            <a:extLst>
              <a:ext uri="{28A0092B-C50C-407E-A947-70E740481C1C}">
                <a14:useLocalDpi xmlns:a14="http://schemas.microsoft.com/office/drawing/2010/main" val="0"/>
              </a:ext>
            </a:extLst>
          </a:blip>
          <a:srcRect t="2164" r="1" b="20760"/>
          <a:stretch/>
        </p:blipFill>
        <p:spPr>
          <a:xfrm>
            <a:off x="327547" y="2454903"/>
            <a:ext cx="7058306" cy="4080254"/>
          </a:xfrm>
          <a:prstGeom prst="rect">
            <a:avLst/>
          </a:prstGeom>
        </p:spPr>
      </p:pic>
      <p:sp>
        <p:nvSpPr>
          <p:cNvPr id="12" name="Rectangle 11">
            <a:extLst>
              <a:ext uri="{FF2B5EF4-FFF2-40B4-BE49-F238E27FC236}">
                <a16:creationId xmlns:a16="http://schemas.microsoft.com/office/drawing/2014/main" id="{73ED6512-6858-4552-B699-9A97FE9A4EA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556975" y="321732"/>
            <a:ext cx="4313293" cy="6214534"/>
          </a:xfrm>
          <a:prstGeom prst="rect">
            <a:avLst/>
          </a:prstGeom>
          <a:solidFill>
            <a:srgbClr val="5959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 name="Marcador de contenido 2">
            <a:extLst>
              <a:ext uri="{FF2B5EF4-FFF2-40B4-BE49-F238E27FC236}">
                <a16:creationId xmlns:a16="http://schemas.microsoft.com/office/drawing/2014/main" id="{D454BE97-6F70-45A1-BDDA-8B3863617A6C}"/>
              </a:ext>
            </a:extLst>
          </p:cNvPr>
          <p:cNvSpPr>
            <a:spLocks noGrp="1"/>
          </p:cNvSpPr>
          <p:nvPr>
            <p:ph idx="1"/>
          </p:nvPr>
        </p:nvSpPr>
        <p:spPr>
          <a:xfrm>
            <a:off x="8029319" y="917725"/>
            <a:ext cx="3424739" cy="5159518"/>
          </a:xfrm>
        </p:spPr>
        <p:txBody>
          <a:bodyPr anchor="ctr">
            <a:normAutofit fontScale="92500" lnSpcReduction="10000"/>
          </a:bodyPr>
          <a:lstStyle/>
          <a:p>
            <a:pPr marL="0" indent="0">
              <a:buNone/>
            </a:pPr>
            <a:r>
              <a:rPr lang="es-MX" sz="2400" dirty="0">
                <a:solidFill>
                  <a:srgbClr val="FFFFFF"/>
                </a:solidFill>
              </a:rPr>
              <a:t>Fidelidad es como una maquina que hace la misma acción según la normas que su creador puso, vez tras vez. Y sin fallar. Pero antes que entendemos </a:t>
            </a:r>
            <a:r>
              <a:rPr lang="es-MX" sz="2400" b="1" u="sng" dirty="0">
                <a:solidFill>
                  <a:schemeClr val="accent2">
                    <a:lumMod val="60000"/>
                    <a:lumOff val="40000"/>
                  </a:schemeClr>
                </a:solidFill>
              </a:rPr>
              <a:t>“qué es la fidelidad” ¿Qué es el ser fiel?</a:t>
            </a:r>
            <a:r>
              <a:rPr lang="es-MX" sz="2400" dirty="0">
                <a:solidFill>
                  <a:srgbClr val="FFFFFF"/>
                </a:solidFill>
              </a:rPr>
              <a:t> </a:t>
            </a:r>
          </a:p>
          <a:p>
            <a:pPr marL="0" indent="0">
              <a:buNone/>
            </a:pPr>
            <a:r>
              <a:rPr lang="es-MX" sz="2400" dirty="0">
                <a:solidFill>
                  <a:srgbClr val="FFFFFF"/>
                </a:solidFill>
              </a:rPr>
              <a:t>“Fiel” es simplemente una forma de la palabra “fe”. Sin doctrinas y creencias, no hay tal “fidelidad” ni “el ser fiel”. Los principios y normas de Dios son lo que define la acción y creencia que un varón debe estar haciendo siempre.</a:t>
            </a:r>
          </a:p>
        </p:txBody>
      </p:sp>
    </p:spTree>
    <p:extLst>
      <p:ext uri="{BB962C8B-B14F-4D97-AF65-F5344CB8AC3E}">
        <p14:creationId xmlns:p14="http://schemas.microsoft.com/office/powerpoint/2010/main" val="387482340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cono&#10;&#10;Descripción generada automáticamente">
            <a:extLst>
              <a:ext uri="{FF2B5EF4-FFF2-40B4-BE49-F238E27FC236}">
                <a16:creationId xmlns:a16="http://schemas.microsoft.com/office/drawing/2014/main" id="{3A3030D4-0371-494D-8CA6-59164B0D63CD}"/>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170" r="3710"/>
          <a:stretch/>
        </p:blipFill>
        <p:spPr>
          <a:xfrm>
            <a:off x="5797543" y="10"/>
            <a:ext cx="6394152" cy="6857990"/>
          </a:xfrm>
          <a:prstGeom prst="rect">
            <a:avLst/>
          </a:prstGeom>
        </p:spPr>
      </p:pic>
      <p:pic>
        <p:nvPicPr>
          <p:cNvPr id="10" name="Picture 9">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ítulo 1">
            <a:extLst>
              <a:ext uri="{FF2B5EF4-FFF2-40B4-BE49-F238E27FC236}">
                <a16:creationId xmlns:a16="http://schemas.microsoft.com/office/drawing/2014/main" id="{57C4329D-A4F8-422D-88BB-047C81F8860B}"/>
              </a:ext>
            </a:extLst>
          </p:cNvPr>
          <p:cNvSpPr>
            <a:spLocks noGrp="1"/>
          </p:cNvSpPr>
          <p:nvPr>
            <p:ph type="title"/>
          </p:nvPr>
        </p:nvSpPr>
        <p:spPr>
          <a:xfrm>
            <a:off x="804998" y="798445"/>
            <a:ext cx="4803636" cy="1311664"/>
          </a:xfrm>
        </p:spPr>
        <p:txBody>
          <a:bodyPr>
            <a:normAutofit/>
          </a:bodyPr>
          <a:lstStyle/>
          <a:p>
            <a:r>
              <a:rPr lang="es-MX" sz="3700" dirty="0">
                <a:solidFill>
                  <a:srgbClr val="000000"/>
                </a:solidFill>
              </a:rPr>
              <a:t>La Biblia presenta solamente dos géneros</a:t>
            </a:r>
          </a:p>
        </p:txBody>
      </p:sp>
      <p:sp>
        <p:nvSpPr>
          <p:cNvPr id="3" name="Marcador de contenido 2">
            <a:extLst>
              <a:ext uri="{FF2B5EF4-FFF2-40B4-BE49-F238E27FC236}">
                <a16:creationId xmlns:a16="http://schemas.microsoft.com/office/drawing/2014/main" id="{72523657-16C8-4959-B1EB-DF4405679A99}"/>
              </a:ext>
            </a:extLst>
          </p:cNvPr>
          <p:cNvSpPr>
            <a:spLocks noGrp="1"/>
          </p:cNvSpPr>
          <p:nvPr>
            <p:ph idx="1"/>
          </p:nvPr>
        </p:nvSpPr>
        <p:spPr>
          <a:xfrm>
            <a:off x="804997" y="2272143"/>
            <a:ext cx="4706803" cy="3788830"/>
          </a:xfrm>
        </p:spPr>
        <p:txBody>
          <a:bodyPr anchor="ctr">
            <a:normAutofit fontScale="85000" lnSpcReduction="10000"/>
          </a:bodyPr>
          <a:lstStyle/>
          <a:p>
            <a:pPr marL="0" indent="0">
              <a:buNone/>
            </a:pPr>
            <a:r>
              <a:rPr lang="es-MX" sz="2100" dirty="0">
                <a:solidFill>
                  <a:srgbClr val="000000"/>
                </a:solidFill>
              </a:rPr>
              <a:t>En la Biblia, siempre son un par, hombre y mujer, para representar todos. No hay otro género. No existe. Es una perversión del hombre moderno que no existía en verdad en el pasado.</a:t>
            </a:r>
          </a:p>
          <a:p>
            <a:r>
              <a:rPr lang="es-MX" sz="2100" b="1" dirty="0">
                <a:solidFill>
                  <a:srgbClr val="000000"/>
                </a:solidFill>
              </a:rPr>
              <a:t>Génesis 26:11 </a:t>
            </a:r>
            <a:r>
              <a:rPr lang="es-MX" sz="2100" i="1" dirty="0">
                <a:solidFill>
                  <a:srgbClr val="000000"/>
                </a:solidFill>
              </a:rPr>
              <a:t>Entonces Abimelec mandó a todo el pueblo, diciendo: El que tocare </a:t>
            </a:r>
            <a:r>
              <a:rPr lang="es-MX" sz="2100" b="1" i="1" u="sng" dirty="0">
                <a:solidFill>
                  <a:srgbClr val="000000"/>
                </a:solidFill>
              </a:rPr>
              <a:t>a este hombre o a su mujer</a:t>
            </a:r>
            <a:r>
              <a:rPr lang="es-MX" sz="2100" i="1" dirty="0">
                <a:solidFill>
                  <a:srgbClr val="000000"/>
                </a:solidFill>
              </a:rPr>
              <a:t>, de cierto morirá</a:t>
            </a:r>
            <a:r>
              <a:rPr lang="es-MX" sz="2100" dirty="0">
                <a:solidFill>
                  <a:srgbClr val="000000"/>
                </a:solidFill>
              </a:rPr>
              <a:t>.</a:t>
            </a:r>
          </a:p>
          <a:p>
            <a:r>
              <a:rPr lang="es-MX" sz="2100" b="1" dirty="0">
                <a:solidFill>
                  <a:srgbClr val="000000"/>
                </a:solidFill>
              </a:rPr>
              <a:t>Éxodo 21:28 </a:t>
            </a:r>
            <a:r>
              <a:rPr lang="es-MX" sz="2100" i="1" dirty="0">
                <a:solidFill>
                  <a:srgbClr val="000000"/>
                </a:solidFill>
              </a:rPr>
              <a:t>​Si un buey acorneare </a:t>
            </a:r>
            <a:r>
              <a:rPr lang="es-MX" sz="2100" b="1" i="1" u="sng" dirty="0">
                <a:solidFill>
                  <a:srgbClr val="000000"/>
                </a:solidFill>
              </a:rPr>
              <a:t>a hombre o a mujer</a:t>
            </a:r>
            <a:r>
              <a:rPr lang="es-MX" sz="2100" i="1" dirty="0">
                <a:solidFill>
                  <a:srgbClr val="000000"/>
                </a:solidFill>
              </a:rPr>
              <a:t>, y a causa de ello muriere…</a:t>
            </a:r>
            <a:r>
              <a:rPr lang="es-MX" sz="2100" dirty="0">
                <a:solidFill>
                  <a:srgbClr val="000000"/>
                </a:solidFill>
              </a:rPr>
              <a:t> </a:t>
            </a:r>
          </a:p>
          <a:p>
            <a:r>
              <a:rPr lang="es-MX" sz="2100" b="1" dirty="0">
                <a:solidFill>
                  <a:srgbClr val="000000"/>
                </a:solidFill>
              </a:rPr>
              <a:t>Éxodo 35:22</a:t>
            </a:r>
            <a:r>
              <a:rPr lang="es-MX" sz="2100" dirty="0">
                <a:solidFill>
                  <a:srgbClr val="000000"/>
                </a:solidFill>
              </a:rPr>
              <a:t> </a:t>
            </a:r>
            <a:r>
              <a:rPr lang="es-MX" sz="2100" i="1" dirty="0">
                <a:solidFill>
                  <a:srgbClr val="000000"/>
                </a:solidFill>
              </a:rPr>
              <a:t>Vinieron así </a:t>
            </a:r>
            <a:r>
              <a:rPr lang="es-MX" sz="2100" b="1" i="1" u="sng" dirty="0">
                <a:solidFill>
                  <a:srgbClr val="000000"/>
                </a:solidFill>
              </a:rPr>
              <a:t>hombres como mujeres</a:t>
            </a:r>
            <a:r>
              <a:rPr lang="es-MX" sz="2100" i="1" dirty="0">
                <a:solidFill>
                  <a:srgbClr val="000000"/>
                </a:solidFill>
              </a:rPr>
              <a:t>, todos los voluntarios de corazón, y trajeron…</a:t>
            </a:r>
          </a:p>
          <a:p>
            <a:r>
              <a:rPr lang="es-MX" sz="2100" b="1" dirty="0">
                <a:solidFill>
                  <a:srgbClr val="000000"/>
                </a:solidFill>
              </a:rPr>
              <a:t>Éxodo 36:6; Lev. 13:29, 38; </a:t>
            </a:r>
            <a:r>
              <a:rPr lang="es-MX" sz="2100" b="1" dirty="0" err="1">
                <a:solidFill>
                  <a:srgbClr val="000000"/>
                </a:solidFill>
              </a:rPr>
              <a:t>Núm</a:t>
            </a:r>
            <a:r>
              <a:rPr lang="es-MX" sz="2100" b="1" dirty="0">
                <a:solidFill>
                  <a:srgbClr val="000000"/>
                </a:solidFill>
              </a:rPr>
              <a:t> 5:6; 6:2; </a:t>
            </a:r>
            <a:br>
              <a:rPr lang="es-MX" sz="2100" b="1" dirty="0">
                <a:solidFill>
                  <a:srgbClr val="000000"/>
                </a:solidFill>
              </a:rPr>
            </a:br>
            <a:r>
              <a:rPr lang="es-MX" sz="2100" b="1" dirty="0" err="1">
                <a:solidFill>
                  <a:srgbClr val="000000"/>
                </a:solidFill>
              </a:rPr>
              <a:t>Dt</a:t>
            </a:r>
            <a:r>
              <a:rPr lang="es-MX" sz="2100" b="1" dirty="0">
                <a:solidFill>
                  <a:srgbClr val="000000"/>
                </a:solidFill>
              </a:rPr>
              <a:t> 17:2, 5</a:t>
            </a:r>
            <a:r>
              <a:rPr lang="es-MX" sz="2100" dirty="0">
                <a:solidFill>
                  <a:srgbClr val="000000"/>
                </a:solidFill>
              </a:rPr>
              <a:t>; etc.  </a:t>
            </a:r>
          </a:p>
          <a:p>
            <a:endParaRPr lang="es-MX" sz="1600" dirty="0">
              <a:solidFill>
                <a:srgbClr val="000000"/>
              </a:solidFill>
            </a:endParaRPr>
          </a:p>
          <a:p>
            <a:endParaRPr lang="es-MX" sz="1600" dirty="0">
              <a:solidFill>
                <a:srgbClr val="000000"/>
              </a:solidFill>
            </a:endParaRPr>
          </a:p>
        </p:txBody>
      </p:sp>
    </p:spTree>
    <p:extLst>
      <p:ext uri="{BB962C8B-B14F-4D97-AF65-F5344CB8AC3E}">
        <p14:creationId xmlns:p14="http://schemas.microsoft.com/office/powerpoint/2010/main" val="499495096"/>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058A14AF-9FB5-4CC7-BA35-E8E85D3E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847F8376-6FC2-42D4-B942-A087E650F411}"/>
              </a:ext>
            </a:extLst>
          </p:cNvPr>
          <p:cNvSpPr>
            <a:spLocks noGrp="1"/>
          </p:cNvSpPr>
          <p:nvPr>
            <p:ph type="title"/>
          </p:nvPr>
        </p:nvSpPr>
        <p:spPr>
          <a:xfrm>
            <a:off x="793662" y="386930"/>
            <a:ext cx="10066122" cy="1298448"/>
          </a:xfrm>
        </p:spPr>
        <p:txBody>
          <a:bodyPr anchor="b">
            <a:normAutofit/>
          </a:bodyPr>
          <a:lstStyle/>
          <a:p>
            <a:r>
              <a:rPr lang="es-MX" dirty="0"/>
              <a:t>Dios hizo solamente 2 sexos: </a:t>
            </a:r>
            <a:br>
              <a:rPr lang="es-MX" dirty="0"/>
            </a:br>
            <a:r>
              <a:rPr lang="es-MX" dirty="0"/>
              <a:t>varones y mujeres</a:t>
            </a:r>
          </a:p>
        </p:txBody>
      </p:sp>
      <p:sp>
        <p:nvSpPr>
          <p:cNvPr id="23" name="Rectangle 22">
            <a:extLst>
              <a:ext uri="{FF2B5EF4-FFF2-40B4-BE49-F238E27FC236}">
                <a16:creationId xmlns:a16="http://schemas.microsoft.com/office/drawing/2014/main" id="{3A9A4357-BD1D-4622-A4FE-766E6AB8DE8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flipV="1">
            <a:off x="-2" y="1998845"/>
            <a:ext cx="11454595" cy="78169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24">
            <a:extLst>
              <a:ext uri="{FF2B5EF4-FFF2-40B4-BE49-F238E27FC236}">
                <a16:creationId xmlns:a16="http://schemas.microsoft.com/office/drawing/2014/main" id="{E659831F-0D9A-4C63-9EBB-8435B85A440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03079"/>
            <a:ext cx="11383362" cy="4267991"/>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42F6C53A-EE98-4F6B-8AC6-B9DB505F08CA}"/>
              </a:ext>
            </a:extLst>
          </p:cNvPr>
          <p:cNvSpPr>
            <a:spLocks noGrp="1"/>
          </p:cNvSpPr>
          <p:nvPr>
            <p:ph idx="1"/>
          </p:nvPr>
        </p:nvSpPr>
        <p:spPr>
          <a:xfrm>
            <a:off x="344557" y="2321169"/>
            <a:ext cx="5407638" cy="3917790"/>
          </a:xfrm>
        </p:spPr>
        <p:txBody>
          <a:bodyPr anchor="ctr">
            <a:normAutofit fontScale="92500"/>
          </a:bodyPr>
          <a:lstStyle/>
          <a:p>
            <a:pPr marL="0" indent="0">
              <a:buNone/>
            </a:pPr>
            <a:r>
              <a:rPr lang="es-MX" sz="2400" b="1" dirty="0"/>
              <a:t>Gen 1:27 </a:t>
            </a:r>
            <a:r>
              <a:rPr lang="es-MX" sz="2400" i="1" dirty="0">
                <a:solidFill>
                  <a:schemeClr val="accent1"/>
                </a:solidFill>
              </a:rPr>
              <a:t>Y creó Dios al hombre a su imagen, a imagen de Dios lo creó; </a:t>
            </a:r>
            <a:r>
              <a:rPr lang="es-MX" sz="2400" b="1" i="1" u="sng" dirty="0">
                <a:solidFill>
                  <a:srgbClr val="FF0000"/>
                </a:solidFill>
              </a:rPr>
              <a:t>varón y hembra los creó</a:t>
            </a:r>
            <a:r>
              <a:rPr lang="es-MX" sz="2400" i="1" dirty="0">
                <a:solidFill>
                  <a:srgbClr val="FF0000"/>
                </a:solidFill>
              </a:rPr>
              <a:t>.</a:t>
            </a:r>
            <a:r>
              <a:rPr lang="es-MX" sz="2400" i="1" dirty="0">
                <a:solidFill>
                  <a:schemeClr val="accent1"/>
                </a:solidFill>
              </a:rPr>
              <a:t> </a:t>
            </a:r>
            <a:r>
              <a:rPr lang="es-MX" sz="2400" dirty="0"/>
              <a:t>(hombre y mujer, no hay más géneros)</a:t>
            </a:r>
          </a:p>
          <a:p>
            <a:r>
              <a:rPr lang="es-MX" sz="2400" dirty="0"/>
              <a:t>Dios hizo el aspecto social del ser humano.</a:t>
            </a:r>
          </a:p>
          <a:p>
            <a:r>
              <a:rPr lang="es-MX" sz="2400" dirty="0"/>
              <a:t>Dios igualmente impone reglas sobre cómo, qué, cuándo, y todos los demás aspectos de nuestras relaciones sociales uno con el otro. Mucha de las reglas del Antiguo Testamento son hechas para legislar estas relaciones, entre pareja tanto con extraños y el público desconocido.</a:t>
            </a:r>
          </a:p>
        </p:txBody>
      </p:sp>
      <p:pic>
        <p:nvPicPr>
          <p:cNvPr id="7" name="Imagen 6">
            <a:extLst>
              <a:ext uri="{FF2B5EF4-FFF2-40B4-BE49-F238E27FC236}">
                <a16:creationId xmlns:a16="http://schemas.microsoft.com/office/drawing/2014/main" id="{63906052-7C8B-484D-BBAF-B5DB499DB3E3}"/>
              </a:ext>
            </a:extLst>
          </p:cNvPr>
          <p:cNvPicPr>
            <a:picLocks noChangeAspect="1"/>
          </p:cNvPicPr>
          <p:nvPr/>
        </p:nvPicPr>
        <p:blipFill>
          <a:blip r:embed="rId2"/>
          <a:stretch>
            <a:fillRect/>
          </a:stretch>
        </p:blipFill>
        <p:spPr>
          <a:xfrm>
            <a:off x="5911532" y="3247513"/>
            <a:ext cx="5150277" cy="2187728"/>
          </a:xfrm>
          <a:prstGeom prst="rect">
            <a:avLst/>
          </a:prstGeom>
        </p:spPr>
      </p:pic>
      <p:sp>
        <p:nvSpPr>
          <p:cNvPr id="27" name="Rectangle 26">
            <a:extLst>
              <a:ext uri="{FF2B5EF4-FFF2-40B4-BE49-F238E27FC236}">
                <a16:creationId xmlns:a16="http://schemas.microsoft.com/office/drawing/2014/main" id="{E6995CE5-F890-4ABA-82A2-26507CE8D2A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a:off x="11228040" y="2313027"/>
            <a:ext cx="781700" cy="15238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6038498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D050E9EB-5E38-4F51-9B10-9B0325EABA2A}"/>
              </a:ext>
            </a:extLst>
          </p:cNvPr>
          <p:cNvSpPr>
            <a:spLocks noGrp="1"/>
          </p:cNvSpPr>
          <p:nvPr>
            <p:ph type="title"/>
          </p:nvPr>
        </p:nvSpPr>
        <p:spPr>
          <a:xfrm>
            <a:off x="589560" y="856180"/>
            <a:ext cx="4560584" cy="1128068"/>
          </a:xfrm>
        </p:spPr>
        <p:txBody>
          <a:bodyPr anchor="ctr">
            <a:normAutofit/>
          </a:bodyPr>
          <a:lstStyle/>
          <a:p>
            <a:r>
              <a:rPr lang="es-MX" sz="2500" dirty="0"/>
              <a:t>Dios tuvo compañerismo con el Verbo “frente a frente” “cara a cara”</a:t>
            </a:r>
          </a:p>
        </p:txBody>
      </p:sp>
      <p:grpSp>
        <p:nvGrpSpPr>
          <p:cNvPr id="12" name="Group 11">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3" name="Rectangle 1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D049B629-2CA7-4FF6-9E26-4359D2BBCED0}"/>
              </a:ext>
            </a:extLst>
          </p:cNvPr>
          <p:cNvSpPr>
            <a:spLocks noGrp="1"/>
          </p:cNvSpPr>
          <p:nvPr>
            <p:ph idx="1"/>
          </p:nvPr>
        </p:nvSpPr>
        <p:spPr>
          <a:xfrm>
            <a:off x="590719" y="2330505"/>
            <a:ext cx="4559425" cy="3979585"/>
          </a:xfrm>
        </p:spPr>
        <p:txBody>
          <a:bodyPr anchor="ctr">
            <a:normAutofit fontScale="92500" lnSpcReduction="20000"/>
          </a:bodyPr>
          <a:lstStyle/>
          <a:p>
            <a:pPr marL="0" indent="0">
              <a:buNone/>
            </a:pPr>
            <a:r>
              <a:rPr lang="es-MX" sz="2000" dirty="0"/>
              <a:t>El aspecto “social” entre dos personas en este mundo regresa al Padre e hijo y el Espíritu entre ellos en comunión en la eternidad pasada.</a:t>
            </a:r>
          </a:p>
          <a:p>
            <a:pPr marL="0" indent="0">
              <a:buNone/>
            </a:pPr>
            <a:r>
              <a:rPr lang="es-MX" sz="2000" b="1" dirty="0"/>
              <a:t>Génesis 2:18 </a:t>
            </a:r>
            <a:r>
              <a:rPr lang="es-MX" sz="2000" i="1" dirty="0">
                <a:solidFill>
                  <a:schemeClr val="accent1"/>
                </a:solidFill>
              </a:rPr>
              <a:t>Y dijo Jehová Dios: No es bueno que </a:t>
            </a:r>
            <a:r>
              <a:rPr lang="es-MX" sz="2000" b="1" i="1" u="sng" dirty="0">
                <a:solidFill>
                  <a:srgbClr val="FF0000"/>
                </a:solidFill>
              </a:rPr>
              <a:t>el hombre esté solo</a:t>
            </a:r>
            <a:r>
              <a:rPr lang="es-MX" sz="2000" i="1" dirty="0">
                <a:solidFill>
                  <a:schemeClr val="accent1"/>
                </a:solidFill>
              </a:rPr>
              <a:t>; </a:t>
            </a:r>
            <a:r>
              <a:rPr lang="es-MX" sz="2000" b="1" i="1" u="sng" dirty="0">
                <a:solidFill>
                  <a:srgbClr val="FF0000"/>
                </a:solidFill>
              </a:rPr>
              <a:t>le haré ayuda idónea para él.</a:t>
            </a:r>
            <a:endParaRPr lang="es-MX" sz="2000" dirty="0"/>
          </a:p>
          <a:p>
            <a:r>
              <a:rPr lang="es-MX" sz="2000" dirty="0"/>
              <a:t>Nunca daña uno al otro. Siempre edifica o hace mejor la vida de tu acompañante.</a:t>
            </a:r>
          </a:p>
          <a:p>
            <a:r>
              <a:rPr lang="es-MX" sz="2000" dirty="0"/>
              <a:t>Nunca hay argumentos, agresiones sino simplemente el gozar de estar con el otro. ¿Hay diferencias entre ellos? Sí. Pero nunca dejan que llega a ser una falta de unión y harmonía entre sí. </a:t>
            </a:r>
          </a:p>
          <a:p>
            <a:r>
              <a:rPr lang="es-MX" sz="2000" dirty="0"/>
              <a:t>El amor es la base, pero replicamos el amor divino cuando vivimos en harmonía.</a:t>
            </a:r>
          </a:p>
        </p:txBody>
      </p:sp>
      <p:sp>
        <p:nvSpPr>
          <p:cNvPr id="18" name="Rectangle 17">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Icono&#10;&#10;Descripción generada automáticamente">
            <a:extLst>
              <a:ext uri="{FF2B5EF4-FFF2-40B4-BE49-F238E27FC236}">
                <a16:creationId xmlns:a16="http://schemas.microsoft.com/office/drawing/2014/main" id="{9FA94A48-E6D5-4347-B6E2-7E2A277C4633}"/>
              </a:ext>
            </a:extLst>
          </p:cNvPr>
          <p:cNvPicPr>
            <a:picLocks noChangeAspect="1"/>
          </p:cNvPicPr>
          <p:nvPr/>
        </p:nvPicPr>
        <p:blipFill rotWithShape="1">
          <a:blip r:embed="rId2">
            <a:extLst>
              <a:ext uri="{28A0092B-C50C-407E-A947-70E740481C1C}">
                <a14:useLocalDpi xmlns:a14="http://schemas.microsoft.com/office/drawing/2010/main" val="0"/>
              </a:ext>
            </a:extLst>
          </a:blip>
          <a:srcRect l="24323" r="20746" b="2"/>
          <a:stretch/>
        </p:blipFill>
        <p:spPr>
          <a:xfrm>
            <a:off x="5977788" y="799352"/>
            <a:ext cx="5425410" cy="5259296"/>
          </a:xfrm>
          <a:prstGeom prst="rect">
            <a:avLst/>
          </a:prstGeom>
        </p:spPr>
      </p:pic>
    </p:spTree>
    <p:extLst>
      <p:ext uri="{BB962C8B-B14F-4D97-AF65-F5344CB8AC3E}">
        <p14:creationId xmlns:p14="http://schemas.microsoft.com/office/powerpoint/2010/main" val="167496040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47F8376-6FC2-42D4-B942-A087E650F411}"/>
              </a:ext>
            </a:extLst>
          </p:cNvPr>
          <p:cNvSpPr>
            <a:spLocks noGrp="1"/>
          </p:cNvSpPr>
          <p:nvPr>
            <p:ph type="title"/>
          </p:nvPr>
        </p:nvSpPr>
        <p:spPr>
          <a:xfrm>
            <a:off x="4965430" y="629268"/>
            <a:ext cx="6586491" cy="1286160"/>
          </a:xfrm>
        </p:spPr>
        <p:txBody>
          <a:bodyPr anchor="b">
            <a:normAutofit/>
          </a:bodyPr>
          <a:lstStyle/>
          <a:p>
            <a:r>
              <a:rPr lang="es-MX" sz="4100" dirty="0"/>
              <a:t>Dios hizo solamente 2 sexos: </a:t>
            </a:r>
            <a:br>
              <a:rPr lang="es-MX" sz="4100" dirty="0"/>
            </a:br>
            <a:r>
              <a:rPr lang="es-MX" sz="4100" dirty="0"/>
              <a:t>varones y mujeres</a:t>
            </a:r>
          </a:p>
        </p:txBody>
      </p:sp>
      <p:sp>
        <p:nvSpPr>
          <p:cNvPr id="3" name="Marcador de contenido 2">
            <a:extLst>
              <a:ext uri="{FF2B5EF4-FFF2-40B4-BE49-F238E27FC236}">
                <a16:creationId xmlns:a16="http://schemas.microsoft.com/office/drawing/2014/main" id="{42F6C53A-EE98-4F6B-8AC6-B9DB505F08CA}"/>
              </a:ext>
            </a:extLst>
          </p:cNvPr>
          <p:cNvSpPr>
            <a:spLocks noGrp="1"/>
          </p:cNvSpPr>
          <p:nvPr>
            <p:ph idx="1"/>
          </p:nvPr>
        </p:nvSpPr>
        <p:spPr>
          <a:xfrm>
            <a:off x="4965431" y="2438400"/>
            <a:ext cx="6586489" cy="4187480"/>
          </a:xfrm>
        </p:spPr>
        <p:txBody>
          <a:bodyPr>
            <a:normAutofit fontScale="92500" lnSpcReduction="10000"/>
          </a:bodyPr>
          <a:lstStyle/>
          <a:p>
            <a:pPr marL="0" indent="0">
              <a:buNone/>
            </a:pPr>
            <a:r>
              <a:rPr lang="es-MX" sz="2400" b="1" dirty="0"/>
              <a:t>Génesis 2:24 </a:t>
            </a:r>
            <a:r>
              <a:rPr lang="es-MX" sz="2400" i="1" dirty="0">
                <a:solidFill>
                  <a:schemeClr val="accent1"/>
                </a:solidFill>
              </a:rPr>
              <a:t>Por tanto,</a:t>
            </a:r>
            <a:r>
              <a:rPr lang="es-MX" sz="2400" b="1" i="1" u="sng" dirty="0">
                <a:solidFill>
                  <a:srgbClr val="FF0000"/>
                </a:solidFill>
              </a:rPr>
              <a:t> dejará el hombre a su padre y a su madre, y se unirá a su mujer</a:t>
            </a:r>
            <a:r>
              <a:rPr lang="es-MX" sz="2400" i="1" dirty="0">
                <a:solidFill>
                  <a:schemeClr val="accent1"/>
                </a:solidFill>
              </a:rPr>
              <a:t>, y serán una sola carne.</a:t>
            </a:r>
          </a:p>
          <a:p>
            <a:r>
              <a:rPr lang="es-MX" sz="2400" dirty="0"/>
              <a:t>No dijo, ¨dejará el hombre sus dos papás.”</a:t>
            </a:r>
          </a:p>
          <a:p>
            <a:r>
              <a:rPr lang="es-MX" sz="2400" dirty="0"/>
              <a:t>Dios no hizo un solo sexo, ni tampoco 100. Hizo dos. La mujer es la respuesta divina con el genio y sabiduría de Dios </a:t>
            </a:r>
            <a:r>
              <a:rPr lang="es-MX" sz="2400" b="1" u="sng" dirty="0">
                <a:solidFill>
                  <a:srgbClr val="FF0000"/>
                </a:solidFill>
              </a:rPr>
              <a:t>para la soledad del hombre</a:t>
            </a:r>
            <a:r>
              <a:rPr lang="es-MX" sz="2400" dirty="0"/>
              <a:t>. </a:t>
            </a:r>
          </a:p>
          <a:p>
            <a:r>
              <a:rPr lang="es-MX" sz="2400" dirty="0"/>
              <a:t>En esta relación que llamamos matrimonio, hombre y mujer se encuentran la solución correcta y divina a todas sus necesidades sociales.</a:t>
            </a:r>
          </a:p>
          <a:p>
            <a:r>
              <a:rPr lang="es-MX" sz="2400" dirty="0"/>
              <a:t>La reproducción humana se encuentra en el cede del matrimonio bíblico, no en perversiones de homosexuales, lesbianas y transgéneros.</a:t>
            </a:r>
          </a:p>
        </p:txBody>
      </p:sp>
      <p:pic>
        <p:nvPicPr>
          <p:cNvPr id="5" name="Imagen 4" descr="Un atardecer en un lago&#10;&#10;Descripción generada automáticamente">
            <a:extLst>
              <a:ext uri="{FF2B5EF4-FFF2-40B4-BE49-F238E27FC236}">
                <a16:creationId xmlns:a16="http://schemas.microsoft.com/office/drawing/2014/main" id="{A4067BE7-E1A4-4095-88F7-666EC02B6A2A}"/>
              </a:ext>
            </a:extLst>
          </p:cNvPr>
          <p:cNvPicPr>
            <a:picLocks noChangeAspect="1"/>
          </p:cNvPicPr>
          <p:nvPr/>
        </p:nvPicPr>
        <p:blipFill rotWithShape="1">
          <a:blip r:embed="rId2">
            <a:extLst>
              <a:ext uri="{28A0092B-C50C-407E-A947-70E740481C1C}">
                <a14:useLocalDpi xmlns:a14="http://schemas.microsoft.com/office/drawing/2010/main" val="0"/>
              </a:ext>
            </a:extLst>
          </a:blip>
          <a:srcRect l="41878" r="20101"/>
          <a:stretch/>
        </p:blipFill>
        <p:spPr>
          <a:xfrm>
            <a:off x="20" y="10"/>
            <a:ext cx="4635571" cy="6857990"/>
          </a:xfrm>
          <a:prstGeom prst="rect">
            <a:avLst/>
          </a:prstGeom>
          <a:effectLst/>
        </p:spPr>
      </p:pic>
      <p:cxnSp>
        <p:nvCxnSpPr>
          <p:cNvPr id="2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C9A165"/>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184731"/>
      </p:ext>
    </p:extLst>
  </p:cSld>
  <p:clrMapOvr>
    <a:masterClrMapping/>
  </p:clrMapOvr>
  <mc:AlternateContent xmlns:mc="http://schemas.openxmlformats.org/markup-compatibility/2006" xmlns:p14="http://schemas.microsoft.com/office/powerpoint/2010/main">
    <mc:Choice Requires="p14">
      <p:transition spd="slow" p14:dur="1200">
        <p:dissolve/>
      </p:transition>
    </mc:Choice>
    <mc:Fallback xmlns="">
      <p:transition spd="slow">
        <p:dissolv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B9218F2-E09E-421C-B841-56488AFFE6A9}"/>
              </a:ext>
            </a:extLst>
          </p:cNvPr>
          <p:cNvSpPr>
            <a:spLocks noGrp="1"/>
          </p:cNvSpPr>
          <p:nvPr>
            <p:ph type="title"/>
          </p:nvPr>
        </p:nvSpPr>
        <p:spPr>
          <a:xfrm>
            <a:off x="4965430" y="629268"/>
            <a:ext cx="6586491" cy="1286160"/>
          </a:xfrm>
        </p:spPr>
        <p:txBody>
          <a:bodyPr anchor="b">
            <a:normAutofit/>
          </a:bodyPr>
          <a:lstStyle/>
          <a:p>
            <a:r>
              <a:rPr lang="es-MX" dirty="0"/>
              <a:t>Repaso para el Hombre</a:t>
            </a:r>
          </a:p>
        </p:txBody>
      </p:sp>
      <p:sp>
        <p:nvSpPr>
          <p:cNvPr id="3" name="Marcador de contenido 2">
            <a:extLst>
              <a:ext uri="{FF2B5EF4-FFF2-40B4-BE49-F238E27FC236}">
                <a16:creationId xmlns:a16="http://schemas.microsoft.com/office/drawing/2014/main" id="{60DE791A-0598-457A-9720-D4DA0365275B}"/>
              </a:ext>
            </a:extLst>
          </p:cNvPr>
          <p:cNvSpPr>
            <a:spLocks noGrp="1"/>
          </p:cNvSpPr>
          <p:nvPr>
            <p:ph idx="1"/>
          </p:nvPr>
        </p:nvSpPr>
        <p:spPr>
          <a:xfrm>
            <a:off x="4965431" y="2438400"/>
            <a:ext cx="6586489" cy="3785419"/>
          </a:xfrm>
        </p:spPr>
        <p:txBody>
          <a:bodyPr>
            <a:normAutofit/>
          </a:bodyPr>
          <a:lstStyle/>
          <a:p>
            <a:pPr marL="0" indent="0">
              <a:buNone/>
            </a:pPr>
            <a:r>
              <a:rPr lang="es-MX" sz="2000" dirty="0"/>
              <a:t>Dios encarga al hombre de ser dominante. De ir afuera del hogar, buscar trabajo, y sustentar a su familia por ello. Pero aunque es dominante, no puede abusar de su posición. El machismo no es lo que quiere Dios de los hombres.</a:t>
            </a:r>
          </a:p>
          <a:p>
            <a:r>
              <a:rPr lang="es-MX" sz="2000" b="1" dirty="0"/>
              <a:t>1 Timoteo 5:8 </a:t>
            </a:r>
            <a:r>
              <a:rPr lang="es-MX" sz="2000" i="1" dirty="0">
                <a:solidFill>
                  <a:schemeClr val="accent1"/>
                </a:solidFill>
              </a:rPr>
              <a:t>porque si alguno no provee para los suyos, y mayormente « para los de su casa,» ha negado la fe, y es peor que un incrédulo. </a:t>
            </a:r>
          </a:p>
          <a:p>
            <a:pPr marL="0" indent="0">
              <a:buNone/>
            </a:pPr>
            <a:r>
              <a:rPr lang="es-MX" sz="2000" dirty="0"/>
              <a:t>Su dominio, agresividad, iniciativa son dones que Dios le da para que tenga, y obtenga para su familia. Sus dones son para proveer y proteger para su familia, especialmente a su esposa. Ella es su tesoro que nunca debe echarse a perder o dejar daño pasar a ella por toda su vida.</a:t>
            </a:r>
          </a:p>
        </p:txBody>
      </p:sp>
      <p:pic>
        <p:nvPicPr>
          <p:cNvPr id="5" name="Imagen 4" descr="Un grupo de niños posando para una foto&#10;&#10;Descripción generada automáticamente con confianza media">
            <a:extLst>
              <a:ext uri="{FF2B5EF4-FFF2-40B4-BE49-F238E27FC236}">
                <a16:creationId xmlns:a16="http://schemas.microsoft.com/office/drawing/2014/main" id="{8F1881D5-1A4C-45E3-8A45-9EC78DC98178}"/>
              </a:ext>
            </a:extLst>
          </p:cNvPr>
          <p:cNvPicPr>
            <a:picLocks noChangeAspect="1"/>
          </p:cNvPicPr>
          <p:nvPr/>
        </p:nvPicPr>
        <p:blipFill rotWithShape="1">
          <a:blip r:embed="rId2">
            <a:extLst>
              <a:ext uri="{28A0092B-C50C-407E-A947-70E740481C1C}">
                <a14:useLocalDpi xmlns:a14="http://schemas.microsoft.com/office/drawing/2010/main" val="0"/>
              </a:ext>
            </a:extLst>
          </a:blip>
          <a:srcRect l="9070" r="3993"/>
          <a:stretch/>
        </p:blipFill>
        <p:spPr>
          <a:xfrm>
            <a:off x="20" y="10"/>
            <a:ext cx="4635571" cy="6857990"/>
          </a:xfrm>
          <a:prstGeom prst="rect">
            <a:avLst/>
          </a:prstGeom>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F3F77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992814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3FEA6AC-D156-4188-B3F2-B4EAB1905B29}"/>
              </a:ext>
            </a:extLst>
          </p:cNvPr>
          <p:cNvSpPr>
            <a:spLocks noGrp="1"/>
          </p:cNvSpPr>
          <p:nvPr>
            <p:ph type="title"/>
          </p:nvPr>
        </p:nvSpPr>
        <p:spPr>
          <a:xfrm>
            <a:off x="4965430" y="629268"/>
            <a:ext cx="6586491" cy="1286160"/>
          </a:xfrm>
        </p:spPr>
        <p:txBody>
          <a:bodyPr anchor="b">
            <a:normAutofit/>
          </a:bodyPr>
          <a:lstStyle/>
          <a:p>
            <a:r>
              <a:rPr lang="es-MX" sz="4100" dirty="0"/>
              <a:t>Dios hizo solamente 2 sexos: </a:t>
            </a:r>
            <a:br>
              <a:rPr lang="es-MX" sz="4100" dirty="0"/>
            </a:br>
            <a:r>
              <a:rPr lang="es-MX" sz="4100" dirty="0"/>
              <a:t>varones y mujeres</a:t>
            </a:r>
          </a:p>
        </p:txBody>
      </p:sp>
      <p:sp>
        <p:nvSpPr>
          <p:cNvPr id="3" name="Marcador de contenido 2">
            <a:extLst>
              <a:ext uri="{FF2B5EF4-FFF2-40B4-BE49-F238E27FC236}">
                <a16:creationId xmlns:a16="http://schemas.microsoft.com/office/drawing/2014/main" id="{A1B09792-4C99-4E3E-B4CA-7D10DC792E58}"/>
              </a:ext>
            </a:extLst>
          </p:cNvPr>
          <p:cNvSpPr>
            <a:spLocks noGrp="1"/>
          </p:cNvSpPr>
          <p:nvPr>
            <p:ph idx="1"/>
          </p:nvPr>
        </p:nvSpPr>
        <p:spPr>
          <a:xfrm>
            <a:off x="4965431" y="2438400"/>
            <a:ext cx="6586489" cy="4161181"/>
          </a:xfrm>
        </p:spPr>
        <p:txBody>
          <a:bodyPr>
            <a:normAutofit fontScale="92500" lnSpcReduction="10000"/>
          </a:bodyPr>
          <a:lstStyle/>
          <a:p>
            <a:pPr marL="0" indent="0">
              <a:buNone/>
            </a:pPr>
            <a:r>
              <a:rPr lang="es-MX" sz="2400" dirty="0"/>
              <a:t>Hoy en día hay una gran estafa que están tratando de convencer a todos en contra de lo que Dios ha establecido:</a:t>
            </a:r>
          </a:p>
          <a:p>
            <a:r>
              <a:rPr lang="es-MX" sz="2400" dirty="0"/>
              <a:t>Qué “</a:t>
            </a:r>
            <a:r>
              <a:rPr lang="es-MX" sz="2400" b="1" i="1" u="sng" dirty="0">
                <a:solidFill>
                  <a:srgbClr val="FF00FF"/>
                </a:solidFill>
              </a:rPr>
              <a:t>Dios tiene la culpa porque me hizo gay.</a:t>
            </a:r>
            <a:r>
              <a:rPr lang="es-MX" sz="2400" dirty="0"/>
              <a:t>” No. Dios te hizo un hombre o una mujer, y tus confusiones sobre lo que eres o lo que debes vivir es simplemente </a:t>
            </a:r>
            <a:r>
              <a:rPr lang="es-MX" sz="2400" b="1" u="sng" dirty="0"/>
              <a:t>tú dejando el pecado tomar control en tu propia vida</a:t>
            </a:r>
            <a:r>
              <a:rPr lang="es-MX" sz="2400" dirty="0"/>
              <a:t>. Perversión moral nunca era el plan de Dios.</a:t>
            </a:r>
          </a:p>
          <a:p>
            <a:pPr marL="0" indent="0">
              <a:buNone/>
            </a:pPr>
            <a:r>
              <a:rPr lang="es-MX" sz="2400" dirty="0"/>
              <a:t>Sabes que muchos que se cambian a homosexual o transgénero tiene mal gusto después de lo que han hecho, y quieren regresar. Pero los hechos de la vida son que una vez que haces algo de esto, nunca vas a ser como antes fuiste otra vez. Quedas lastimado y cambiado por vida.</a:t>
            </a:r>
          </a:p>
        </p:txBody>
      </p:sp>
      <p:pic>
        <p:nvPicPr>
          <p:cNvPr id="5" name="Imagen 4" descr="Imagen que contiene persona, interior, viendo, mujer&#10;&#10;Descripción generada automáticamente">
            <a:extLst>
              <a:ext uri="{FF2B5EF4-FFF2-40B4-BE49-F238E27FC236}">
                <a16:creationId xmlns:a16="http://schemas.microsoft.com/office/drawing/2014/main" id="{9166CEA2-2971-414C-AFC1-97DB9565F848}"/>
              </a:ext>
            </a:extLst>
          </p:cNvPr>
          <p:cNvPicPr>
            <a:picLocks noChangeAspect="1"/>
          </p:cNvPicPr>
          <p:nvPr/>
        </p:nvPicPr>
        <p:blipFill rotWithShape="1">
          <a:blip r:embed="rId2">
            <a:extLst>
              <a:ext uri="{28A0092B-C50C-407E-A947-70E740481C1C}">
                <a14:useLocalDpi xmlns:a14="http://schemas.microsoft.com/office/drawing/2010/main" val="0"/>
              </a:ext>
            </a:extLst>
          </a:blip>
          <a:srcRect l="54882" r="-1" b="-1"/>
          <a:stretch/>
        </p:blipFill>
        <p:spPr>
          <a:xfrm>
            <a:off x="20" y="10"/>
            <a:ext cx="4635571" cy="6857990"/>
          </a:xfrm>
          <a:prstGeom prst="rect">
            <a:avLst/>
          </a:prstGeom>
          <a:effectLst/>
        </p:spPr>
      </p:pic>
      <p:cxnSp>
        <p:nvCxnSpPr>
          <p:cNvPr id="10" name="Straight Connector 9">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rgbClr val="62A1EB"/>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129128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Mujer sentada en una banca de madera&#10;&#10;Descripción generada automáticamente">
            <a:extLst>
              <a:ext uri="{FF2B5EF4-FFF2-40B4-BE49-F238E27FC236}">
                <a16:creationId xmlns:a16="http://schemas.microsoft.com/office/drawing/2014/main" id="{657CD947-A31D-4D91-8430-1395D5AAD93D}"/>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17475" r="4673"/>
          <a:stretch/>
        </p:blipFill>
        <p:spPr>
          <a:xfrm>
            <a:off x="5797543" y="10"/>
            <a:ext cx="6394152" cy="6857990"/>
          </a:xfrm>
          <a:prstGeom prst="rect">
            <a:avLst/>
          </a:prstGeom>
        </p:spPr>
      </p:pic>
      <p:pic>
        <p:nvPicPr>
          <p:cNvPr id="10" name="Picture 9">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ítulo 1">
            <a:extLst>
              <a:ext uri="{FF2B5EF4-FFF2-40B4-BE49-F238E27FC236}">
                <a16:creationId xmlns:a16="http://schemas.microsoft.com/office/drawing/2014/main" id="{ACC183B0-5808-4CC9-A5F1-EBAD6174D1A6}"/>
              </a:ext>
            </a:extLst>
          </p:cNvPr>
          <p:cNvSpPr>
            <a:spLocks noGrp="1"/>
          </p:cNvSpPr>
          <p:nvPr>
            <p:ph type="title"/>
          </p:nvPr>
        </p:nvSpPr>
        <p:spPr>
          <a:xfrm>
            <a:off x="804998" y="798445"/>
            <a:ext cx="4803636" cy="1311664"/>
          </a:xfrm>
        </p:spPr>
        <p:txBody>
          <a:bodyPr>
            <a:normAutofit/>
          </a:bodyPr>
          <a:lstStyle/>
          <a:p>
            <a:r>
              <a:rPr lang="es-MX" sz="3400" dirty="0">
                <a:solidFill>
                  <a:srgbClr val="000000"/>
                </a:solidFill>
              </a:rPr>
              <a:t>Fornicación es un pecado contra tu cuerpo</a:t>
            </a:r>
          </a:p>
        </p:txBody>
      </p:sp>
      <p:sp>
        <p:nvSpPr>
          <p:cNvPr id="3" name="Marcador de contenido 2">
            <a:extLst>
              <a:ext uri="{FF2B5EF4-FFF2-40B4-BE49-F238E27FC236}">
                <a16:creationId xmlns:a16="http://schemas.microsoft.com/office/drawing/2014/main" id="{1BD9DEB4-926E-4CF7-975C-0AC9519CC891}"/>
              </a:ext>
            </a:extLst>
          </p:cNvPr>
          <p:cNvSpPr>
            <a:spLocks noGrp="1"/>
          </p:cNvSpPr>
          <p:nvPr>
            <p:ph idx="1"/>
          </p:nvPr>
        </p:nvSpPr>
        <p:spPr>
          <a:xfrm>
            <a:off x="804998" y="2110109"/>
            <a:ext cx="4706803" cy="4192218"/>
          </a:xfrm>
        </p:spPr>
        <p:txBody>
          <a:bodyPr anchor="ctr">
            <a:normAutofit/>
          </a:bodyPr>
          <a:lstStyle/>
          <a:p>
            <a:pPr marL="0" indent="0">
              <a:buNone/>
            </a:pPr>
            <a:r>
              <a:rPr lang="es-MX" sz="1600" dirty="0">
                <a:solidFill>
                  <a:srgbClr val="000000"/>
                </a:solidFill>
              </a:rPr>
              <a:t>“Fornicación” es cualquier tipo de pecado sexual, perversión o anomalía (cosa que no fue diseñado por Dios por el bien de uno).</a:t>
            </a:r>
          </a:p>
          <a:p>
            <a:pPr marR="450" rtl="0"/>
            <a:r>
              <a:rPr lang="es-MX" sz="1600" b="1" dirty="0">
                <a:solidFill>
                  <a:srgbClr val="000000"/>
                </a:solidFill>
              </a:rPr>
              <a:t>1Co 6:18 </a:t>
            </a:r>
            <a:r>
              <a:rPr lang="es-MX" sz="1600" i="1" dirty="0">
                <a:solidFill>
                  <a:schemeClr val="accent1"/>
                </a:solidFill>
              </a:rPr>
              <a:t>Huid de la fornicación. Cualquier otro pecado que el hombre cometa, está fuera del cuerpo; mas el que fornica, contra su propio cuerpo peca</a:t>
            </a:r>
            <a:r>
              <a:rPr lang="es-MX" sz="1600" dirty="0">
                <a:solidFill>
                  <a:schemeClr val="accent1"/>
                </a:solidFill>
              </a:rPr>
              <a:t>.</a:t>
            </a:r>
            <a:endParaRPr lang="es-MX" sz="1600" b="1" i="0" u="none" strike="noStrike" baseline="0" dirty="0">
              <a:solidFill>
                <a:schemeClr val="accent1"/>
              </a:solidFill>
              <a:latin typeface="Segoe UI" panose="020B0502040204020203" pitchFamily="34" charset="0"/>
            </a:endParaRPr>
          </a:p>
          <a:p>
            <a:pPr marL="0" indent="0">
              <a:buNone/>
            </a:pPr>
            <a:r>
              <a:rPr lang="es-MX" sz="1600" dirty="0">
                <a:solidFill>
                  <a:srgbClr val="000000"/>
                </a:solidFill>
              </a:rPr>
              <a:t>Pecados sexuales (homosexualidad y ser transgénero) son cosas que hacen daño a la profundidad del alma. Pecas en tu alma, pero tu cuerpo tiene daños aparte.</a:t>
            </a:r>
          </a:p>
          <a:p>
            <a:r>
              <a:rPr lang="es-MX" sz="1600" b="1" dirty="0">
                <a:solidFill>
                  <a:srgbClr val="000000"/>
                </a:solidFill>
              </a:rPr>
              <a:t>1Ts 4:4 </a:t>
            </a:r>
            <a:r>
              <a:rPr lang="es-MX" sz="1600" i="1" dirty="0">
                <a:solidFill>
                  <a:schemeClr val="accent1"/>
                </a:solidFill>
              </a:rPr>
              <a:t>que cada uno de vosotros sepa tener su propia esposa </a:t>
            </a:r>
            <a:r>
              <a:rPr lang="es-MX" sz="1600" dirty="0">
                <a:solidFill>
                  <a:schemeClr val="accent1"/>
                </a:solidFill>
              </a:rPr>
              <a:t>(la palabra en griego es actualmente “cuerpo”)</a:t>
            </a:r>
            <a:r>
              <a:rPr lang="es-MX" sz="1600" i="1" dirty="0">
                <a:solidFill>
                  <a:schemeClr val="accent1"/>
                </a:solidFill>
              </a:rPr>
              <a:t> en santidad y honor</a:t>
            </a:r>
            <a:r>
              <a:rPr lang="es-MX" sz="1600" dirty="0">
                <a:solidFill>
                  <a:schemeClr val="accent1"/>
                </a:solidFill>
              </a:rPr>
              <a:t>;</a:t>
            </a:r>
          </a:p>
          <a:p>
            <a:pPr marR="450" rtl="0"/>
            <a:r>
              <a:rPr lang="es-MX" sz="1600" b="1" dirty="0" err="1">
                <a:solidFill>
                  <a:srgbClr val="000000"/>
                </a:solidFill>
              </a:rPr>
              <a:t>Gál</a:t>
            </a:r>
            <a:r>
              <a:rPr lang="es-MX" sz="1600" b="1" dirty="0">
                <a:solidFill>
                  <a:srgbClr val="000000"/>
                </a:solidFill>
              </a:rPr>
              <a:t>. 6:7 </a:t>
            </a:r>
            <a:r>
              <a:rPr lang="es-MX" sz="1600" i="1" dirty="0">
                <a:solidFill>
                  <a:schemeClr val="accent1"/>
                </a:solidFill>
              </a:rPr>
              <a:t>No os engañéis; Dios no puede ser burlado: pues todo lo que el hombre sembrare, eso también segará.</a:t>
            </a:r>
          </a:p>
          <a:p>
            <a:pPr marL="0" indent="0">
              <a:buNone/>
            </a:pPr>
            <a:endParaRPr lang="es-MX" sz="1400" dirty="0">
              <a:solidFill>
                <a:srgbClr val="000000"/>
              </a:solidFill>
            </a:endParaRPr>
          </a:p>
        </p:txBody>
      </p:sp>
    </p:spTree>
    <p:extLst>
      <p:ext uri="{BB962C8B-B14F-4D97-AF65-F5344CB8AC3E}">
        <p14:creationId xmlns:p14="http://schemas.microsoft.com/office/powerpoint/2010/main" val="209191958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Una captura de pantalla de un celular con texto e imagen&#10;&#10;Descripción generada automáticamente con confianza baja">
            <a:extLst>
              <a:ext uri="{FF2B5EF4-FFF2-40B4-BE49-F238E27FC236}">
                <a16:creationId xmlns:a16="http://schemas.microsoft.com/office/drawing/2014/main" id="{A0FEABF1-FFCD-4212-A8A7-D55DBA42CEEE}"/>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11732" r="9018" b="2"/>
          <a:stretch/>
        </p:blipFill>
        <p:spPr>
          <a:xfrm>
            <a:off x="5797543" y="10"/>
            <a:ext cx="6394152" cy="6857990"/>
          </a:xfrm>
          <a:prstGeom prst="rect">
            <a:avLst/>
          </a:prstGeom>
        </p:spPr>
      </p:pic>
      <p:pic>
        <p:nvPicPr>
          <p:cNvPr id="10" name="Picture 9">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ítulo 1">
            <a:extLst>
              <a:ext uri="{FF2B5EF4-FFF2-40B4-BE49-F238E27FC236}">
                <a16:creationId xmlns:a16="http://schemas.microsoft.com/office/drawing/2014/main" id="{07D123F3-6442-481D-B886-ED9A054D8179}"/>
              </a:ext>
            </a:extLst>
          </p:cNvPr>
          <p:cNvSpPr>
            <a:spLocks noGrp="1"/>
          </p:cNvSpPr>
          <p:nvPr>
            <p:ph type="title"/>
          </p:nvPr>
        </p:nvSpPr>
        <p:spPr>
          <a:xfrm>
            <a:off x="804998" y="798445"/>
            <a:ext cx="4803636" cy="1311664"/>
          </a:xfrm>
        </p:spPr>
        <p:txBody>
          <a:bodyPr>
            <a:normAutofit/>
          </a:bodyPr>
          <a:lstStyle/>
          <a:p>
            <a:r>
              <a:rPr lang="es-MX" dirty="0">
                <a:solidFill>
                  <a:srgbClr val="000000"/>
                </a:solidFill>
              </a:rPr>
              <a:t>Homosexualidad es una Abominación</a:t>
            </a:r>
          </a:p>
        </p:txBody>
      </p:sp>
      <p:sp>
        <p:nvSpPr>
          <p:cNvPr id="3" name="Marcador de contenido 2">
            <a:extLst>
              <a:ext uri="{FF2B5EF4-FFF2-40B4-BE49-F238E27FC236}">
                <a16:creationId xmlns:a16="http://schemas.microsoft.com/office/drawing/2014/main" id="{BD9D6756-768C-4123-B567-9E7B9043F643}"/>
              </a:ext>
            </a:extLst>
          </p:cNvPr>
          <p:cNvSpPr>
            <a:spLocks noGrp="1"/>
          </p:cNvSpPr>
          <p:nvPr>
            <p:ph idx="1"/>
          </p:nvPr>
        </p:nvSpPr>
        <p:spPr>
          <a:xfrm>
            <a:off x="804997" y="2272143"/>
            <a:ext cx="4706803" cy="4283402"/>
          </a:xfrm>
        </p:spPr>
        <p:txBody>
          <a:bodyPr anchor="ctr">
            <a:normAutofit/>
          </a:bodyPr>
          <a:lstStyle/>
          <a:p>
            <a:r>
              <a:rPr lang="es-MX" sz="1800" b="1" dirty="0">
                <a:solidFill>
                  <a:srgbClr val="000000"/>
                </a:solidFill>
              </a:rPr>
              <a:t>Levítico 20:13 </a:t>
            </a:r>
            <a:r>
              <a:rPr lang="es-MX" sz="1800" b="1" i="1" u="sng" dirty="0">
                <a:solidFill>
                  <a:srgbClr val="FF0000"/>
                </a:solidFill>
              </a:rPr>
              <a:t>Si «alguno»  se ayuntare con varón como con mujer</a:t>
            </a:r>
            <a:r>
              <a:rPr lang="es-MX" sz="1800" i="1" dirty="0">
                <a:solidFill>
                  <a:schemeClr val="accent1"/>
                </a:solidFill>
              </a:rPr>
              <a:t>, abominación hicieron; ambos han de ser muertos; sobre ellos será su sangre.</a:t>
            </a:r>
            <a:r>
              <a:rPr lang="es-MX" sz="1800" i="1" dirty="0">
                <a:solidFill>
                  <a:srgbClr val="000000"/>
                </a:solidFill>
              </a:rPr>
              <a:t> </a:t>
            </a:r>
            <a:r>
              <a:rPr lang="es-MX" sz="1800" b="1" dirty="0">
                <a:solidFill>
                  <a:srgbClr val="000000"/>
                </a:solidFill>
              </a:rPr>
              <a:t>18:22 </a:t>
            </a:r>
            <a:r>
              <a:rPr lang="es-MX" sz="1800" b="1" i="1" u="sng" dirty="0">
                <a:solidFill>
                  <a:srgbClr val="FF0000"/>
                </a:solidFill>
              </a:rPr>
              <a:t>No te echarás </a:t>
            </a:r>
            <a:r>
              <a:rPr lang="es-MX" sz="1800" dirty="0">
                <a:solidFill>
                  <a:srgbClr val="000000"/>
                </a:solidFill>
              </a:rPr>
              <a:t>(varón) </a:t>
            </a:r>
            <a:r>
              <a:rPr lang="es-MX" sz="1800" b="1" i="1" u="sng" dirty="0">
                <a:solidFill>
                  <a:srgbClr val="FF0000"/>
                </a:solidFill>
              </a:rPr>
              <a:t>con varón como con mujer; es abominación</a:t>
            </a:r>
            <a:r>
              <a:rPr lang="es-MX" sz="1800" i="1" dirty="0">
                <a:solidFill>
                  <a:schemeClr val="accent1"/>
                </a:solidFill>
              </a:rPr>
              <a:t>. </a:t>
            </a:r>
          </a:p>
          <a:p>
            <a:r>
              <a:rPr lang="es-MX" sz="1800" b="1" dirty="0">
                <a:solidFill>
                  <a:srgbClr val="000000"/>
                </a:solidFill>
              </a:rPr>
              <a:t>Romanos 1:26 </a:t>
            </a:r>
            <a:r>
              <a:rPr lang="es-MX" sz="1800" i="1" dirty="0">
                <a:solidFill>
                  <a:schemeClr val="accent1"/>
                </a:solidFill>
              </a:rPr>
              <a:t>Por esto Dios los entregó a pasiones vergonzosas; pues aun </a:t>
            </a:r>
            <a:r>
              <a:rPr lang="es-MX" sz="1800" b="1" i="1" u="sng" dirty="0">
                <a:solidFill>
                  <a:schemeClr val="accent1"/>
                </a:solidFill>
              </a:rPr>
              <a:t>sus mujeres cambiaron el uso natural por el que es contra naturaleza</a:t>
            </a:r>
            <a:r>
              <a:rPr lang="es-MX" sz="1800" i="1" dirty="0">
                <a:solidFill>
                  <a:srgbClr val="000000"/>
                </a:solidFill>
              </a:rPr>
              <a:t>,</a:t>
            </a:r>
            <a:r>
              <a:rPr lang="es-MX" sz="1800" dirty="0">
                <a:solidFill>
                  <a:srgbClr val="000000"/>
                </a:solidFill>
              </a:rPr>
              <a:t>  </a:t>
            </a:r>
            <a:r>
              <a:rPr lang="es-MX" sz="1800" b="1" dirty="0">
                <a:solidFill>
                  <a:srgbClr val="000000"/>
                </a:solidFill>
              </a:rPr>
              <a:t>27</a:t>
            </a:r>
            <a:r>
              <a:rPr lang="es-MX" sz="1800" dirty="0">
                <a:solidFill>
                  <a:srgbClr val="000000"/>
                </a:solidFill>
              </a:rPr>
              <a:t> </a:t>
            </a:r>
            <a:r>
              <a:rPr lang="es-MX" sz="1800" i="1" dirty="0">
                <a:solidFill>
                  <a:schemeClr val="accent1"/>
                </a:solidFill>
              </a:rPr>
              <a:t>y de igual modo también </a:t>
            </a:r>
            <a:r>
              <a:rPr lang="es-MX" sz="1800" b="1" i="1" u="sng" dirty="0">
                <a:solidFill>
                  <a:srgbClr val="FF0000"/>
                </a:solidFill>
              </a:rPr>
              <a:t>los hombres, dejando el uso natural de la mujer, se encendieron en su lascivia unos con otros</a:t>
            </a:r>
            <a:r>
              <a:rPr lang="es-MX" sz="1800" b="1" i="1" u="sng" dirty="0">
                <a:solidFill>
                  <a:schemeClr val="accent1"/>
                </a:solidFill>
              </a:rPr>
              <a:t>, </a:t>
            </a:r>
            <a:r>
              <a:rPr lang="es-MX" sz="1800" i="1" dirty="0">
                <a:solidFill>
                  <a:schemeClr val="accent1"/>
                </a:solidFill>
              </a:rPr>
              <a:t>cometiendo hechos vergonzosos hombres con hombres, y recibiendo en sí mismos la retribución debida a su extravío.</a:t>
            </a:r>
          </a:p>
        </p:txBody>
      </p:sp>
    </p:spTree>
    <p:extLst>
      <p:ext uri="{BB962C8B-B14F-4D97-AF65-F5344CB8AC3E}">
        <p14:creationId xmlns:p14="http://schemas.microsoft.com/office/powerpoint/2010/main" val="2337440821"/>
      </p:ext>
    </p:extLst>
  </p:cSld>
  <p:clrMapOvr>
    <a:masterClrMapping/>
  </p:clrMapOvr>
  <mc:AlternateContent xmlns:mc="http://schemas.openxmlformats.org/markup-compatibility/2006" xmlns:p14="http://schemas.microsoft.com/office/powerpoint/2010/main">
    <mc:Choice Requires="p14">
      <p:transition spd="slow" p14:dur="1600">
        <p:blinds dir="vert"/>
      </p:transition>
    </mc:Choice>
    <mc:Fallback xmlns="">
      <p:transition spd="slow">
        <p:blinds dir="vert"/>
      </p:transition>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C0328AC8-5362-419A-A333-D559EEAC36C2}"/>
              </a:ext>
            </a:extLst>
          </p:cNvPr>
          <p:cNvSpPr>
            <a:spLocks noGrp="1"/>
          </p:cNvSpPr>
          <p:nvPr>
            <p:ph type="title"/>
          </p:nvPr>
        </p:nvSpPr>
        <p:spPr>
          <a:xfrm>
            <a:off x="6094105" y="802955"/>
            <a:ext cx="4977976" cy="1454051"/>
          </a:xfrm>
        </p:spPr>
        <p:txBody>
          <a:bodyPr>
            <a:normAutofit/>
          </a:bodyPr>
          <a:lstStyle/>
          <a:p>
            <a:r>
              <a:rPr lang="es-MX" dirty="0">
                <a:solidFill>
                  <a:srgbClr val="000000"/>
                </a:solidFill>
              </a:rPr>
              <a:t>Ejemplos de Abominaciones</a:t>
            </a:r>
          </a:p>
        </p:txBody>
      </p:sp>
      <p:sp>
        <p:nvSpPr>
          <p:cNvPr id="14"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Imagen 4">
            <a:extLst>
              <a:ext uri="{FF2B5EF4-FFF2-40B4-BE49-F238E27FC236}">
                <a16:creationId xmlns:a16="http://schemas.microsoft.com/office/drawing/2014/main" id="{56024284-9A75-4B39-89EB-FCE44A89CE36}"/>
              </a:ext>
            </a:extLst>
          </p:cNvPr>
          <p:cNvPicPr>
            <a:picLocks noChangeAspect="1"/>
          </p:cNvPicPr>
          <p:nvPr/>
        </p:nvPicPr>
        <p:blipFill rotWithShape="1">
          <a:blip r:embed="rId3">
            <a:alphaModFix/>
          </a:blip>
          <a:srcRect l="15113" r="20633" b="-2"/>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Marcador de contenido 2">
            <a:extLst>
              <a:ext uri="{FF2B5EF4-FFF2-40B4-BE49-F238E27FC236}">
                <a16:creationId xmlns:a16="http://schemas.microsoft.com/office/drawing/2014/main" id="{C7FFA685-7A93-4A48-8393-02ADAA33B071}"/>
              </a:ext>
            </a:extLst>
          </p:cNvPr>
          <p:cNvSpPr>
            <a:spLocks noGrp="1"/>
          </p:cNvSpPr>
          <p:nvPr>
            <p:ph idx="1"/>
          </p:nvPr>
        </p:nvSpPr>
        <p:spPr>
          <a:xfrm>
            <a:off x="6090574" y="2421682"/>
            <a:ext cx="4977578" cy="3639289"/>
          </a:xfrm>
        </p:spPr>
        <p:txBody>
          <a:bodyPr anchor="ctr">
            <a:normAutofit/>
          </a:bodyPr>
          <a:lstStyle/>
          <a:p>
            <a:pPr marL="0" indent="0">
              <a:buNone/>
            </a:pPr>
            <a:r>
              <a:rPr lang="es-MX" sz="1700" b="1" dirty="0">
                <a:solidFill>
                  <a:srgbClr val="000000"/>
                </a:solidFill>
              </a:rPr>
              <a:t>Proverbios 6:16</a:t>
            </a:r>
            <a:r>
              <a:rPr lang="es-MX" sz="1700" dirty="0">
                <a:solidFill>
                  <a:srgbClr val="000000"/>
                </a:solidFill>
              </a:rPr>
              <a:t> </a:t>
            </a:r>
            <a:r>
              <a:rPr lang="es-MX" sz="1700" i="1" dirty="0">
                <a:solidFill>
                  <a:srgbClr val="000000"/>
                </a:solidFill>
              </a:rPr>
              <a:t>Seis cosas aborrece Jehová, Y aun siete abomina su alma: </a:t>
            </a:r>
            <a:r>
              <a:rPr lang="es-MX" sz="1700" b="1" dirty="0">
                <a:solidFill>
                  <a:srgbClr val="000000"/>
                </a:solidFill>
              </a:rPr>
              <a:t>17</a:t>
            </a:r>
            <a:r>
              <a:rPr lang="es-MX" sz="1700" i="1" dirty="0">
                <a:solidFill>
                  <a:srgbClr val="000000"/>
                </a:solidFill>
              </a:rPr>
              <a:t> Los ojos altivos, la lengua mentirosa, Las manos derramadoras de sangre inocente…</a:t>
            </a:r>
          </a:p>
          <a:p>
            <a:pPr marL="514350" indent="-514350">
              <a:buFont typeface="+mj-lt"/>
              <a:buAutoNum type="arabicPeriod"/>
            </a:pPr>
            <a:r>
              <a:rPr lang="es-MX" sz="1700" b="1" u="sng" dirty="0">
                <a:solidFill>
                  <a:srgbClr val="000000"/>
                </a:solidFill>
              </a:rPr>
              <a:t>La arrogancia</a:t>
            </a:r>
            <a:r>
              <a:rPr lang="es-MX" sz="1700" dirty="0">
                <a:solidFill>
                  <a:srgbClr val="000000"/>
                </a:solidFill>
              </a:rPr>
              <a:t>. Pone uno primero en lugar de dar preferencia a otros. Humildad es ayudar y exaltar a otros sobre sí mismo.</a:t>
            </a:r>
          </a:p>
          <a:p>
            <a:pPr marL="514350" indent="-514350">
              <a:buFont typeface="+mj-lt"/>
              <a:buAutoNum type="arabicPeriod"/>
            </a:pPr>
            <a:r>
              <a:rPr lang="es-MX" sz="1700" b="1" u="sng" dirty="0">
                <a:solidFill>
                  <a:srgbClr val="000000"/>
                </a:solidFill>
              </a:rPr>
              <a:t>Mentiroso</a:t>
            </a:r>
            <a:r>
              <a:rPr lang="es-MX" sz="1700" dirty="0">
                <a:solidFill>
                  <a:srgbClr val="000000"/>
                </a:solidFill>
              </a:rPr>
              <a:t>. Mal representa la realidad a otros.</a:t>
            </a:r>
          </a:p>
          <a:p>
            <a:pPr marL="514350" indent="-514350">
              <a:buFont typeface="+mj-lt"/>
              <a:buAutoNum type="arabicPeriod"/>
            </a:pPr>
            <a:r>
              <a:rPr lang="es-MX" sz="1700" b="1" u="sng" dirty="0">
                <a:solidFill>
                  <a:srgbClr val="000000"/>
                </a:solidFill>
              </a:rPr>
              <a:t>Gente violenta o agresiva</a:t>
            </a:r>
            <a:r>
              <a:rPr lang="es-MX" sz="1700" dirty="0">
                <a:solidFill>
                  <a:srgbClr val="000000"/>
                </a:solidFill>
              </a:rPr>
              <a:t>. Hombres de verdad buscan ser una bendición a otros, no hacerles daño, hacerles avergonzarse frente otros, etc.</a:t>
            </a:r>
          </a:p>
          <a:p>
            <a:pPr marL="0" indent="0">
              <a:buNone/>
            </a:pPr>
            <a:endParaRPr lang="es-MX" sz="1700" dirty="0">
              <a:solidFill>
                <a:srgbClr val="000000"/>
              </a:solidFill>
            </a:endParaRPr>
          </a:p>
        </p:txBody>
      </p:sp>
    </p:spTree>
    <p:extLst>
      <p:ext uri="{BB962C8B-B14F-4D97-AF65-F5344CB8AC3E}">
        <p14:creationId xmlns:p14="http://schemas.microsoft.com/office/powerpoint/2010/main" val="4339057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49CD2D09-B1BB-4DF5-9E1C-3D21B21EDE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20431" y="0"/>
            <a:ext cx="6271569"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1" name="Picture 20">
            <a:extLst>
              <a:ext uri="{FF2B5EF4-FFF2-40B4-BE49-F238E27FC236}">
                <a16:creationId xmlns:a16="http://schemas.microsoft.com/office/drawing/2014/main" id="{83355637-BA71-4F63-94C9-E77BF81BDFC0}"/>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ítulo 1">
            <a:extLst>
              <a:ext uri="{FF2B5EF4-FFF2-40B4-BE49-F238E27FC236}">
                <a16:creationId xmlns:a16="http://schemas.microsoft.com/office/drawing/2014/main" id="{C0328AC8-5362-419A-A333-D559EEAC36C2}"/>
              </a:ext>
            </a:extLst>
          </p:cNvPr>
          <p:cNvSpPr>
            <a:spLocks noGrp="1"/>
          </p:cNvSpPr>
          <p:nvPr>
            <p:ph type="title"/>
          </p:nvPr>
        </p:nvSpPr>
        <p:spPr>
          <a:xfrm>
            <a:off x="804998" y="798445"/>
            <a:ext cx="4803636" cy="1311664"/>
          </a:xfrm>
        </p:spPr>
        <p:txBody>
          <a:bodyPr>
            <a:normAutofit/>
          </a:bodyPr>
          <a:lstStyle/>
          <a:p>
            <a:r>
              <a:rPr lang="es-MX">
                <a:solidFill>
                  <a:srgbClr val="000000"/>
                </a:solidFill>
              </a:rPr>
              <a:t>Ejemplos de Abominaciones</a:t>
            </a:r>
          </a:p>
        </p:txBody>
      </p:sp>
      <p:sp>
        <p:nvSpPr>
          <p:cNvPr id="3" name="Marcador de contenido 2">
            <a:extLst>
              <a:ext uri="{FF2B5EF4-FFF2-40B4-BE49-F238E27FC236}">
                <a16:creationId xmlns:a16="http://schemas.microsoft.com/office/drawing/2014/main" id="{C7FFA685-7A93-4A48-8393-02ADAA33B071}"/>
              </a:ext>
            </a:extLst>
          </p:cNvPr>
          <p:cNvSpPr>
            <a:spLocks noGrp="1"/>
          </p:cNvSpPr>
          <p:nvPr>
            <p:ph idx="1"/>
          </p:nvPr>
        </p:nvSpPr>
        <p:spPr>
          <a:xfrm>
            <a:off x="804997" y="2272143"/>
            <a:ext cx="4706803" cy="3788830"/>
          </a:xfrm>
        </p:spPr>
        <p:txBody>
          <a:bodyPr anchor="ctr">
            <a:normAutofit/>
          </a:bodyPr>
          <a:lstStyle/>
          <a:p>
            <a:pPr marL="0" indent="0">
              <a:buNone/>
            </a:pPr>
            <a:r>
              <a:rPr lang="es-MX" sz="1600" b="1" dirty="0">
                <a:solidFill>
                  <a:srgbClr val="000000"/>
                </a:solidFill>
              </a:rPr>
              <a:t>Proverbios 6:18</a:t>
            </a:r>
            <a:r>
              <a:rPr lang="es-MX" sz="1600" i="1" dirty="0">
                <a:solidFill>
                  <a:srgbClr val="000000"/>
                </a:solidFill>
              </a:rPr>
              <a:t> El corazón que maquina pensamientos inicuos, Los pies presurosos para correr al mal, </a:t>
            </a:r>
            <a:r>
              <a:rPr lang="es-MX" sz="1600" b="1" dirty="0">
                <a:solidFill>
                  <a:srgbClr val="000000"/>
                </a:solidFill>
              </a:rPr>
              <a:t>19</a:t>
            </a:r>
            <a:r>
              <a:rPr lang="es-MX" sz="1600" i="1" dirty="0">
                <a:solidFill>
                  <a:srgbClr val="000000"/>
                </a:solidFill>
              </a:rPr>
              <a:t> El testigo falso que habla mentiras, Y el que siembra discordia entre hermanos</a:t>
            </a:r>
            <a:r>
              <a:rPr lang="es-MX" sz="1600" dirty="0">
                <a:solidFill>
                  <a:srgbClr val="000000"/>
                </a:solidFill>
              </a:rPr>
              <a:t>.</a:t>
            </a:r>
          </a:p>
          <a:p>
            <a:pPr marL="514350" indent="-514350">
              <a:buFont typeface="+mj-lt"/>
              <a:buAutoNum type="arabicPeriod" startAt="4"/>
            </a:pPr>
            <a:r>
              <a:rPr lang="es-MX" sz="1600" b="1" u="sng" dirty="0">
                <a:solidFill>
                  <a:srgbClr val="000000"/>
                </a:solidFill>
              </a:rPr>
              <a:t>Personas que siempre meditan en la maldad.</a:t>
            </a:r>
            <a:r>
              <a:rPr lang="es-MX" sz="1600" dirty="0">
                <a:solidFill>
                  <a:srgbClr val="000000"/>
                </a:solidFill>
              </a:rPr>
              <a:t> Cómo hacer maldad a otros en palabra o en acción.</a:t>
            </a:r>
          </a:p>
          <a:p>
            <a:pPr marL="514350" indent="-514350">
              <a:buFont typeface="+mj-lt"/>
              <a:buAutoNum type="arabicPeriod" startAt="4"/>
            </a:pPr>
            <a:r>
              <a:rPr lang="es-MX" sz="1600" b="1" u="sng" dirty="0">
                <a:solidFill>
                  <a:srgbClr val="000000"/>
                </a:solidFill>
              </a:rPr>
              <a:t>Testigo falso, mentiroso. </a:t>
            </a:r>
            <a:r>
              <a:rPr lang="es-MX" sz="1600" dirty="0">
                <a:solidFill>
                  <a:srgbClr val="000000"/>
                </a:solidFill>
              </a:rPr>
              <a:t>Los que levantan falsos conceptos contra otros para provocar maldad, confusión, etc. Implican que son malos</a:t>
            </a:r>
          </a:p>
          <a:p>
            <a:pPr marL="514350" indent="-514350">
              <a:buFont typeface="+mj-lt"/>
              <a:buAutoNum type="arabicPeriod" startAt="4"/>
            </a:pPr>
            <a:r>
              <a:rPr lang="es-MX" sz="1600" b="1" u="sng" dirty="0">
                <a:solidFill>
                  <a:srgbClr val="000000"/>
                </a:solidFill>
              </a:rPr>
              <a:t>Los que empiezan discordia entre hermanos</a:t>
            </a:r>
            <a:r>
              <a:rPr lang="es-MX" sz="1600" dirty="0">
                <a:solidFill>
                  <a:srgbClr val="000000"/>
                </a:solidFill>
              </a:rPr>
              <a:t>. Si eres responsable por tus hermanos, pero no eres sus papás. Ve por su bien por ser una bendición, no por provocarles a pecado, enojo, irritarles, etc.</a:t>
            </a:r>
          </a:p>
        </p:txBody>
      </p:sp>
      <p:sp>
        <p:nvSpPr>
          <p:cNvPr id="23" name="Freeform 49">
            <a:extLst>
              <a:ext uri="{FF2B5EF4-FFF2-40B4-BE49-F238E27FC236}">
                <a16:creationId xmlns:a16="http://schemas.microsoft.com/office/drawing/2014/main" id="{967C29FE-FD32-4AFB-AD20-DBDF5864B2D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713915" y="590635"/>
            <a:ext cx="5478085" cy="6276841"/>
          </a:xfrm>
          <a:custGeom>
            <a:avLst/>
            <a:gdLst>
              <a:gd name="connsiteX0" fmla="*/ 2178155 w 5478085"/>
              <a:gd name="connsiteY0" fmla="*/ 0 h 6276841"/>
              <a:gd name="connsiteX1" fmla="*/ 5478085 w 5478085"/>
              <a:gd name="connsiteY1" fmla="*/ 3299930 h 6276841"/>
              <a:gd name="connsiteX2" fmla="*/ 3751098 w 5478085"/>
              <a:gd name="connsiteY2" fmla="*/ 6201577 h 6276841"/>
              <a:gd name="connsiteX3" fmla="*/ 3594858 w 5478085"/>
              <a:gd name="connsiteY3" fmla="*/ 6276841 h 6276841"/>
              <a:gd name="connsiteX4" fmla="*/ 761453 w 5478085"/>
              <a:gd name="connsiteY4" fmla="*/ 6276841 h 6276841"/>
              <a:gd name="connsiteX5" fmla="*/ 605213 w 5478085"/>
              <a:gd name="connsiteY5" fmla="*/ 6201577 h 6276841"/>
              <a:gd name="connsiteX6" fmla="*/ 79093 w 5478085"/>
              <a:gd name="connsiteY6" fmla="*/ 5846317 h 6276841"/>
              <a:gd name="connsiteX7" fmla="*/ 0 w 5478085"/>
              <a:gd name="connsiteY7" fmla="*/ 5774432 h 6276841"/>
              <a:gd name="connsiteX8" fmla="*/ 0 w 5478085"/>
              <a:gd name="connsiteY8" fmla="*/ 825429 h 6276841"/>
              <a:gd name="connsiteX9" fmla="*/ 79093 w 5478085"/>
              <a:gd name="connsiteY9" fmla="*/ 753544 h 6276841"/>
              <a:gd name="connsiteX10" fmla="*/ 2178155 w 5478085"/>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78085" h="6276841">
                <a:moveTo>
                  <a:pt x="2178155" y="0"/>
                </a:moveTo>
                <a:cubicBezTo>
                  <a:pt x="4000656" y="0"/>
                  <a:pt x="5478085" y="1477429"/>
                  <a:pt x="5478085" y="3299930"/>
                </a:cubicBezTo>
                <a:cubicBezTo>
                  <a:pt x="5478085" y="4552900"/>
                  <a:pt x="4779769" y="5642769"/>
                  <a:pt x="3751098" y="6201577"/>
                </a:cubicBezTo>
                <a:lnTo>
                  <a:pt x="3594858" y="6276841"/>
                </a:lnTo>
                <a:lnTo>
                  <a:pt x="761453" y="6276841"/>
                </a:lnTo>
                <a:lnTo>
                  <a:pt x="605213" y="6201577"/>
                </a:lnTo>
                <a:cubicBezTo>
                  <a:pt x="418182" y="6099975"/>
                  <a:pt x="242071" y="5980818"/>
                  <a:pt x="79093" y="5846317"/>
                </a:cubicBezTo>
                <a:lnTo>
                  <a:pt x="0" y="5774432"/>
                </a:lnTo>
                <a:lnTo>
                  <a:pt x="0" y="825429"/>
                </a:lnTo>
                <a:lnTo>
                  <a:pt x="79093" y="753544"/>
                </a:lnTo>
                <a:cubicBezTo>
                  <a:pt x="649516" y="282789"/>
                  <a:pt x="1380811" y="0"/>
                  <a:pt x="2178155"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accent3"/>
                </a:gs>
                <a:gs pos="100000">
                  <a:schemeClr val="accent3"/>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Imagen 4">
            <a:extLst>
              <a:ext uri="{FF2B5EF4-FFF2-40B4-BE49-F238E27FC236}">
                <a16:creationId xmlns:a16="http://schemas.microsoft.com/office/drawing/2014/main" id="{45C5FD55-A7BA-49E8-B212-261C6218FDA0}"/>
              </a:ext>
            </a:extLst>
          </p:cNvPr>
          <p:cNvPicPr>
            <a:picLocks noChangeAspect="1"/>
          </p:cNvPicPr>
          <p:nvPr/>
        </p:nvPicPr>
        <p:blipFill rotWithShape="1">
          <a:blip r:embed="rId3"/>
          <a:srcRect l="18019" r="23540"/>
          <a:stretch/>
        </p:blipFill>
        <p:spPr>
          <a:xfrm>
            <a:off x="6893318" y="770037"/>
            <a:ext cx="5298683" cy="6097438"/>
          </a:xfrm>
          <a:custGeom>
            <a:avLst/>
            <a:gdLst/>
            <a:ahLst/>
            <a:cxnLst/>
            <a:rect l="l" t="t" r="r" b="b"/>
            <a:pathLst>
              <a:path w="5298683" h="6097438">
                <a:moveTo>
                  <a:pt x="3120528" y="0"/>
                </a:moveTo>
                <a:cubicBezTo>
                  <a:pt x="3874524" y="0"/>
                  <a:pt x="4566062" y="267415"/>
                  <a:pt x="5105473" y="712577"/>
                </a:cubicBezTo>
                <a:lnTo>
                  <a:pt x="5298683" y="888178"/>
                </a:lnTo>
                <a:lnTo>
                  <a:pt x="5298683" y="5352876"/>
                </a:lnTo>
                <a:lnTo>
                  <a:pt x="5105473" y="5528477"/>
                </a:lnTo>
                <a:cubicBezTo>
                  <a:pt x="4874296" y="5719261"/>
                  <a:pt x="4615179" y="5877397"/>
                  <a:pt x="4335177" y="5995828"/>
                </a:cubicBezTo>
                <a:lnTo>
                  <a:pt x="4057556" y="6097438"/>
                </a:lnTo>
                <a:lnTo>
                  <a:pt x="2183499" y="6097438"/>
                </a:lnTo>
                <a:lnTo>
                  <a:pt x="1905878" y="5995828"/>
                </a:lnTo>
                <a:cubicBezTo>
                  <a:pt x="785873" y="5522106"/>
                  <a:pt x="0" y="4413092"/>
                  <a:pt x="0" y="3120527"/>
                </a:cubicBezTo>
                <a:cubicBezTo>
                  <a:pt x="0" y="1397108"/>
                  <a:pt x="1397108" y="0"/>
                  <a:pt x="3120528" y="0"/>
                </a:cubicBezTo>
                <a:close/>
              </a:path>
            </a:pathLst>
          </a:custGeom>
        </p:spPr>
      </p:pic>
    </p:spTree>
    <p:extLst>
      <p:ext uri="{BB962C8B-B14F-4D97-AF65-F5344CB8AC3E}">
        <p14:creationId xmlns:p14="http://schemas.microsoft.com/office/powerpoint/2010/main" val="142440954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2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magen que contiene vistiendo, sostener, parado&#10;&#10;Descripción generada automáticamente">
            <a:extLst>
              <a:ext uri="{FF2B5EF4-FFF2-40B4-BE49-F238E27FC236}">
                <a16:creationId xmlns:a16="http://schemas.microsoft.com/office/drawing/2014/main" id="{23BC5DB8-E176-4667-AF17-7199E7DA1763}"/>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32526" r="5704" b="-1"/>
          <a:stretch/>
        </p:blipFill>
        <p:spPr>
          <a:xfrm>
            <a:off x="5797543" y="10"/>
            <a:ext cx="6394152" cy="6857990"/>
          </a:xfrm>
          <a:prstGeom prst="rect">
            <a:avLst/>
          </a:prstGeom>
        </p:spPr>
      </p:pic>
      <p:pic>
        <p:nvPicPr>
          <p:cNvPr id="10" name="Picture 9">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ítulo 1">
            <a:extLst>
              <a:ext uri="{FF2B5EF4-FFF2-40B4-BE49-F238E27FC236}">
                <a16:creationId xmlns:a16="http://schemas.microsoft.com/office/drawing/2014/main" id="{F147DEB2-1289-4AB4-B4D3-7E8A4A608427}"/>
              </a:ext>
            </a:extLst>
          </p:cNvPr>
          <p:cNvSpPr>
            <a:spLocks noGrp="1"/>
          </p:cNvSpPr>
          <p:nvPr>
            <p:ph type="title"/>
          </p:nvPr>
        </p:nvSpPr>
        <p:spPr>
          <a:xfrm>
            <a:off x="804998" y="798445"/>
            <a:ext cx="4803636" cy="1311664"/>
          </a:xfrm>
        </p:spPr>
        <p:txBody>
          <a:bodyPr>
            <a:normAutofit/>
          </a:bodyPr>
          <a:lstStyle/>
          <a:p>
            <a:r>
              <a:rPr lang="es-MX" sz="4100" dirty="0">
                <a:solidFill>
                  <a:srgbClr val="000000"/>
                </a:solidFill>
              </a:rPr>
              <a:t>Dios ve unos pecados peor que otros</a:t>
            </a:r>
          </a:p>
        </p:txBody>
      </p:sp>
      <p:sp>
        <p:nvSpPr>
          <p:cNvPr id="3" name="Marcador de contenido 2">
            <a:extLst>
              <a:ext uri="{FF2B5EF4-FFF2-40B4-BE49-F238E27FC236}">
                <a16:creationId xmlns:a16="http://schemas.microsoft.com/office/drawing/2014/main" id="{68CAF35E-92F9-47F8-9B9C-99A924275EA0}"/>
              </a:ext>
            </a:extLst>
          </p:cNvPr>
          <p:cNvSpPr>
            <a:spLocks noGrp="1"/>
          </p:cNvSpPr>
          <p:nvPr>
            <p:ph idx="1"/>
          </p:nvPr>
        </p:nvSpPr>
        <p:spPr>
          <a:xfrm>
            <a:off x="804997" y="2272143"/>
            <a:ext cx="4706803" cy="3788830"/>
          </a:xfrm>
        </p:spPr>
        <p:txBody>
          <a:bodyPr anchor="ctr">
            <a:normAutofit/>
          </a:bodyPr>
          <a:lstStyle/>
          <a:p>
            <a:pPr marL="0" indent="0">
              <a:buNone/>
            </a:pPr>
            <a:r>
              <a:rPr lang="es-MX" sz="1700" dirty="0">
                <a:solidFill>
                  <a:srgbClr val="000000"/>
                </a:solidFill>
              </a:rPr>
              <a:t>El concepto de una abominación es algo muy horrible, terrible. Todo pecado es malo. Pero hay unos pecados que tienen un carácter aun arriba de los demás. Sus efectos son duraderos, y difíciles de vencer. No vemos las cosas como Dios.</a:t>
            </a:r>
          </a:p>
          <a:p>
            <a:pPr marL="0" indent="0">
              <a:buNone/>
            </a:pPr>
            <a:r>
              <a:rPr lang="es-MX" sz="1700" dirty="0">
                <a:solidFill>
                  <a:srgbClr val="000000"/>
                </a:solidFill>
              </a:rPr>
              <a:t>Las abominaciones de </a:t>
            </a:r>
            <a:r>
              <a:rPr lang="es-MX" sz="1700" b="1" dirty="0">
                <a:solidFill>
                  <a:srgbClr val="000000"/>
                </a:solidFill>
              </a:rPr>
              <a:t>Proverbios 6:16-19:</a:t>
            </a:r>
            <a:r>
              <a:rPr lang="es-MX" sz="1700" dirty="0">
                <a:solidFill>
                  <a:srgbClr val="000000"/>
                </a:solidFill>
              </a:rPr>
              <a:t> </a:t>
            </a:r>
            <a:r>
              <a:rPr lang="es-MX" sz="1700" i="1" dirty="0">
                <a:solidFill>
                  <a:srgbClr val="000000"/>
                </a:solidFill>
              </a:rPr>
              <a:t>Arrogancia, mentiroso en sus tratos con otros, violentos o agresivos para la maldad, gente que promueven la maldad, acusando o implicando maldad a otros, y que promueven discordia entre los hermanos.</a:t>
            </a:r>
          </a:p>
          <a:p>
            <a:pPr marL="0" indent="0">
              <a:buNone/>
            </a:pPr>
            <a:r>
              <a:rPr lang="es-MX" sz="1700" dirty="0">
                <a:solidFill>
                  <a:srgbClr val="000000"/>
                </a:solidFill>
              </a:rPr>
              <a:t>Todos estos tienen relación con nuestra relación uno con el otro. Gente que maneja pecados relacionales son abominación en la vista de Dios.</a:t>
            </a:r>
          </a:p>
        </p:txBody>
      </p:sp>
    </p:spTree>
    <p:extLst>
      <p:ext uri="{BB962C8B-B14F-4D97-AF65-F5344CB8AC3E}">
        <p14:creationId xmlns:p14="http://schemas.microsoft.com/office/powerpoint/2010/main" val="41909471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BE782FF5-7E8A-4982-B873-66A2AE2F727A}"/>
              </a:ext>
            </a:extLst>
          </p:cNvPr>
          <p:cNvSpPr>
            <a:spLocks noGrp="1"/>
          </p:cNvSpPr>
          <p:nvPr>
            <p:ph type="title"/>
          </p:nvPr>
        </p:nvSpPr>
        <p:spPr>
          <a:xfrm>
            <a:off x="6094105" y="802955"/>
            <a:ext cx="4977976" cy="1454051"/>
          </a:xfrm>
        </p:spPr>
        <p:txBody>
          <a:bodyPr>
            <a:normAutofit/>
          </a:bodyPr>
          <a:lstStyle/>
          <a:p>
            <a:r>
              <a:rPr lang="es-MX" sz="3400" dirty="0">
                <a:solidFill>
                  <a:srgbClr val="000000"/>
                </a:solidFill>
              </a:rPr>
              <a:t>Un Hombre con una Mujer </a:t>
            </a:r>
            <a:br>
              <a:rPr lang="es-MX" sz="3400" dirty="0">
                <a:solidFill>
                  <a:srgbClr val="000000"/>
                </a:solidFill>
              </a:rPr>
            </a:br>
            <a:r>
              <a:rPr lang="es-MX" sz="3400" dirty="0">
                <a:solidFill>
                  <a:srgbClr val="000000"/>
                </a:solidFill>
              </a:rPr>
              <a:t>es el modelo divino</a:t>
            </a:r>
          </a:p>
        </p:txBody>
      </p:sp>
      <p:sp>
        <p:nvSpPr>
          <p:cNvPr id="14"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Imagen 4" descr="Mujer con vestido de novia&#10;&#10;Descripción generada automáticamente">
            <a:extLst>
              <a:ext uri="{FF2B5EF4-FFF2-40B4-BE49-F238E27FC236}">
                <a16:creationId xmlns:a16="http://schemas.microsoft.com/office/drawing/2014/main" id="{D033B22A-6588-470A-BEF2-11C4D5F23360}"/>
              </a:ext>
            </a:extLst>
          </p:cNvPr>
          <p:cNvPicPr>
            <a:picLocks noChangeAspect="1"/>
          </p:cNvPicPr>
          <p:nvPr/>
        </p:nvPicPr>
        <p:blipFill rotWithShape="1">
          <a:blip r:embed="rId3">
            <a:alphaModFix/>
            <a:extLst>
              <a:ext uri="{28A0092B-C50C-407E-A947-70E740481C1C}">
                <a14:useLocalDpi xmlns:a14="http://schemas.microsoft.com/office/drawing/2010/main" val="0"/>
              </a:ext>
            </a:extLst>
          </a:blip>
          <a:srcRect l="25153" r="27076" b="1"/>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Marcador de contenido 2">
            <a:extLst>
              <a:ext uri="{FF2B5EF4-FFF2-40B4-BE49-F238E27FC236}">
                <a16:creationId xmlns:a16="http://schemas.microsoft.com/office/drawing/2014/main" id="{67D9826F-0B47-42E9-BDF5-349E8717B690}"/>
              </a:ext>
            </a:extLst>
          </p:cNvPr>
          <p:cNvSpPr>
            <a:spLocks noGrp="1"/>
          </p:cNvSpPr>
          <p:nvPr>
            <p:ph idx="1"/>
          </p:nvPr>
        </p:nvSpPr>
        <p:spPr>
          <a:xfrm>
            <a:off x="6090574" y="2025748"/>
            <a:ext cx="4977578" cy="4113833"/>
          </a:xfrm>
        </p:spPr>
        <p:txBody>
          <a:bodyPr anchor="ctr">
            <a:normAutofit/>
          </a:bodyPr>
          <a:lstStyle/>
          <a:p>
            <a:pPr marL="0" indent="0">
              <a:buNone/>
            </a:pPr>
            <a:r>
              <a:rPr lang="es-MX" sz="1800" b="1" dirty="0">
                <a:solidFill>
                  <a:srgbClr val="000000"/>
                </a:solidFill>
              </a:rPr>
              <a:t>Marcos 10:6 </a:t>
            </a:r>
            <a:r>
              <a:rPr lang="es-MX" sz="1800" i="1" dirty="0">
                <a:solidFill>
                  <a:schemeClr val="accent1"/>
                </a:solidFill>
              </a:rPr>
              <a:t>pero </a:t>
            </a:r>
            <a:r>
              <a:rPr lang="es-MX" sz="1800" b="1" i="1" u="sng" dirty="0">
                <a:solidFill>
                  <a:srgbClr val="FF0000"/>
                </a:solidFill>
              </a:rPr>
              <a:t>al principio de la creación, varón y hembra los hizo Dios</a:t>
            </a:r>
            <a:r>
              <a:rPr lang="es-MX" sz="1800" i="1" dirty="0">
                <a:solidFill>
                  <a:schemeClr val="accent1"/>
                </a:solidFill>
              </a:rPr>
              <a:t>.</a:t>
            </a:r>
            <a:r>
              <a:rPr lang="es-MX" sz="1800" i="1" dirty="0">
                <a:solidFill>
                  <a:srgbClr val="000000"/>
                </a:solidFill>
              </a:rPr>
              <a:t>  </a:t>
            </a:r>
            <a:r>
              <a:rPr lang="es-MX" sz="1800" b="1" dirty="0">
                <a:solidFill>
                  <a:srgbClr val="000000"/>
                </a:solidFill>
              </a:rPr>
              <a:t>7</a:t>
            </a:r>
            <a:r>
              <a:rPr lang="es-MX" sz="1800" i="1" dirty="0">
                <a:solidFill>
                  <a:srgbClr val="000000"/>
                </a:solidFill>
              </a:rPr>
              <a:t> </a:t>
            </a:r>
            <a:r>
              <a:rPr lang="es-MX" sz="1800" i="1" dirty="0">
                <a:solidFill>
                  <a:schemeClr val="accent1"/>
                </a:solidFill>
              </a:rPr>
              <a:t>Por esto dejará el hombre a su padre y a su madre, y se unirá a su mujer, </a:t>
            </a:r>
          </a:p>
          <a:p>
            <a:r>
              <a:rPr lang="es-MX" sz="1800" b="1" u="sng" dirty="0">
                <a:solidFill>
                  <a:srgbClr val="FF0000"/>
                </a:solidFill>
              </a:rPr>
              <a:t>Dios hizo nada más dos géneros. No más.</a:t>
            </a:r>
          </a:p>
          <a:p>
            <a:pPr marL="0" indent="0">
              <a:buNone/>
            </a:pPr>
            <a:r>
              <a:rPr lang="es-MX" sz="1800" b="1" dirty="0">
                <a:solidFill>
                  <a:srgbClr val="000000"/>
                </a:solidFill>
              </a:rPr>
              <a:t>Hebreos 13:4 </a:t>
            </a:r>
            <a:r>
              <a:rPr lang="es-MX" sz="1800" b="1" i="1" u="sng" dirty="0">
                <a:solidFill>
                  <a:schemeClr val="accent1"/>
                </a:solidFill>
              </a:rPr>
              <a:t>Honroso sea en todos el matrimonio</a:t>
            </a:r>
            <a:r>
              <a:rPr lang="es-MX" sz="1800" i="1" dirty="0">
                <a:solidFill>
                  <a:schemeClr val="accent1"/>
                </a:solidFill>
              </a:rPr>
              <a:t>, y el lecho sin mancilla; pero a los fornicarios y a los adúlteros los juzgará Dios</a:t>
            </a:r>
            <a:r>
              <a:rPr lang="es-MX" sz="1800" i="1" dirty="0">
                <a:solidFill>
                  <a:srgbClr val="000000"/>
                </a:solidFill>
              </a:rPr>
              <a:t>. </a:t>
            </a:r>
          </a:p>
          <a:p>
            <a:pPr marL="0" indent="0">
              <a:buNone/>
            </a:pPr>
            <a:r>
              <a:rPr lang="es-MX" sz="1800" b="1" dirty="0">
                <a:solidFill>
                  <a:srgbClr val="000000"/>
                </a:solidFill>
              </a:rPr>
              <a:t>Judas 1:7 </a:t>
            </a:r>
            <a:r>
              <a:rPr lang="es-MX" sz="1800" i="1" dirty="0">
                <a:solidFill>
                  <a:schemeClr val="accent1"/>
                </a:solidFill>
              </a:rPr>
              <a:t>como Sodoma y Gomorra y las ciudades vecinas, las cuales de la misma manera que aquéllos, </a:t>
            </a:r>
            <a:r>
              <a:rPr lang="es-MX" sz="1800" b="1" i="1" u="sng" dirty="0">
                <a:solidFill>
                  <a:schemeClr val="accent1"/>
                </a:solidFill>
              </a:rPr>
              <a:t>habiendo fornicado e ido en </a:t>
            </a:r>
            <a:r>
              <a:rPr lang="es-MX" sz="1800" b="1" i="1" u="sng" dirty="0" err="1">
                <a:solidFill>
                  <a:schemeClr val="accent1"/>
                </a:solidFill>
              </a:rPr>
              <a:t>pos</a:t>
            </a:r>
            <a:r>
              <a:rPr lang="es-MX" sz="1800" b="1" i="1" u="sng" dirty="0">
                <a:solidFill>
                  <a:schemeClr val="accent1"/>
                </a:solidFill>
              </a:rPr>
              <a:t> de vicios contra naturaleza</a:t>
            </a:r>
            <a:r>
              <a:rPr lang="es-MX" sz="1800" i="1" dirty="0">
                <a:solidFill>
                  <a:schemeClr val="accent1"/>
                </a:solidFill>
              </a:rPr>
              <a:t>, fueron puestas por ejemplo, sufriendo el castigo del fuego eterno</a:t>
            </a:r>
            <a:r>
              <a:rPr lang="es-MX" sz="1800" dirty="0">
                <a:solidFill>
                  <a:srgbClr val="000000"/>
                </a:solidFill>
              </a:rPr>
              <a:t>. </a:t>
            </a:r>
          </a:p>
        </p:txBody>
      </p:sp>
    </p:spTree>
    <p:extLst>
      <p:ext uri="{BB962C8B-B14F-4D97-AF65-F5344CB8AC3E}">
        <p14:creationId xmlns:p14="http://schemas.microsoft.com/office/powerpoint/2010/main" val="6817152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Rectangle 9">
            <a:extLst>
              <a:ext uri="{FF2B5EF4-FFF2-40B4-BE49-F238E27FC236}">
                <a16:creationId xmlns:a16="http://schemas.microsoft.com/office/drawing/2014/main" id="{B05E4F47-B148-49E0-B472-BBF1493155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69972" y="0"/>
            <a:ext cx="6421721"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7A2CE8EB-F719-4F84-9E91-F538438CAC76}"/>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flipH="1">
            <a:off x="0" y="0"/>
            <a:ext cx="12192000" cy="6858000"/>
          </a:xfrm>
          <a:prstGeom prst="rect">
            <a:avLst/>
          </a:prstGeom>
        </p:spPr>
      </p:pic>
      <p:sp>
        <p:nvSpPr>
          <p:cNvPr id="2" name="Título 1">
            <a:extLst>
              <a:ext uri="{FF2B5EF4-FFF2-40B4-BE49-F238E27FC236}">
                <a16:creationId xmlns:a16="http://schemas.microsoft.com/office/drawing/2014/main" id="{58665D6C-1B5E-4D7B-93F7-D390058305E8}"/>
              </a:ext>
            </a:extLst>
          </p:cNvPr>
          <p:cNvSpPr>
            <a:spLocks noGrp="1"/>
          </p:cNvSpPr>
          <p:nvPr>
            <p:ph type="title"/>
          </p:nvPr>
        </p:nvSpPr>
        <p:spPr>
          <a:xfrm>
            <a:off x="801340" y="802955"/>
            <a:ext cx="4766330" cy="1454051"/>
          </a:xfrm>
        </p:spPr>
        <p:txBody>
          <a:bodyPr>
            <a:normAutofit/>
          </a:bodyPr>
          <a:lstStyle/>
          <a:p>
            <a:r>
              <a:rPr lang="es-MX" sz="3300" dirty="0">
                <a:solidFill>
                  <a:srgbClr val="000000"/>
                </a:solidFill>
              </a:rPr>
              <a:t>Dios hizo solamente </a:t>
            </a:r>
            <a:br>
              <a:rPr lang="es-MX" sz="3300" dirty="0">
                <a:solidFill>
                  <a:srgbClr val="000000"/>
                </a:solidFill>
              </a:rPr>
            </a:br>
            <a:r>
              <a:rPr lang="es-MX" sz="3300" dirty="0">
                <a:solidFill>
                  <a:srgbClr val="000000"/>
                </a:solidFill>
              </a:rPr>
              <a:t>2 sexos (géneros): </a:t>
            </a:r>
            <a:br>
              <a:rPr lang="es-MX" sz="3300" dirty="0">
                <a:solidFill>
                  <a:srgbClr val="000000"/>
                </a:solidFill>
              </a:rPr>
            </a:br>
            <a:r>
              <a:rPr lang="es-MX" sz="3300" dirty="0">
                <a:solidFill>
                  <a:srgbClr val="000000"/>
                </a:solidFill>
              </a:rPr>
              <a:t>varones y mujeres</a:t>
            </a:r>
          </a:p>
        </p:txBody>
      </p:sp>
      <p:sp>
        <p:nvSpPr>
          <p:cNvPr id="3" name="Marcador de contenido 2">
            <a:extLst>
              <a:ext uri="{FF2B5EF4-FFF2-40B4-BE49-F238E27FC236}">
                <a16:creationId xmlns:a16="http://schemas.microsoft.com/office/drawing/2014/main" id="{BD67B1FE-C284-401E-8026-2E0D654F4C99}"/>
              </a:ext>
            </a:extLst>
          </p:cNvPr>
          <p:cNvSpPr>
            <a:spLocks noGrp="1"/>
          </p:cNvSpPr>
          <p:nvPr>
            <p:ph idx="1"/>
          </p:nvPr>
        </p:nvSpPr>
        <p:spPr>
          <a:xfrm>
            <a:off x="804672" y="2421682"/>
            <a:ext cx="4765949" cy="4021321"/>
          </a:xfrm>
        </p:spPr>
        <p:txBody>
          <a:bodyPr anchor="t">
            <a:normAutofit fontScale="92500" lnSpcReduction="10000"/>
          </a:bodyPr>
          <a:lstStyle/>
          <a:p>
            <a:pPr marL="0" indent="0">
              <a:buNone/>
            </a:pPr>
            <a:r>
              <a:rPr lang="es-MX" sz="1800" b="1" dirty="0">
                <a:solidFill>
                  <a:srgbClr val="000000"/>
                </a:solidFill>
              </a:rPr>
              <a:t>1 Corintios 6:18 </a:t>
            </a:r>
            <a:r>
              <a:rPr lang="es-MX" sz="1800" i="1" dirty="0">
                <a:solidFill>
                  <a:schemeClr val="accent1"/>
                </a:solidFill>
              </a:rPr>
              <a:t>Huid de la fornicación </a:t>
            </a:r>
            <a:r>
              <a:rPr lang="es-MX" sz="1800" dirty="0"/>
              <a:t>(cualquier tipo de pecado sexual)</a:t>
            </a:r>
            <a:r>
              <a:rPr lang="es-MX" sz="1800" dirty="0">
                <a:solidFill>
                  <a:schemeClr val="accent1"/>
                </a:solidFill>
              </a:rPr>
              <a:t>. </a:t>
            </a:r>
            <a:r>
              <a:rPr lang="es-MX" sz="1800" i="1" dirty="0">
                <a:solidFill>
                  <a:schemeClr val="accent1"/>
                </a:solidFill>
              </a:rPr>
              <a:t>Cualquier otro pecado que el hombre cometa, está fuera del cuerpo; mas </a:t>
            </a:r>
            <a:r>
              <a:rPr lang="es-MX" sz="1800" b="1" i="1" u="sng" dirty="0">
                <a:solidFill>
                  <a:schemeClr val="accent1"/>
                </a:solidFill>
              </a:rPr>
              <a:t>el que fornica, contra su propio cuerpo peca</a:t>
            </a:r>
            <a:r>
              <a:rPr lang="es-MX" sz="1800" i="1" dirty="0">
                <a:solidFill>
                  <a:schemeClr val="accent1"/>
                </a:solidFill>
              </a:rPr>
              <a:t>. </a:t>
            </a:r>
          </a:p>
          <a:p>
            <a:r>
              <a:rPr lang="es-MX" sz="1800" dirty="0">
                <a:solidFill>
                  <a:srgbClr val="000000"/>
                </a:solidFill>
              </a:rPr>
              <a:t>Los hechos de tinieblas envueltos en pecado sexual hacen daño a tu propio cuerpo. Causan hábitos, deseos, pensamientos, memorias, y otros asuntos muy fuertes que vas a encontrar increíblemente difícil de romper y quitar las ciñuelas después. El hecho de tener sexo antes de casarte puede empezar un largo camino cruel y difícil en tu vida. Dios te ayuda, pero </a:t>
            </a:r>
            <a:r>
              <a:rPr lang="es-MX" sz="1800" b="1" u="sng" dirty="0">
                <a:solidFill>
                  <a:srgbClr val="000000"/>
                </a:solidFill>
              </a:rPr>
              <a:t>Dios te pide de pesar cuidadosamente tus acciones ANTES de hacerlas</a:t>
            </a:r>
            <a:r>
              <a:rPr lang="es-MX" sz="1800" dirty="0">
                <a:solidFill>
                  <a:srgbClr val="000000"/>
                </a:solidFill>
              </a:rPr>
              <a:t>. </a:t>
            </a:r>
          </a:p>
          <a:p>
            <a:r>
              <a:rPr lang="es-MX" sz="1800" dirty="0">
                <a:solidFill>
                  <a:srgbClr val="000000"/>
                </a:solidFill>
              </a:rPr>
              <a:t>Inmoralidad sexual es un daño espiritual </a:t>
            </a:r>
            <a:r>
              <a:rPr lang="es-MX" sz="1800" b="1" u="sng" dirty="0">
                <a:solidFill>
                  <a:srgbClr val="000000"/>
                </a:solidFill>
              </a:rPr>
              <a:t>en contra de ti mismo</a:t>
            </a:r>
            <a:r>
              <a:rPr lang="es-MX" sz="1800" dirty="0">
                <a:solidFill>
                  <a:srgbClr val="000000"/>
                </a:solidFill>
              </a:rPr>
              <a:t>.</a:t>
            </a:r>
          </a:p>
        </p:txBody>
      </p:sp>
      <p:sp>
        <p:nvSpPr>
          <p:cNvPr id="14" name="Freeform 50">
            <a:extLst>
              <a:ext uri="{FF2B5EF4-FFF2-40B4-BE49-F238E27FC236}">
                <a16:creationId xmlns:a16="http://schemas.microsoft.com/office/drawing/2014/main" id="{684BF3E1-C321-4F38-85CF-FEBBEEC15E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727121" y="581159"/>
            <a:ext cx="5464879" cy="6276841"/>
          </a:xfrm>
          <a:custGeom>
            <a:avLst/>
            <a:gdLst>
              <a:gd name="connsiteX0" fmla="*/ 3299930 w 5464879"/>
              <a:gd name="connsiteY0" fmla="*/ 0 h 6276841"/>
              <a:gd name="connsiteX1" fmla="*/ 5398992 w 5464879"/>
              <a:gd name="connsiteY1" fmla="*/ 753544 h 6276841"/>
              <a:gd name="connsiteX2" fmla="*/ 5464879 w 5464879"/>
              <a:gd name="connsiteY2" fmla="*/ 813426 h 6276841"/>
              <a:gd name="connsiteX3" fmla="*/ 5464879 w 5464879"/>
              <a:gd name="connsiteY3" fmla="*/ 5786434 h 6276841"/>
              <a:gd name="connsiteX4" fmla="*/ 5398992 w 5464879"/>
              <a:gd name="connsiteY4" fmla="*/ 5846317 h 6276841"/>
              <a:gd name="connsiteX5" fmla="*/ 4872873 w 5464879"/>
              <a:gd name="connsiteY5" fmla="*/ 6201577 h 6276841"/>
              <a:gd name="connsiteX6" fmla="*/ 4716632 w 5464879"/>
              <a:gd name="connsiteY6" fmla="*/ 6276841 h 6276841"/>
              <a:gd name="connsiteX7" fmla="*/ 1883227 w 5464879"/>
              <a:gd name="connsiteY7" fmla="*/ 6276841 h 6276841"/>
              <a:gd name="connsiteX8" fmla="*/ 1726987 w 5464879"/>
              <a:gd name="connsiteY8" fmla="*/ 6201577 h 6276841"/>
              <a:gd name="connsiteX9" fmla="*/ 0 w 5464879"/>
              <a:gd name="connsiteY9" fmla="*/ 3299930 h 6276841"/>
              <a:gd name="connsiteX10" fmla="*/ 3299930 w 5464879"/>
              <a:gd name="connsiteY10" fmla="*/ 0 h 6276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464879" h="6276841">
                <a:moveTo>
                  <a:pt x="3299930" y="0"/>
                </a:moveTo>
                <a:cubicBezTo>
                  <a:pt x="4097274" y="0"/>
                  <a:pt x="4828569" y="282789"/>
                  <a:pt x="5398992" y="753544"/>
                </a:cubicBezTo>
                <a:lnTo>
                  <a:pt x="5464879" y="813426"/>
                </a:lnTo>
                <a:lnTo>
                  <a:pt x="5464879" y="5786434"/>
                </a:lnTo>
                <a:lnTo>
                  <a:pt x="5398992" y="5846317"/>
                </a:lnTo>
                <a:cubicBezTo>
                  <a:pt x="5236014" y="5980818"/>
                  <a:pt x="5059904" y="6099975"/>
                  <a:pt x="4872873" y="6201577"/>
                </a:cubicBezTo>
                <a:lnTo>
                  <a:pt x="4716632" y="6276841"/>
                </a:lnTo>
                <a:lnTo>
                  <a:pt x="1883227" y="6276841"/>
                </a:lnTo>
                <a:lnTo>
                  <a:pt x="1726987" y="6201577"/>
                </a:lnTo>
                <a:cubicBezTo>
                  <a:pt x="698316" y="5642769"/>
                  <a:pt x="0" y="4552900"/>
                  <a:pt x="0" y="3299930"/>
                </a:cubicBezTo>
                <a:cubicBezTo>
                  <a:pt x="0" y="1477429"/>
                  <a:pt x="1477429" y="0"/>
                  <a:pt x="3299930" y="0"/>
                </a:cubicBezTo>
                <a:close/>
              </a:path>
            </a:pathLst>
          </a:custGeom>
          <a:solidFill>
            <a:srgbClr val="FFFFFF"/>
          </a:solidFill>
          <a:ln>
            <a:gradFill>
              <a:gsLst>
                <a:gs pos="0">
                  <a:schemeClr val="accent1">
                    <a:lumMod val="40000"/>
                    <a:lumOff val="60000"/>
                  </a:schemeClr>
                </a:gs>
                <a:gs pos="23000">
                  <a:schemeClr val="accent1">
                    <a:lumMod val="45000"/>
                    <a:lumOff val="55000"/>
                  </a:schemeClr>
                </a:gs>
                <a:gs pos="83000">
                  <a:schemeClr val="bg2">
                    <a:lumMod val="75000"/>
                  </a:schemeClr>
                </a:gs>
                <a:gs pos="100000">
                  <a:schemeClr val="bg2">
                    <a:lumMod val="75000"/>
                  </a:schemeClr>
                </a:gs>
              </a:gsLst>
              <a:lin ang="5400000" scaled="1"/>
            </a:grad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Imagen 4">
            <a:extLst>
              <a:ext uri="{FF2B5EF4-FFF2-40B4-BE49-F238E27FC236}">
                <a16:creationId xmlns:a16="http://schemas.microsoft.com/office/drawing/2014/main" id="{C9DB8098-8433-485F-837F-A632B8CD9E73}"/>
              </a:ext>
            </a:extLst>
          </p:cNvPr>
          <p:cNvPicPr>
            <a:picLocks noChangeAspect="1"/>
          </p:cNvPicPr>
          <p:nvPr/>
        </p:nvPicPr>
        <p:blipFill>
          <a:blip r:embed="rId3"/>
          <a:stretch>
            <a:fillRect/>
          </a:stretch>
        </p:blipFill>
        <p:spPr>
          <a:xfrm>
            <a:off x="8390556" y="1700784"/>
            <a:ext cx="2777904" cy="4379976"/>
          </a:xfrm>
          <a:prstGeom prst="rect">
            <a:avLst/>
          </a:prstGeom>
        </p:spPr>
      </p:pic>
    </p:spTree>
    <p:extLst>
      <p:ext uri="{BB962C8B-B14F-4D97-AF65-F5344CB8AC3E}">
        <p14:creationId xmlns:p14="http://schemas.microsoft.com/office/powerpoint/2010/main" val="29820605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4351DFE5-F63D-4BE0-BDA9-E3EB88F01AA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55601" y="0"/>
            <a:ext cx="11480494" cy="2753936"/>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 name="Picture 9">
            <a:extLst>
              <a:ext uri="{FF2B5EF4-FFF2-40B4-BE49-F238E27FC236}">
                <a16:creationId xmlns:a16="http://schemas.microsoft.com/office/drawing/2014/main" id="{3AA16612-ACD2-4A16-8F2B-4514FD6BF28F}"/>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58665D6C-1B5E-4D7B-93F7-D390058305E8}"/>
              </a:ext>
            </a:extLst>
          </p:cNvPr>
          <p:cNvSpPr>
            <a:spLocks noGrp="1"/>
          </p:cNvSpPr>
          <p:nvPr>
            <p:ph type="title"/>
          </p:nvPr>
        </p:nvSpPr>
        <p:spPr>
          <a:xfrm>
            <a:off x="1179226" y="826680"/>
            <a:ext cx="9833548" cy="1325563"/>
          </a:xfrm>
        </p:spPr>
        <p:txBody>
          <a:bodyPr>
            <a:normAutofit/>
          </a:bodyPr>
          <a:lstStyle/>
          <a:p>
            <a:pPr algn="ctr"/>
            <a:r>
              <a:rPr lang="es-MX" sz="4000" b="1" dirty="0">
                <a:solidFill>
                  <a:srgbClr val="FFFFFF"/>
                </a:solidFill>
              </a:rPr>
              <a:t>El Pecado Sexual</a:t>
            </a:r>
          </a:p>
        </p:txBody>
      </p:sp>
      <p:sp>
        <p:nvSpPr>
          <p:cNvPr id="3" name="Marcador de contenido 2">
            <a:extLst>
              <a:ext uri="{FF2B5EF4-FFF2-40B4-BE49-F238E27FC236}">
                <a16:creationId xmlns:a16="http://schemas.microsoft.com/office/drawing/2014/main" id="{BD67B1FE-C284-401E-8026-2E0D654F4C99}"/>
              </a:ext>
            </a:extLst>
          </p:cNvPr>
          <p:cNvSpPr>
            <a:spLocks noGrp="1"/>
          </p:cNvSpPr>
          <p:nvPr>
            <p:ph idx="1"/>
          </p:nvPr>
        </p:nvSpPr>
        <p:spPr>
          <a:xfrm>
            <a:off x="1179226" y="3092970"/>
            <a:ext cx="9833548" cy="2693976"/>
          </a:xfrm>
        </p:spPr>
        <p:txBody>
          <a:bodyPr>
            <a:normAutofit/>
          </a:bodyPr>
          <a:lstStyle/>
          <a:p>
            <a:r>
              <a:rPr lang="es-MX" sz="1900" b="1" dirty="0">
                <a:solidFill>
                  <a:srgbClr val="000000"/>
                </a:solidFill>
              </a:rPr>
              <a:t>1 Corintios 6:18 </a:t>
            </a:r>
            <a:r>
              <a:rPr lang="es-MX" sz="1900" i="1" dirty="0">
                <a:solidFill>
                  <a:srgbClr val="000000"/>
                </a:solidFill>
              </a:rPr>
              <a:t>Huid de la fornicación </a:t>
            </a:r>
            <a:r>
              <a:rPr lang="es-MX" sz="1900" dirty="0">
                <a:solidFill>
                  <a:srgbClr val="000000"/>
                </a:solidFill>
              </a:rPr>
              <a:t>(cualquier tipo de pecado sexual). </a:t>
            </a:r>
            <a:r>
              <a:rPr lang="es-MX" sz="1900" i="1" dirty="0">
                <a:solidFill>
                  <a:srgbClr val="000000"/>
                </a:solidFill>
              </a:rPr>
              <a:t>Cualquier otro pecado que el hombre cometa, está fuera del cuerpo; mas el que fornica, contra su propio cuerpo peca. </a:t>
            </a:r>
          </a:p>
          <a:p>
            <a:r>
              <a:rPr lang="es-MX" sz="1900" b="1" dirty="0">
                <a:solidFill>
                  <a:srgbClr val="000000"/>
                </a:solidFill>
              </a:rPr>
              <a:t>Levítico 20:10 </a:t>
            </a:r>
            <a:r>
              <a:rPr lang="es-MX" sz="1900" i="1" dirty="0">
                <a:solidFill>
                  <a:srgbClr val="000000"/>
                </a:solidFill>
              </a:rPr>
              <a:t>Si un hombre cometiere adulterio con la mujer de su prójimo, el adúltero y la adúltera indefectiblemente serán muertos</a:t>
            </a:r>
            <a:r>
              <a:rPr lang="es-MX" sz="1900" dirty="0">
                <a:solidFill>
                  <a:srgbClr val="000000"/>
                </a:solidFill>
              </a:rPr>
              <a:t>. </a:t>
            </a:r>
            <a:endParaRPr lang="es-MX" sz="1900" i="1" dirty="0">
              <a:solidFill>
                <a:srgbClr val="000000"/>
              </a:solidFill>
            </a:endParaRPr>
          </a:p>
          <a:p>
            <a:pPr marL="0" indent="0">
              <a:buNone/>
            </a:pPr>
            <a:r>
              <a:rPr lang="es-MX" sz="1900" dirty="0">
                <a:solidFill>
                  <a:srgbClr val="000000"/>
                </a:solidFill>
              </a:rPr>
              <a:t>Inmoralidad sexual es un pecado que se une uno con otro sexualmente en pecado. Es cómo dos ladrones que roban algo juntos, los dos tienen una experiencia en común. Si se sorprendieron el dueño en medio del robo, y ellos mataron a él, entonces se va engruesando su experiencia, y la culpa de uno, o que agarran a uno por el crimen causará espanto y miedo al otro. La experiencia liga sus almas al crimen. Inmoralidad liga las almas de los de dos juntos en pecado.</a:t>
            </a:r>
          </a:p>
        </p:txBody>
      </p:sp>
    </p:spTree>
    <p:extLst>
      <p:ext uri="{BB962C8B-B14F-4D97-AF65-F5344CB8AC3E}">
        <p14:creationId xmlns:p14="http://schemas.microsoft.com/office/powerpoint/2010/main" val="332263944"/>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3B854194-185D-494D-905C-7C7CB2E30F6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608211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B4F5FA0D-0104-4987-8241-EFF7C85B88D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91998" cy="6858000"/>
          </a:xfrm>
          <a:prstGeom prst="rect">
            <a:avLst/>
          </a:prstGeom>
          <a:gradFill>
            <a:gsLst>
              <a:gs pos="0">
                <a:schemeClr val="accent1">
                  <a:lumMod val="90000"/>
                </a:schemeClr>
              </a:gs>
              <a:gs pos="25000">
                <a:schemeClr val="accent1">
                  <a:lumMod val="90000"/>
                </a:schemeClr>
              </a:gs>
              <a:gs pos="94000">
                <a:schemeClr val="bg2">
                  <a:lumMod val="25000"/>
                </a:schemeClr>
              </a:gs>
              <a:gs pos="100000">
                <a:schemeClr val="bg2">
                  <a:lumMod val="2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2" name="Picture 11">
            <a:extLst>
              <a:ext uri="{FF2B5EF4-FFF2-40B4-BE49-F238E27FC236}">
                <a16:creationId xmlns:a16="http://schemas.microsoft.com/office/drawing/2014/main" id="{2897127E-6CEF-446C-BE87-93B7C46E49D1}"/>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153D35AE-8A24-44D2-ADE9-CDCFC28302AA}"/>
              </a:ext>
            </a:extLst>
          </p:cNvPr>
          <p:cNvSpPr>
            <a:spLocks noGrp="1"/>
          </p:cNvSpPr>
          <p:nvPr>
            <p:ph type="title"/>
          </p:nvPr>
        </p:nvSpPr>
        <p:spPr>
          <a:xfrm>
            <a:off x="640079" y="2053641"/>
            <a:ext cx="3669161" cy="2760098"/>
          </a:xfrm>
        </p:spPr>
        <p:txBody>
          <a:bodyPr>
            <a:normAutofit/>
          </a:bodyPr>
          <a:lstStyle/>
          <a:p>
            <a:r>
              <a:rPr lang="es-MX" b="1" dirty="0">
                <a:solidFill>
                  <a:srgbClr val="FFFFFF"/>
                </a:solidFill>
              </a:rPr>
              <a:t>La Gravedad del Pecado</a:t>
            </a:r>
          </a:p>
        </p:txBody>
      </p:sp>
      <p:sp>
        <p:nvSpPr>
          <p:cNvPr id="3" name="Marcador de contenido 2">
            <a:extLst>
              <a:ext uri="{FF2B5EF4-FFF2-40B4-BE49-F238E27FC236}">
                <a16:creationId xmlns:a16="http://schemas.microsoft.com/office/drawing/2014/main" id="{1EC3B4B1-6256-4EB8-8555-2E6BCD026DCE}"/>
              </a:ext>
            </a:extLst>
          </p:cNvPr>
          <p:cNvSpPr>
            <a:spLocks noGrp="1"/>
          </p:cNvSpPr>
          <p:nvPr>
            <p:ph idx="1"/>
          </p:nvPr>
        </p:nvSpPr>
        <p:spPr>
          <a:xfrm>
            <a:off x="6090574" y="801866"/>
            <a:ext cx="5306084" cy="5230634"/>
          </a:xfrm>
        </p:spPr>
        <p:txBody>
          <a:bodyPr anchor="ctr">
            <a:normAutofit/>
          </a:bodyPr>
          <a:lstStyle/>
          <a:p>
            <a:pPr marL="0" indent="0">
              <a:buNone/>
            </a:pPr>
            <a:r>
              <a:rPr lang="es-MX" sz="2000" dirty="0">
                <a:solidFill>
                  <a:srgbClr val="000000"/>
                </a:solidFill>
              </a:rPr>
              <a:t>Tenemos que entender algo sobre el pecado. Pecado es de hacer las cosas en una forma opuesta de la voluntad de Dios.</a:t>
            </a:r>
          </a:p>
          <a:p>
            <a:r>
              <a:rPr lang="es-MX" sz="2000" dirty="0">
                <a:solidFill>
                  <a:srgbClr val="000000"/>
                </a:solidFill>
              </a:rPr>
              <a:t>Todos los mandamientos de Dios fluyen desde el carácter santo de Dios. El matrimonio es sana y de buen salud espiritual, social, y físico para el ser humano. Sexo adentro del matrimonio, a tu cónyuge es sano.</a:t>
            </a:r>
          </a:p>
          <a:p>
            <a:r>
              <a:rPr lang="es-MX" sz="2000" dirty="0">
                <a:solidFill>
                  <a:srgbClr val="000000"/>
                </a:solidFill>
              </a:rPr>
              <a:t>Satanás quiere contaminar lo sano con la inmundicia. Dos hombres juntos, dos mujeres, uno con alguien que no es su cónyuge, o sea, en cualquier forma, no lo que Dios nos mandó.</a:t>
            </a:r>
          </a:p>
          <a:p>
            <a:r>
              <a:rPr lang="es-MX" sz="2000" dirty="0">
                <a:solidFill>
                  <a:srgbClr val="000000"/>
                </a:solidFill>
              </a:rPr>
              <a:t>Las cosas funcionan bien cuando andas en los caminos de Dios.</a:t>
            </a:r>
          </a:p>
        </p:txBody>
      </p:sp>
    </p:spTree>
    <p:extLst>
      <p:ext uri="{BB962C8B-B14F-4D97-AF65-F5344CB8AC3E}">
        <p14:creationId xmlns:p14="http://schemas.microsoft.com/office/powerpoint/2010/main" val="2720043087"/>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A7F5D24B-64D3-4358-8551-8499DD4C790F}"/>
              </a:ext>
            </a:extLst>
          </p:cNvPr>
          <p:cNvSpPr>
            <a:spLocks noGrp="1"/>
          </p:cNvSpPr>
          <p:nvPr>
            <p:ph type="title"/>
          </p:nvPr>
        </p:nvSpPr>
        <p:spPr>
          <a:xfrm>
            <a:off x="5297762" y="329184"/>
            <a:ext cx="6251110" cy="1783080"/>
          </a:xfrm>
        </p:spPr>
        <p:txBody>
          <a:bodyPr anchor="b">
            <a:normAutofit/>
          </a:bodyPr>
          <a:lstStyle/>
          <a:p>
            <a:r>
              <a:rPr lang="es-MX" sz="5400" dirty="0"/>
              <a:t>Dominar balanceado con la Prudencia</a:t>
            </a:r>
          </a:p>
        </p:txBody>
      </p:sp>
      <p:pic>
        <p:nvPicPr>
          <p:cNvPr id="5" name="Imagen 4" descr="Un dibujo de un personaje de caricatura&#10;&#10;Descripción generada automáticamente con confianza baja">
            <a:extLst>
              <a:ext uri="{FF2B5EF4-FFF2-40B4-BE49-F238E27FC236}">
                <a16:creationId xmlns:a16="http://schemas.microsoft.com/office/drawing/2014/main" id="{F58EB486-70F6-4373-82DB-035E8918BE3B}"/>
              </a:ext>
            </a:extLst>
          </p:cNvPr>
          <p:cNvPicPr>
            <a:picLocks noChangeAspect="1"/>
          </p:cNvPicPr>
          <p:nvPr/>
        </p:nvPicPr>
        <p:blipFill rotWithShape="1">
          <a:blip r:embed="rId2">
            <a:extLst>
              <a:ext uri="{28A0092B-C50C-407E-A947-70E740481C1C}">
                <a14:useLocalDpi xmlns:a14="http://schemas.microsoft.com/office/drawing/2010/main" val="0"/>
              </a:ext>
            </a:extLst>
          </a:blip>
          <a:srcRect l="24333"/>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043307E1-137F-4BC2-BA48-1FF8DBBC021C}"/>
              </a:ext>
            </a:extLst>
          </p:cNvPr>
          <p:cNvSpPr>
            <a:spLocks noGrp="1"/>
          </p:cNvSpPr>
          <p:nvPr>
            <p:ph idx="1"/>
          </p:nvPr>
        </p:nvSpPr>
        <p:spPr>
          <a:xfrm>
            <a:off x="5297762" y="2706623"/>
            <a:ext cx="6251110" cy="3666041"/>
          </a:xfrm>
        </p:spPr>
        <p:txBody>
          <a:bodyPr>
            <a:normAutofit fontScale="92500"/>
          </a:bodyPr>
          <a:lstStyle/>
          <a:p>
            <a:pPr marL="0" indent="0">
              <a:buNone/>
            </a:pPr>
            <a:r>
              <a:rPr lang="es-MX" sz="2400" dirty="0"/>
              <a:t>Hay un factor que es una contra peso al ser dominante, la prudencia. La prudencia es de no actuar, hablar, o tener iniciativa en ciertas situaciones. Esto hace el hombre sabio y balanceado.</a:t>
            </a:r>
          </a:p>
          <a:p>
            <a:pPr marL="0" indent="0">
              <a:buNone/>
            </a:pPr>
            <a:r>
              <a:rPr lang="es-MX" sz="2400" b="1" dirty="0"/>
              <a:t>Mt 12:36</a:t>
            </a:r>
            <a:r>
              <a:rPr lang="es-MX" sz="2400" dirty="0"/>
              <a:t> </a:t>
            </a:r>
            <a:r>
              <a:rPr lang="es-MX" sz="2400" i="1" dirty="0"/>
              <a:t>Mas yo os digo que de toda palabra ociosa que hablen los hombres, de ella darán cuenta en el día del juicio</a:t>
            </a:r>
            <a:r>
              <a:rPr lang="es-MX" sz="2400" dirty="0"/>
              <a:t>. </a:t>
            </a:r>
            <a:r>
              <a:rPr lang="es-MX" sz="2400" b="1" dirty="0"/>
              <a:t>37</a:t>
            </a:r>
            <a:r>
              <a:rPr lang="es-MX" sz="2400" dirty="0"/>
              <a:t> </a:t>
            </a:r>
            <a:r>
              <a:rPr lang="es-MX" sz="2400" i="1" dirty="0"/>
              <a:t>Porque por tus palabras serás justificado, y por tus palabras serás condenado</a:t>
            </a:r>
            <a:r>
              <a:rPr lang="es-MX" sz="2400" dirty="0"/>
              <a:t>.</a:t>
            </a:r>
          </a:p>
          <a:p>
            <a:pPr marL="0" indent="0">
              <a:buNone/>
            </a:pPr>
            <a:r>
              <a:rPr lang="es-MX" sz="2400" dirty="0"/>
              <a:t>¿Por qué no hablamos el evangelio al inconverso, pero SÍ TENEMOS QUE CRITICAR a un hermano o hermana en la fe?</a:t>
            </a:r>
          </a:p>
          <a:p>
            <a:pPr marL="0" indent="0">
              <a:buNone/>
            </a:pPr>
            <a:endParaRPr lang="es-MX" sz="2000" dirty="0"/>
          </a:p>
        </p:txBody>
      </p:sp>
    </p:spTree>
    <p:extLst>
      <p:ext uri="{BB962C8B-B14F-4D97-AF65-F5344CB8AC3E}">
        <p14:creationId xmlns:p14="http://schemas.microsoft.com/office/powerpoint/2010/main" val="33003982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53D35AE-8A24-44D2-ADE9-CDCFC28302AA}"/>
              </a:ext>
            </a:extLst>
          </p:cNvPr>
          <p:cNvSpPr>
            <a:spLocks noGrp="1"/>
          </p:cNvSpPr>
          <p:nvPr>
            <p:ph type="title"/>
          </p:nvPr>
        </p:nvSpPr>
        <p:spPr>
          <a:xfrm>
            <a:off x="4965430" y="629266"/>
            <a:ext cx="6586491" cy="1676603"/>
          </a:xfrm>
        </p:spPr>
        <p:txBody>
          <a:bodyPr>
            <a:normAutofit/>
          </a:bodyPr>
          <a:lstStyle/>
          <a:p>
            <a:r>
              <a:rPr lang="es-MX" sz="5400"/>
              <a:t>La Gravedad del Pecado</a:t>
            </a:r>
          </a:p>
        </p:txBody>
      </p:sp>
      <p:sp>
        <p:nvSpPr>
          <p:cNvPr id="3" name="Marcador de contenido 2">
            <a:extLst>
              <a:ext uri="{FF2B5EF4-FFF2-40B4-BE49-F238E27FC236}">
                <a16:creationId xmlns:a16="http://schemas.microsoft.com/office/drawing/2014/main" id="{1EC3B4B1-6256-4EB8-8555-2E6BCD026DCE}"/>
              </a:ext>
            </a:extLst>
          </p:cNvPr>
          <p:cNvSpPr>
            <a:spLocks noGrp="1"/>
          </p:cNvSpPr>
          <p:nvPr>
            <p:ph idx="1"/>
          </p:nvPr>
        </p:nvSpPr>
        <p:spPr>
          <a:xfrm>
            <a:off x="4965431" y="2438400"/>
            <a:ext cx="6586489" cy="3785419"/>
          </a:xfrm>
        </p:spPr>
        <p:txBody>
          <a:bodyPr>
            <a:normAutofit/>
          </a:bodyPr>
          <a:lstStyle/>
          <a:p>
            <a:pPr marL="0" indent="0">
              <a:buNone/>
            </a:pPr>
            <a:r>
              <a:rPr lang="es-MX" sz="2000"/>
              <a:t>El asunto nunca es que se enoja Dios contigo, pero </a:t>
            </a:r>
            <a:r>
              <a:rPr lang="es-MX" sz="2000" b="1" u="sng"/>
              <a:t>no piensas</a:t>
            </a:r>
            <a:r>
              <a:rPr lang="es-MX" sz="2000" b="1"/>
              <a:t> </a:t>
            </a:r>
            <a:r>
              <a:rPr lang="es-MX" sz="2000"/>
              <a:t>que ni Él te va a hacer algo, ni vas a recibir nada de consecuencias del pecado.</a:t>
            </a:r>
          </a:p>
          <a:p>
            <a:r>
              <a:rPr lang="es-MX" sz="2000"/>
              <a:t>Dios impone bendición en que hacemos las cosas según que le agrada. Por implicación obvia, el pecado va a dejarnos sin la bendición, y con una maldición en su lugar.</a:t>
            </a:r>
          </a:p>
          <a:p>
            <a:r>
              <a:rPr lang="es-MX" sz="2000"/>
              <a:t>El pecado obra en ti para causarte maldad a tu alma, a tu bienestar.</a:t>
            </a:r>
          </a:p>
          <a:p>
            <a:r>
              <a:rPr lang="es-MX" sz="2000"/>
              <a:t>Dios no tiene que hacer nada de decisión de qué juicio te cae de inmediato. El pecado en sí va a atacarte vez tras vez como para provocar más pecado, y para darte malas consecuencias de tu pecado.</a:t>
            </a:r>
          </a:p>
        </p:txBody>
      </p:sp>
      <p:pic>
        <p:nvPicPr>
          <p:cNvPr id="5" name="Imagen 4" descr="Imagen que contiene edificio, persona, hombre, sostener&#10;&#10;Descripción generada automáticamente">
            <a:extLst>
              <a:ext uri="{FF2B5EF4-FFF2-40B4-BE49-F238E27FC236}">
                <a16:creationId xmlns:a16="http://schemas.microsoft.com/office/drawing/2014/main" id="{9F9120A1-CCA7-46D0-8983-777B99531385}"/>
              </a:ext>
            </a:extLst>
          </p:cNvPr>
          <p:cNvPicPr>
            <a:picLocks noChangeAspect="1"/>
          </p:cNvPicPr>
          <p:nvPr/>
        </p:nvPicPr>
        <p:blipFill rotWithShape="1">
          <a:blip r:embed="rId2">
            <a:extLst>
              <a:ext uri="{28A0092B-C50C-407E-A947-70E740481C1C}">
                <a14:useLocalDpi xmlns:a14="http://schemas.microsoft.com/office/drawing/2010/main" val="0"/>
              </a:ext>
            </a:extLst>
          </a:blip>
          <a:srcRect l="35333" r="29856" b="-1"/>
          <a:stretch/>
        </p:blipFill>
        <p:spPr>
          <a:xfrm>
            <a:off x="20" y="10"/>
            <a:ext cx="4635571" cy="6857990"/>
          </a:xfrm>
          <a:prstGeom prst="rect">
            <a:avLst/>
          </a:prstGeom>
          <a:effectLst/>
        </p:spPr>
      </p:pic>
    </p:spTree>
    <p:extLst>
      <p:ext uri="{BB962C8B-B14F-4D97-AF65-F5344CB8AC3E}">
        <p14:creationId xmlns:p14="http://schemas.microsoft.com/office/powerpoint/2010/main" val="248863541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23D67E8-28DC-429E-9325-AF158FEBAB70}"/>
              </a:ext>
            </a:extLst>
          </p:cNvPr>
          <p:cNvSpPr>
            <a:spLocks noGrp="1"/>
          </p:cNvSpPr>
          <p:nvPr>
            <p:ph type="title"/>
          </p:nvPr>
        </p:nvSpPr>
        <p:spPr>
          <a:xfrm>
            <a:off x="648929" y="629266"/>
            <a:ext cx="3651467" cy="1676603"/>
          </a:xfrm>
        </p:spPr>
        <p:txBody>
          <a:bodyPr>
            <a:normAutofit/>
          </a:bodyPr>
          <a:lstStyle/>
          <a:p>
            <a:r>
              <a:rPr lang="es-MX" sz="3700" b="1"/>
              <a:t>La Realidad de los Homosexuales</a:t>
            </a:r>
          </a:p>
        </p:txBody>
      </p:sp>
      <p:sp>
        <p:nvSpPr>
          <p:cNvPr id="3" name="Marcador de contenido 2">
            <a:extLst>
              <a:ext uri="{FF2B5EF4-FFF2-40B4-BE49-F238E27FC236}">
                <a16:creationId xmlns:a16="http://schemas.microsoft.com/office/drawing/2014/main" id="{096AE861-67D8-4F57-8A84-1AB91280095E}"/>
              </a:ext>
            </a:extLst>
          </p:cNvPr>
          <p:cNvSpPr>
            <a:spLocks noGrp="1"/>
          </p:cNvSpPr>
          <p:nvPr>
            <p:ph idx="1"/>
          </p:nvPr>
        </p:nvSpPr>
        <p:spPr>
          <a:xfrm>
            <a:off x="648931" y="2438400"/>
            <a:ext cx="3651466" cy="3785419"/>
          </a:xfrm>
        </p:spPr>
        <p:txBody>
          <a:bodyPr>
            <a:normAutofit/>
          </a:bodyPr>
          <a:lstStyle/>
          <a:p>
            <a:pPr marL="0" indent="0">
              <a:buNone/>
            </a:pPr>
            <a:r>
              <a:rPr lang="es-MX" sz="1400"/>
              <a:t>Si estudias y hablas con personas que trabajan con homosexuales, verás sus problemas, los mismos de Sodoma y Gómora.</a:t>
            </a:r>
          </a:p>
          <a:p>
            <a:r>
              <a:rPr lang="es-MX" sz="1400"/>
              <a:t>Son fornicarios. Van de una pareja a otra constantemente. Sexo homosexual es primero, no amor y fidelidad a su pareja.</a:t>
            </a:r>
          </a:p>
          <a:p>
            <a:r>
              <a:rPr lang="es-MX" sz="1400"/>
              <a:t>Quieren tolerancia de los demás pero atacan la familia como Dios manda. Después de ser “aceptados” quieren con intolerancia de imponer sus ideas y perversiones a los demás.</a:t>
            </a:r>
          </a:p>
          <a:p>
            <a:r>
              <a:rPr lang="es-MX" sz="1400"/>
              <a:t>Quieren, con tiempo, de esforzar a los demás a “probar” sodomía.</a:t>
            </a:r>
          </a:p>
          <a:p>
            <a:r>
              <a:rPr lang="es-MX" sz="1400"/>
              <a:t>Sus pecados van a afectar sus propios cuerpos.</a:t>
            </a:r>
          </a:p>
        </p:txBody>
      </p:sp>
      <p:pic>
        <p:nvPicPr>
          <p:cNvPr id="5" name="Imagen 4" descr="Imagen que contiene persona, ropa, boda, mujer&#10;&#10;Descripción generada automáticamente">
            <a:extLst>
              <a:ext uri="{FF2B5EF4-FFF2-40B4-BE49-F238E27FC236}">
                <a16:creationId xmlns:a16="http://schemas.microsoft.com/office/drawing/2014/main" id="{44FB5C61-964C-4CFD-AA27-ECF2B09523D7}"/>
              </a:ext>
            </a:extLst>
          </p:cNvPr>
          <p:cNvPicPr>
            <a:picLocks noChangeAspect="1"/>
          </p:cNvPicPr>
          <p:nvPr/>
        </p:nvPicPr>
        <p:blipFill rotWithShape="1">
          <a:blip r:embed="rId2">
            <a:extLst>
              <a:ext uri="{28A0092B-C50C-407E-A947-70E740481C1C}">
                <a14:useLocalDpi xmlns:a14="http://schemas.microsoft.com/office/drawing/2010/main" val="0"/>
              </a:ext>
            </a:extLst>
          </a:blip>
          <a:srcRect l="20550" r="17500"/>
          <a:stretch/>
        </p:blipFill>
        <p:spPr>
          <a:xfrm>
            <a:off x="4639056" y="10"/>
            <a:ext cx="7552944" cy="6857990"/>
          </a:xfrm>
          <a:prstGeom prst="rect">
            <a:avLst/>
          </a:prstGeom>
          <a:effectLst/>
        </p:spPr>
      </p:pic>
    </p:spTree>
    <p:extLst>
      <p:ext uri="{BB962C8B-B14F-4D97-AF65-F5344CB8AC3E}">
        <p14:creationId xmlns:p14="http://schemas.microsoft.com/office/powerpoint/2010/main" val="397327383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01CC55D-ED54-4C5C-95E6-10947BD1103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B7FC8359-604A-4779-B55C-62E7EB568A30}"/>
              </a:ext>
            </a:extLst>
          </p:cNvPr>
          <p:cNvSpPr>
            <a:spLocks noGrp="1"/>
          </p:cNvSpPr>
          <p:nvPr>
            <p:ph type="title"/>
          </p:nvPr>
        </p:nvSpPr>
        <p:spPr>
          <a:xfrm>
            <a:off x="589560" y="856180"/>
            <a:ext cx="4560584" cy="1128068"/>
          </a:xfrm>
        </p:spPr>
        <p:txBody>
          <a:bodyPr anchor="ctr">
            <a:normAutofit/>
          </a:bodyPr>
          <a:lstStyle/>
          <a:p>
            <a:r>
              <a:rPr lang="es-MX" sz="3700" b="1"/>
              <a:t>La Confusión Homosexual</a:t>
            </a:r>
          </a:p>
        </p:txBody>
      </p:sp>
      <p:grpSp>
        <p:nvGrpSpPr>
          <p:cNvPr id="12" name="Group 11">
            <a:extLst>
              <a:ext uri="{FF2B5EF4-FFF2-40B4-BE49-F238E27FC236}">
                <a16:creationId xmlns:a16="http://schemas.microsoft.com/office/drawing/2014/main" id="{1DE889C7-FAD6-4397-98E2-05D50348445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1083484"/>
            <a:ext cx="355196" cy="673460"/>
            <a:chOff x="0" y="823811"/>
            <a:chExt cx="355196" cy="673460"/>
          </a:xfrm>
        </p:grpSpPr>
        <p:sp>
          <p:nvSpPr>
            <p:cNvPr id="13" name="Rectangle 12">
              <a:extLst>
                <a:ext uri="{FF2B5EF4-FFF2-40B4-BE49-F238E27FC236}">
                  <a16:creationId xmlns:a16="http://schemas.microsoft.com/office/drawing/2014/main" id="{F399A70F-F8CD-4992-9EF5-6CF15472E73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0" y="823811"/>
              <a:ext cx="87363"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48F4FEDC-6D80-458C-A665-075D9B9500F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59341" y="823811"/>
              <a:ext cx="195855" cy="67346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6" name="Rectangle 15">
            <a:extLst>
              <a:ext uri="{FF2B5EF4-FFF2-40B4-BE49-F238E27FC236}">
                <a16:creationId xmlns:a16="http://schemas.microsoft.com/office/drawing/2014/main" id="{3873B707-463F-40B0-8227-E8CC6C67EB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665085" y="2090569"/>
            <a:ext cx="4297680" cy="2743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E06B20A2-BADC-4BB5-A907-4F8F7AF8DCA7}"/>
              </a:ext>
            </a:extLst>
          </p:cNvPr>
          <p:cNvSpPr>
            <a:spLocks noGrp="1"/>
          </p:cNvSpPr>
          <p:nvPr>
            <p:ph idx="1"/>
          </p:nvPr>
        </p:nvSpPr>
        <p:spPr>
          <a:xfrm>
            <a:off x="590719" y="2330505"/>
            <a:ext cx="4559425" cy="3979585"/>
          </a:xfrm>
        </p:spPr>
        <p:txBody>
          <a:bodyPr anchor="ctr">
            <a:normAutofit/>
          </a:bodyPr>
          <a:lstStyle/>
          <a:p>
            <a:r>
              <a:rPr lang="es-MX" sz="1700" b="1"/>
              <a:t>Se confundan en que es el amor.</a:t>
            </a:r>
            <a:r>
              <a:rPr lang="es-MX" sz="1700"/>
              <a:t> Piensan que el amor es 100% sexo físico. </a:t>
            </a:r>
          </a:p>
          <a:p>
            <a:r>
              <a:rPr lang="es-MX" sz="1700" b="1"/>
              <a:t>Se confundan en que son los papeles en el matrimonio</a:t>
            </a:r>
            <a:r>
              <a:rPr lang="es-MX" sz="1700"/>
              <a:t>. Dios impone, un matrimonio es un hombre y una mujer para la vida. El hombre es varón, y toma la iniciativa para proveer y proteger la familia. La mujer transforma una casa a ser un hogar, una familia.</a:t>
            </a:r>
          </a:p>
          <a:p>
            <a:r>
              <a:rPr lang="es-MX" sz="1700" b="1"/>
              <a:t>Se confundan en no dar posibilidad que se cumplen sus tareas de Dios</a:t>
            </a:r>
            <a:r>
              <a:rPr lang="es-MX" sz="1700"/>
              <a:t>. ¿Cómo un hombre puede hacerse la mujer? No es posible de tener hijos sin alguien cuidarles. Ni cada uno tomando una tarea tradicional (padre/madre) ni vivir con nadie haciendo va a funcionar.  </a:t>
            </a:r>
          </a:p>
        </p:txBody>
      </p:sp>
      <p:sp>
        <p:nvSpPr>
          <p:cNvPr id="18" name="Rectangle 17">
            <a:extLst>
              <a:ext uri="{FF2B5EF4-FFF2-40B4-BE49-F238E27FC236}">
                <a16:creationId xmlns:a16="http://schemas.microsoft.com/office/drawing/2014/main" id="{C13237C8-E62C-4F0D-A318-BD6FB6C2D13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H="1">
            <a:off x="10697670" y="0"/>
            <a:ext cx="1494330" cy="68580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19C9EAEA-39D0-4B0E-A0EB-51E7B26740B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685810" y="513853"/>
            <a:ext cx="6009366" cy="5834577"/>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Imagen 4" descr="Un dibujo de un perro&#10;&#10;Descripción generada automáticamente con confianza media">
            <a:extLst>
              <a:ext uri="{FF2B5EF4-FFF2-40B4-BE49-F238E27FC236}">
                <a16:creationId xmlns:a16="http://schemas.microsoft.com/office/drawing/2014/main" id="{C1F1849F-974A-4C38-A929-6A4AC97F6B3A}"/>
              </a:ext>
            </a:extLst>
          </p:cNvPr>
          <p:cNvPicPr>
            <a:picLocks noChangeAspect="1"/>
          </p:cNvPicPr>
          <p:nvPr/>
        </p:nvPicPr>
        <p:blipFill rotWithShape="1">
          <a:blip r:embed="rId2">
            <a:extLst>
              <a:ext uri="{28A0092B-C50C-407E-A947-70E740481C1C}">
                <a14:useLocalDpi xmlns:a14="http://schemas.microsoft.com/office/drawing/2010/main" val="0"/>
              </a:ext>
            </a:extLst>
          </a:blip>
          <a:srcRect l="8923" r="13966" b="2"/>
          <a:stretch/>
        </p:blipFill>
        <p:spPr>
          <a:xfrm>
            <a:off x="5977788" y="799352"/>
            <a:ext cx="5425410" cy="5259296"/>
          </a:xfrm>
          <a:prstGeom prst="rect">
            <a:avLst/>
          </a:prstGeom>
        </p:spPr>
      </p:pic>
    </p:spTree>
    <p:extLst>
      <p:ext uri="{BB962C8B-B14F-4D97-AF65-F5344CB8AC3E}">
        <p14:creationId xmlns:p14="http://schemas.microsoft.com/office/powerpoint/2010/main" val="3182878441"/>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ABFAF13-81DC-41FA-89A2-189BFAA8CFE2}"/>
              </a:ext>
            </a:extLst>
          </p:cNvPr>
          <p:cNvSpPr>
            <a:spLocks noGrp="1"/>
          </p:cNvSpPr>
          <p:nvPr>
            <p:ph type="title"/>
          </p:nvPr>
        </p:nvSpPr>
        <p:spPr>
          <a:xfrm>
            <a:off x="648929" y="629266"/>
            <a:ext cx="3651467" cy="1676603"/>
          </a:xfrm>
        </p:spPr>
        <p:txBody>
          <a:bodyPr>
            <a:normAutofit/>
          </a:bodyPr>
          <a:lstStyle/>
          <a:p>
            <a:r>
              <a:rPr lang="es-MX" sz="3700"/>
              <a:t>Adán era la cabeza antes del caída</a:t>
            </a:r>
          </a:p>
        </p:txBody>
      </p:sp>
      <p:sp>
        <p:nvSpPr>
          <p:cNvPr id="3" name="Marcador de contenido 2">
            <a:extLst>
              <a:ext uri="{FF2B5EF4-FFF2-40B4-BE49-F238E27FC236}">
                <a16:creationId xmlns:a16="http://schemas.microsoft.com/office/drawing/2014/main" id="{950CD0C9-7F0D-4BFE-ABA0-49FC3D10C0E8}"/>
              </a:ext>
            </a:extLst>
          </p:cNvPr>
          <p:cNvSpPr>
            <a:spLocks noGrp="1"/>
          </p:cNvSpPr>
          <p:nvPr>
            <p:ph idx="1"/>
          </p:nvPr>
        </p:nvSpPr>
        <p:spPr>
          <a:xfrm>
            <a:off x="648931" y="2438400"/>
            <a:ext cx="3651466" cy="3785419"/>
          </a:xfrm>
        </p:spPr>
        <p:txBody>
          <a:bodyPr>
            <a:normAutofit/>
          </a:bodyPr>
          <a:lstStyle/>
          <a:p>
            <a:pPr marL="0" indent="0">
              <a:buNone/>
            </a:pPr>
            <a:r>
              <a:rPr lang="es-MX" sz="1300" b="1"/>
              <a:t>Génesis 2:21-24 </a:t>
            </a:r>
            <a:r>
              <a:rPr lang="es-MX" sz="1300" i="1"/>
              <a:t>el hombre dejará sus padres y unirá con su mujer</a:t>
            </a:r>
            <a:r>
              <a:rPr lang="es-MX" sz="1300"/>
              <a:t>.</a:t>
            </a:r>
          </a:p>
          <a:p>
            <a:pPr marL="0" indent="0">
              <a:buNone/>
            </a:pPr>
            <a:r>
              <a:rPr lang="es-MX" sz="1300" b="1"/>
              <a:t>Génesis 2:24 </a:t>
            </a:r>
            <a:r>
              <a:rPr lang="es-MX" sz="1300" i="1"/>
              <a:t>Por tanto, dejará el hombre a su padre y a su madre, y se unirá a su mujer, y serán una sola carne</a:t>
            </a:r>
            <a:r>
              <a:rPr lang="es-MX" sz="1300"/>
              <a:t>. ¿Qué más géneros hubo? Nada más hombre y mujer.</a:t>
            </a:r>
          </a:p>
          <a:p>
            <a:r>
              <a:rPr lang="es-MX" sz="1300"/>
              <a:t>Dios hizo dos sexos, hombre y mujer. En el principio nada más así era. Luego por la rebelión en contra de Dios, el hombre inventó adulterio, fornicación, homosexualidad, etc.</a:t>
            </a:r>
          </a:p>
          <a:p>
            <a:pPr marL="0" indent="0">
              <a:buNone/>
            </a:pPr>
            <a:r>
              <a:rPr lang="es-MX" sz="1300" b="1"/>
              <a:t>1 Corintios 11:7 </a:t>
            </a:r>
            <a:r>
              <a:rPr lang="es-MX" sz="1300"/>
              <a:t>​</a:t>
            </a:r>
            <a:r>
              <a:rPr lang="es-MX" sz="1300" i="1"/>
              <a:t>Porque el varón no debe cubrirse la cabeza, pues él es imagen y gloria de Dios; pero la mujer es gloria del varón.  </a:t>
            </a:r>
            <a:r>
              <a:rPr lang="es-MX" sz="1300" b="1"/>
              <a:t>8</a:t>
            </a:r>
            <a:r>
              <a:rPr lang="es-MX" sz="1300"/>
              <a:t> </a:t>
            </a:r>
            <a:r>
              <a:rPr lang="es-MX" sz="1300" i="1"/>
              <a:t>Porque el varón no procede de la mujer, sino la mujer del varón,</a:t>
            </a:r>
            <a:r>
              <a:rPr lang="es-MX" sz="1300"/>
              <a:t>  </a:t>
            </a:r>
            <a:r>
              <a:rPr lang="es-MX" sz="1300" b="1"/>
              <a:t>9</a:t>
            </a:r>
            <a:r>
              <a:rPr lang="es-MX" sz="1300"/>
              <a:t> </a:t>
            </a:r>
            <a:r>
              <a:rPr lang="es-MX" sz="1300" i="1"/>
              <a:t>y tampoco el varón fue creado por causa de la mujer, sino la mujer por causa del varón</a:t>
            </a:r>
            <a:r>
              <a:rPr lang="es-MX" sz="1300"/>
              <a:t>. </a:t>
            </a:r>
          </a:p>
        </p:txBody>
      </p:sp>
      <p:pic>
        <p:nvPicPr>
          <p:cNvPr id="6" name="Imagen 5">
            <a:extLst>
              <a:ext uri="{FF2B5EF4-FFF2-40B4-BE49-F238E27FC236}">
                <a16:creationId xmlns:a16="http://schemas.microsoft.com/office/drawing/2014/main" id="{4FA3CAE4-937D-4553-8207-5F9248B307FC}"/>
              </a:ext>
            </a:extLst>
          </p:cNvPr>
          <p:cNvPicPr>
            <a:picLocks noChangeAspect="1"/>
          </p:cNvPicPr>
          <p:nvPr/>
        </p:nvPicPr>
        <p:blipFill rotWithShape="1">
          <a:blip r:embed="rId2"/>
          <a:srcRect l="7153" r="14653" b="1"/>
          <a:stretch/>
        </p:blipFill>
        <p:spPr>
          <a:xfrm>
            <a:off x="4639056" y="10"/>
            <a:ext cx="7552944" cy="6857990"/>
          </a:xfrm>
          <a:prstGeom prst="rect">
            <a:avLst/>
          </a:prstGeom>
          <a:effectLst/>
        </p:spPr>
      </p:pic>
    </p:spTree>
    <p:extLst>
      <p:ext uri="{BB962C8B-B14F-4D97-AF65-F5344CB8AC3E}">
        <p14:creationId xmlns:p14="http://schemas.microsoft.com/office/powerpoint/2010/main" val="195238784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361828-8390-4FD0-9408-5A0C7E2A70EE}"/>
              </a:ext>
            </a:extLst>
          </p:cNvPr>
          <p:cNvSpPr>
            <a:spLocks noGrp="1"/>
          </p:cNvSpPr>
          <p:nvPr>
            <p:ph type="title"/>
          </p:nvPr>
        </p:nvSpPr>
        <p:spPr>
          <a:xfrm>
            <a:off x="1653363" y="365760"/>
            <a:ext cx="9367203" cy="1188720"/>
          </a:xfrm>
        </p:spPr>
        <p:txBody>
          <a:bodyPr>
            <a:normAutofit/>
          </a:bodyPr>
          <a:lstStyle/>
          <a:p>
            <a:r>
              <a:rPr lang="es-MX" dirty="0"/>
              <a:t>La Biblia tiene solo hombres y mujeres</a:t>
            </a:r>
            <a:endParaRPr lang="es-MX"/>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Marcador de contenido 2">
            <a:extLst>
              <a:ext uri="{FF2B5EF4-FFF2-40B4-BE49-F238E27FC236}">
                <a16:creationId xmlns:a16="http://schemas.microsoft.com/office/drawing/2014/main" id="{A8C6D128-AEA5-4815-8F29-F7EC23340EFF}"/>
              </a:ext>
            </a:extLst>
          </p:cNvPr>
          <p:cNvSpPr>
            <a:spLocks noGrp="1"/>
          </p:cNvSpPr>
          <p:nvPr>
            <p:ph idx="1"/>
          </p:nvPr>
        </p:nvSpPr>
        <p:spPr>
          <a:xfrm>
            <a:off x="1653363" y="2176272"/>
            <a:ext cx="9367204" cy="4041648"/>
          </a:xfrm>
        </p:spPr>
        <p:txBody>
          <a:bodyPr anchor="t">
            <a:normAutofit/>
          </a:bodyPr>
          <a:lstStyle/>
          <a:p>
            <a:r>
              <a:rPr lang="es-MX" sz="2400" b="1"/>
              <a:t>Éxodo 21:28 </a:t>
            </a:r>
            <a:r>
              <a:rPr lang="es-MX" sz="2400"/>
              <a:t>​</a:t>
            </a:r>
            <a:r>
              <a:rPr lang="es-MX" sz="2400" i="1"/>
              <a:t>Si un buey acorneare </a:t>
            </a:r>
            <a:r>
              <a:rPr lang="es-MX" sz="2400" b="1" i="1" u="sng"/>
              <a:t>a hombre o a mujer</a:t>
            </a:r>
            <a:r>
              <a:rPr lang="es-MX" sz="2400" i="1"/>
              <a:t>, y a causa de ello muriere, el buey será apedreado, y no será comida su carne; mas el dueño del buey será absuelto</a:t>
            </a:r>
            <a:r>
              <a:rPr lang="es-MX" sz="2400"/>
              <a:t>. </a:t>
            </a:r>
          </a:p>
          <a:p>
            <a:r>
              <a:rPr lang="es-MX" sz="2400" b="1"/>
              <a:t>Éxodo 35:29 </a:t>
            </a:r>
            <a:r>
              <a:rPr lang="es-MX" sz="2400" i="1"/>
              <a:t>De los hijos de Israel, así </a:t>
            </a:r>
            <a:r>
              <a:rPr lang="es-MX" sz="2400" b="1" i="1" u="sng"/>
              <a:t>hombres como mujeres</a:t>
            </a:r>
            <a:r>
              <a:rPr lang="es-MX" sz="2400" i="1"/>
              <a:t>, todos los que tuvieron corazón voluntario para traer…</a:t>
            </a:r>
          </a:p>
          <a:p>
            <a:pPr marL="0" indent="0">
              <a:buNone/>
            </a:pPr>
            <a:r>
              <a:rPr lang="es-MX" sz="2400"/>
              <a:t>Más versículos que se tratan con hombre o mujer:</a:t>
            </a:r>
          </a:p>
          <a:p>
            <a:r>
              <a:rPr lang="es-MX" sz="2400"/>
              <a:t>Lev 13:29, 38; 20:27; Núm 5:3, 6; 6:2; Dt 2:34; 3:6; 17:2, 5; Jos 8:25</a:t>
            </a:r>
          </a:p>
        </p:txBody>
      </p:sp>
    </p:spTree>
    <p:extLst>
      <p:ext uri="{BB962C8B-B14F-4D97-AF65-F5344CB8AC3E}">
        <p14:creationId xmlns:p14="http://schemas.microsoft.com/office/powerpoint/2010/main" val="34953107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magen que contiene naturaleza, exterior, montaña, montar a caballo&#10;&#10;Descripción generada automáticamente">
            <a:extLst>
              <a:ext uri="{FF2B5EF4-FFF2-40B4-BE49-F238E27FC236}">
                <a16:creationId xmlns:a16="http://schemas.microsoft.com/office/drawing/2014/main" id="{350356E2-99C5-4AB4-A293-D76A67010239}"/>
              </a:ext>
            </a:extLst>
          </p:cNvPr>
          <p:cNvPicPr>
            <a:picLocks noChangeAspect="1"/>
          </p:cNvPicPr>
          <p:nvPr/>
        </p:nvPicPr>
        <p:blipFill rotWithShape="1">
          <a:blip r:embed="rId2">
            <a:extLst>
              <a:ext uri="{28A0092B-C50C-407E-A947-70E740481C1C}">
                <a14:useLocalDpi xmlns:a14="http://schemas.microsoft.com/office/drawing/2010/main" val="0"/>
              </a:ext>
            </a:extLst>
          </a:blip>
          <a:srcRect r="4000"/>
          <a:stretch/>
        </p:blipFill>
        <p:spPr>
          <a:xfrm>
            <a:off x="-1" y="10"/>
            <a:ext cx="12192000" cy="6857990"/>
          </a:xfrm>
          <a:prstGeom prst="rect">
            <a:avLst/>
          </a:prstGeom>
        </p:spPr>
      </p:pic>
      <p:sp>
        <p:nvSpPr>
          <p:cNvPr id="10" name="Freeform 5">
            <a:extLst>
              <a:ext uri="{FF2B5EF4-FFF2-40B4-BE49-F238E27FC236}">
                <a16:creationId xmlns:a16="http://schemas.microsoft.com/office/drawing/2014/main" id="{3CD9DF72-87A3-404E-A828-84CBF11A83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grayWhite">
          <a:xfrm flipH="1">
            <a:off x="0" y="998175"/>
            <a:ext cx="6017172" cy="5859825"/>
          </a:xfrm>
          <a:custGeom>
            <a:avLst/>
            <a:gdLst>
              <a:gd name="T0" fmla="*/ 1333 w 1333"/>
              <a:gd name="T1" fmla="*/ 1031 h 1298"/>
              <a:gd name="T2" fmla="*/ 1333 w 1333"/>
              <a:gd name="T3" fmla="*/ 380 h 1298"/>
              <a:gd name="T4" fmla="*/ 706 w 1333"/>
              <a:gd name="T5" fmla="*/ 0 h 1298"/>
              <a:gd name="T6" fmla="*/ 0 w 1333"/>
              <a:gd name="T7" fmla="*/ 706 h 1298"/>
              <a:gd name="T8" fmla="*/ 323 w 1333"/>
              <a:gd name="T9" fmla="*/ 1298 h 1298"/>
              <a:gd name="T10" fmla="*/ 1090 w 1333"/>
              <a:gd name="T11" fmla="*/ 1298 h 1298"/>
              <a:gd name="T12" fmla="*/ 1333 w 1333"/>
              <a:gd name="T13" fmla="*/ 1031 h 1298"/>
            </a:gdLst>
            <a:ahLst/>
            <a:cxnLst>
              <a:cxn ang="0">
                <a:pos x="T0" y="T1"/>
              </a:cxn>
              <a:cxn ang="0">
                <a:pos x="T2" y="T3"/>
              </a:cxn>
              <a:cxn ang="0">
                <a:pos x="T4" y="T5"/>
              </a:cxn>
              <a:cxn ang="0">
                <a:pos x="T6" y="T7"/>
              </a:cxn>
              <a:cxn ang="0">
                <a:pos x="T8" y="T9"/>
              </a:cxn>
              <a:cxn ang="0">
                <a:pos x="T10" y="T11"/>
              </a:cxn>
              <a:cxn ang="0">
                <a:pos x="T12" y="T13"/>
              </a:cxn>
            </a:cxnLst>
            <a:rect l="0" t="0" r="r" b="b"/>
            <a:pathLst>
              <a:path w="1333" h="1298">
                <a:moveTo>
                  <a:pt x="1333" y="1031"/>
                </a:moveTo>
                <a:cubicBezTo>
                  <a:pt x="1333" y="380"/>
                  <a:pt x="1333" y="380"/>
                  <a:pt x="1333" y="380"/>
                </a:cubicBezTo>
                <a:cubicBezTo>
                  <a:pt x="1215" y="154"/>
                  <a:pt x="979" y="0"/>
                  <a:pt x="706" y="0"/>
                </a:cubicBezTo>
                <a:cubicBezTo>
                  <a:pt x="317" y="0"/>
                  <a:pt x="0" y="316"/>
                  <a:pt x="0" y="706"/>
                </a:cubicBezTo>
                <a:cubicBezTo>
                  <a:pt x="0" y="954"/>
                  <a:pt x="129" y="1172"/>
                  <a:pt x="323" y="1298"/>
                </a:cubicBezTo>
                <a:cubicBezTo>
                  <a:pt x="1090" y="1298"/>
                  <a:pt x="1090" y="1298"/>
                  <a:pt x="1090" y="1298"/>
                </a:cubicBezTo>
                <a:cubicBezTo>
                  <a:pt x="1193" y="1232"/>
                  <a:pt x="1276" y="1140"/>
                  <a:pt x="1333" y="1031"/>
                </a:cubicBezTo>
                <a:close/>
              </a:path>
            </a:pathLst>
          </a:custGeom>
          <a:solidFill>
            <a:schemeClr val="bg1">
              <a:alpha val="75000"/>
            </a:schemeClr>
          </a:solidFill>
          <a:ln w="50800" cap="sq" cmpd="dbl">
            <a:noFill/>
            <a:miter lim="800000"/>
          </a:ln>
          <a:effectLst/>
        </p:spPr>
        <p:txBody>
          <a:bodyPr vert="horz" lIns="91440" tIns="45720" rIns="91440" bIns="45720" rtlCol="0" anchor="t">
            <a:normAutofit/>
          </a:bodyPr>
          <a:lstStyle/>
          <a:p>
            <a:pPr algn="ctr">
              <a:spcAft>
                <a:spcPts val="1000"/>
              </a:spcAft>
              <a:buClr>
                <a:schemeClr val="tx1"/>
              </a:buClr>
              <a:buSzPct val="100000"/>
              <a:buFont typeface="Arial"/>
              <a:buNone/>
            </a:pPr>
            <a:endParaRPr lang="en-US" sz="1600" cap="all"/>
          </a:p>
        </p:txBody>
      </p:sp>
      <p:sp>
        <p:nvSpPr>
          <p:cNvPr id="2" name="Título 1">
            <a:extLst>
              <a:ext uri="{FF2B5EF4-FFF2-40B4-BE49-F238E27FC236}">
                <a16:creationId xmlns:a16="http://schemas.microsoft.com/office/drawing/2014/main" id="{691C5FC3-62C6-4190-80E3-23CFCBB8FE89}"/>
              </a:ext>
            </a:extLst>
          </p:cNvPr>
          <p:cNvSpPr>
            <a:spLocks noGrp="1"/>
          </p:cNvSpPr>
          <p:nvPr>
            <p:ph type="title"/>
          </p:nvPr>
        </p:nvSpPr>
        <p:spPr>
          <a:xfrm>
            <a:off x="709448" y="1913950"/>
            <a:ext cx="4204137" cy="1342754"/>
          </a:xfrm>
        </p:spPr>
        <p:txBody>
          <a:bodyPr>
            <a:normAutofit/>
          </a:bodyPr>
          <a:lstStyle/>
          <a:p>
            <a:pPr algn="ctr"/>
            <a:r>
              <a:rPr lang="es-MX" sz="3600" dirty="0"/>
              <a:t>¿Qué significa “hombre”?</a:t>
            </a:r>
          </a:p>
        </p:txBody>
      </p:sp>
      <p:cxnSp>
        <p:nvCxnSpPr>
          <p:cNvPr id="12" name="Straight Connector 11">
            <a:extLst>
              <a:ext uri="{FF2B5EF4-FFF2-40B4-BE49-F238E27FC236}">
                <a16:creationId xmlns:a16="http://schemas.microsoft.com/office/drawing/2014/main" id="{20E3A342-4D61-4E3F-AF90-1AB42AEB96CC}"/>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2287051" y="3337139"/>
            <a:ext cx="935420" cy="0"/>
          </a:xfrm>
          <a:prstGeom prst="line">
            <a:avLst/>
          </a:prstGeom>
          <a:ln w="25400" cap="sq">
            <a:solidFill>
              <a:schemeClr val="tx1">
                <a:lumMod val="85000"/>
                <a:lumOff val="15000"/>
              </a:schemeClr>
            </a:solidFill>
            <a:bevel/>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ED3F73E7-299F-4E56-B905-477CFBB1189F}"/>
              </a:ext>
            </a:extLst>
          </p:cNvPr>
          <p:cNvSpPr>
            <a:spLocks noGrp="1"/>
          </p:cNvSpPr>
          <p:nvPr>
            <p:ph idx="1"/>
          </p:nvPr>
        </p:nvSpPr>
        <p:spPr>
          <a:xfrm>
            <a:off x="525516" y="3417573"/>
            <a:ext cx="4593021" cy="3011361"/>
          </a:xfrm>
        </p:spPr>
        <p:txBody>
          <a:bodyPr anchor="ctr">
            <a:normAutofit fontScale="92500" lnSpcReduction="20000"/>
          </a:bodyPr>
          <a:lstStyle/>
          <a:p>
            <a:pPr marL="0" indent="0">
              <a:buNone/>
            </a:pPr>
            <a:r>
              <a:rPr lang="es-MX" sz="1600" b="1" dirty="0"/>
              <a:t>Génesis 1:26 </a:t>
            </a:r>
            <a:r>
              <a:rPr lang="es-MX" sz="1600" i="1" dirty="0">
                <a:solidFill>
                  <a:schemeClr val="accent1"/>
                </a:solidFill>
              </a:rPr>
              <a:t>Entonces dijo Dios: Hagamos al hombre a nuestra imagen, conforme a nuestra semejanza; y señoree…</a:t>
            </a:r>
          </a:p>
          <a:p>
            <a:pPr marL="514350" indent="-514350">
              <a:buFont typeface="+mj-lt"/>
              <a:buAutoNum type="arabicPeriod"/>
            </a:pPr>
            <a:r>
              <a:rPr lang="es-MX" sz="1600" dirty="0"/>
              <a:t>Dios tuvo una idea muy precisa para este creación, que era muy similar que Dios quiso al hombre de ser “cómo Dios,” al perfil de Dios (sin ser un dios) y el hombre está envuelto en el “señorear”.</a:t>
            </a:r>
          </a:p>
          <a:p>
            <a:pPr marL="514350" indent="-514350">
              <a:buFont typeface="+mj-lt"/>
              <a:buAutoNum type="arabicPeriod"/>
            </a:pPr>
            <a:r>
              <a:rPr lang="es-MX" sz="1600" dirty="0"/>
              <a:t>Dios hizo el hombre y la mujer diferentes, con diferentes características, ventajas, propósitos, etc.</a:t>
            </a:r>
          </a:p>
          <a:p>
            <a:pPr marL="0" indent="0">
              <a:buNone/>
            </a:pPr>
            <a:r>
              <a:rPr lang="es-MX" sz="1600" dirty="0"/>
              <a:t>Si no te gusta lo que Dios te impone, lo que Dios te manda, pues, no hay otra opción excepto rebelión y castigo.</a:t>
            </a:r>
          </a:p>
        </p:txBody>
      </p:sp>
    </p:spTree>
    <p:extLst>
      <p:ext uri="{BB962C8B-B14F-4D97-AF65-F5344CB8AC3E}">
        <p14:creationId xmlns:p14="http://schemas.microsoft.com/office/powerpoint/2010/main" val="84011845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081B6A-9BA0-427D-86E0-28F6E1BF4BCF}"/>
              </a:ext>
            </a:extLst>
          </p:cNvPr>
          <p:cNvSpPr>
            <a:spLocks noGrp="1"/>
          </p:cNvSpPr>
          <p:nvPr>
            <p:ph type="title"/>
          </p:nvPr>
        </p:nvSpPr>
        <p:spPr>
          <a:xfrm>
            <a:off x="5297762" y="329184"/>
            <a:ext cx="6251110" cy="1783080"/>
          </a:xfrm>
        </p:spPr>
        <p:txBody>
          <a:bodyPr anchor="b">
            <a:normAutofit/>
          </a:bodyPr>
          <a:lstStyle/>
          <a:p>
            <a:r>
              <a:rPr lang="es-MX" sz="5400" dirty="0"/>
              <a:t>Definiendo qué es “varonilmente”</a:t>
            </a:r>
          </a:p>
        </p:txBody>
      </p:sp>
      <p:pic>
        <p:nvPicPr>
          <p:cNvPr id="7" name="Imagen 6" descr="Dibujo animado de un personaje animado&#10;&#10;Descripción generada automáticamente con confianza media">
            <a:extLst>
              <a:ext uri="{FF2B5EF4-FFF2-40B4-BE49-F238E27FC236}">
                <a16:creationId xmlns:a16="http://schemas.microsoft.com/office/drawing/2014/main" id="{90FED10E-D9FA-40E6-A0F7-019BC07A6C4B}"/>
              </a:ext>
            </a:extLst>
          </p:cNvPr>
          <p:cNvPicPr>
            <a:picLocks noChangeAspect="1"/>
          </p:cNvPicPr>
          <p:nvPr/>
        </p:nvPicPr>
        <p:blipFill rotWithShape="1">
          <a:blip r:embed="rId2"/>
          <a:srcRect t="4757" r="-1" b="-1"/>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3" name="Marcador de contenido 2">
            <a:extLst>
              <a:ext uri="{FF2B5EF4-FFF2-40B4-BE49-F238E27FC236}">
                <a16:creationId xmlns:a16="http://schemas.microsoft.com/office/drawing/2014/main" id="{03627F81-D551-4973-B9A1-9854D75D49BC}"/>
              </a:ext>
            </a:extLst>
          </p:cNvPr>
          <p:cNvSpPr>
            <a:spLocks noGrp="1"/>
          </p:cNvSpPr>
          <p:nvPr>
            <p:ph idx="1"/>
          </p:nvPr>
        </p:nvSpPr>
        <p:spPr>
          <a:xfrm>
            <a:off x="5297762" y="2706624"/>
            <a:ext cx="6251110" cy="3483864"/>
          </a:xfrm>
        </p:spPr>
        <p:txBody>
          <a:bodyPr>
            <a:normAutofit/>
          </a:bodyPr>
          <a:lstStyle/>
          <a:p>
            <a:pPr marL="0" indent="0">
              <a:buNone/>
            </a:pPr>
            <a:r>
              <a:rPr lang="es-MX" sz="1500" b="1" dirty="0"/>
              <a:t>1 Corintios 16:13 </a:t>
            </a:r>
            <a:r>
              <a:rPr lang="es-MX" sz="1500" i="1" dirty="0">
                <a:solidFill>
                  <a:schemeClr val="accent1"/>
                </a:solidFill>
              </a:rPr>
              <a:t>Velad, estad firmes en la fe; </a:t>
            </a:r>
            <a:r>
              <a:rPr lang="es-MX" sz="1500" b="1" i="1" u="sng" dirty="0">
                <a:solidFill>
                  <a:schemeClr val="accent1"/>
                </a:solidFill>
              </a:rPr>
              <a:t>portaos varonilmente</a:t>
            </a:r>
            <a:r>
              <a:rPr lang="es-MX" sz="1500" i="1" dirty="0">
                <a:solidFill>
                  <a:schemeClr val="accent1"/>
                </a:solidFill>
              </a:rPr>
              <a:t>, y esforzaos.</a:t>
            </a:r>
            <a:r>
              <a:rPr lang="es-MX" sz="1500" dirty="0">
                <a:solidFill>
                  <a:schemeClr val="accent1"/>
                </a:solidFill>
              </a:rPr>
              <a:t>  </a:t>
            </a:r>
            <a:r>
              <a:rPr lang="es-MX" sz="1500" b="1" dirty="0"/>
              <a:t>14</a:t>
            </a:r>
            <a:r>
              <a:rPr lang="es-MX" sz="1500" dirty="0"/>
              <a:t> </a:t>
            </a:r>
            <a:r>
              <a:rPr lang="es-MX" sz="1500" b="1" i="1" u="sng" dirty="0">
                <a:solidFill>
                  <a:schemeClr val="accent1"/>
                </a:solidFill>
              </a:rPr>
              <a:t>Todas vuestras cosas sean hechas con amor</a:t>
            </a:r>
            <a:r>
              <a:rPr lang="es-MX" sz="1500" i="1" dirty="0">
                <a:solidFill>
                  <a:schemeClr val="accent1"/>
                </a:solidFill>
              </a:rPr>
              <a:t>. </a:t>
            </a:r>
          </a:p>
          <a:p>
            <a:pPr marL="0" indent="0">
              <a:buNone/>
            </a:pPr>
            <a:r>
              <a:rPr lang="es-MX" sz="1500" i="1" dirty="0"/>
              <a:t>“Varonilmente” </a:t>
            </a:r>
            <a:r>
              <a:rPr lang="es-MX" sz="1500" dirty="0"/>
              <a:t>es de actuar como un hombre, un varón. Hombres deben portarse cómo Dios los hizo, cómo Dios les encarga a todos los varones de actuar.</a:t>
            </a:r>
          </a:p>
          <a:p>
            <a:r>
              <a:rPr lang="es-MX" sz="1500" dirty="0"/>
              <a:t>Es abominación de portar como mujeres, afeminados v14 (1Co 6:9)</a:t>
            </a:r>
          </a:p>
          <a:p>
            <a:r>
              <a:rPr lang="es-MX" sz="1500" dirty="0"/>
              <a:t>“Velando” quiere decir, examinando todo cuidadosamente, con seriedad, y con un ojo a la prevención de problemas y otro a las necesidades por acción positiva. Que los hombres no se portan varonilmente, entonces </a:t>
            </a:r>
            <a:r>
              <a:rPr lang="es-MX" sz="1500" b="1" u="sng" dirty="0"/>
              <a:t>no son firmes en su salvación</a:t>
            </a:r>
            <a:r>
              <a:rPr lang="es-MX" sz="1500" dirty="0"/>
              <a:t>.</a:t>
            </a:r>
          </a:p>
          <a:p>
            <a:r>
              <a:rPr lang="es-MX" sz="1500" dirty="0"/>
              <a:t>No pusieron sus mejores esfuerzos atrás de lo que hacen en la vida. </a:t>
            </a:r>
            <a:br>
              <a:rPr lang="es-MX" sz="1500" dirty="0"/>
            </a:br>
            <a:r>
              <a:rPr lang="es-MX" sz="1500" b="1" dirty="0"/>
              <a:t>Efesios 6:10</a:t>
            </a:r>
            <a:r>
              <a:rPr lang="es-MX" sz="1500" i="1" dirty="0"/>
              <a:t> hermanos míos, fortaleceos en el Señor, y en el poder de su fuerza. </a:t>
            </a:r>
          </a:p>
        </p:txBody>
      </p:sp>
    </p:spTree>
    <p:extLst>
      <p:ext uri="{BB962C8B-B14F-4D97-AF65-F5344CB8AC3E}">
        <p14:creationId xmlns:p14="http://schemas.microsoft.com/office/powerpoint/2010/main" val="291939678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3D58E5E-6B93-4ED9-9260-87D37DF604F8}"/>
              </a:ext>
            </a:extLst>
          </p:cNvPr>
          <p:cNvSpPr>
            <a:spLocks noGrp="1"/>
          </p:cNvSpPr>
          <p:nvPr>
            <p:ph type="title"/>
          </p:nvPr>
        </p:nvSpPr>
        <p:spPr>
          <a:xfrm>
            <a:off x="572493" y="238539"/>
            <a:ext cx="11047013" cy="1434415"/>
          </a:xfrm>
        </p:spPr>
        <p:txBody>
          <a:bodyPr anchor="b">
            <a:normAutofit/>
          </a:bodyPr>
          <a:lstStyle/>
          <a:p>
            <a:r>
              <a:rPr lang="es-MX" sz="5400" dirty="0"/>
              <a:t>Definiendo qué es “varonilmente”</a:t>
            </a:r>
          </a:p>
        </p:txBody>
      </p:sp>
      <p:pic>
        <p:nvPicPr>
          <p:cNvPr id="5" name="Imagen 4" descr="Imagen que contiene persona, niño, exterior, cerca&#10;&#10;Descripción generada automáticamente">
            <a:extLst>
              <a:ext uri="{FF2B5EF4-FFF2-40B4-BE49-F238E27FC236}">
                <a16:creationId xmlns:a16="http://schemas.microsoft.com/office/drawing/2014/main" id="{A2872663-463D-49A1-AA19-04ABE9FFDD79}"/>
              </a:ext>
            </a:extLst>
          </p:cNvPr>
          <p:cNvPicPr>
            <a:picLocks noChangeAspect="1"/>
          </p:cNvPicPr>
          <p:nvPr/>
        </p:nvPicPr>
        <p:blipFill rotWithShape="1">
          <a:blip r:embed="rId2">
            <a:extLst>
              <a:ext uri="{28A0092B-C50C-407E-A947-70E740481C1C}">
                <a14:useLocalDpi xmlns:a14="http://schemas.microsoft.com/office/drawing/2010/main" val="0"/>
              </a:ext>
            </a:extLst>
          </a:blip>
          <a:srcRect l="16222" r="20861" b="2"/>
          <a:stretch/>
        </p:blipFill>
        <p:spPr>
          <a:xfrm>
            <a:off x="572492" y="2002056"/>
            <a:ext cx="3943849" cy="4184060"/>
          </a:xfrm>
          <a:custGeom>
            <a:avLst/>
            <a:gdLst/>
            <a:ahLst/>
            <a:cxnLst/>
            <a:rect l="l" t="t" r="r" b="b"/>
            <a:pathLst>
              <a:path w="3807743" h="6307845">
                <a:moveTo>
                  <a:pt x="723201" y="386"/>
                </a:moveTo>
                <a:cubicBezTo>
                  <a:pt x="853884" y="-4204"/>
                  <a:pt x="1013493" y="33912"/>
                  <a:pt x="1176100" y="22622"/>
                </a:cubicBezTo>
                <a:cubicBezTo>
                  <a:pt x="1230302" y="18859"/>
                  <a:pt x="1281736" y="20622"/>
                  <a:pt x="1331852" y="24473"/>
                </a:cubicBezTo>
                <a:lnTo>
                  <a:pt x="1439547" y="34944"/>
                </a:lnTo>
                <a:lnTo>
                  <a:pt x="1484197" y="36226"/>
                </a:lnTo>
                <a:cubicBezTo>
                  <a:pt x="1535166" y="35421"/>
                  <a:pt x="1586369" y="31625"/>
                  <a:pt x="1636625" y="22622"/>
                </a:cubicBezTo>
                <a:cubicBezTo>
                  <a:pt x="1686882" y="13619"/>
                  <a:pt x="1729837" y="10653"/>
                  <a:pt x="1768740" y="10885"/>
                </a:cubicBezTo>
                <a:lnTo>
                  <a:pt x="1829538" y="15086"/>
                </a:lnTo>
                <a:lnTo>
                  <a:pt x="1869968" y="7996"/>
                </a:lnTo>
                <a:cubicBezTo>
                  <a:pt x="1953577" y="-31"/>
                  <a:pt x="2036989" y="9808"/>
                  <a:pt x="2112925" y="20118"/>
                </a:cubicBezTo>
                <a:lnTo>
                  <a:pt x="2119331" y="20977"/>
                </a:lnTo>
                <a:lnTo>
                  <a:pt x="2221855" y="13374"/>
                </a:lnTo>
                <a:cubicBezTo>
                  <a:pt x="2261207" y="12845"/>
                  <a:pt x="2298379" y="14359"/>
                  <a:pt x="2333484" y="16393"/>
                </a:cubicBezTo>
                <a:lnTo>
                  <a:pt x="2372613" y="18812"/>
                </a:lnTo>
                <a:lnTo>
                  <a:pt x="2404945" y="9387"/>
                </a:lnTo>
                <a:cubicBezTo>
                  <a:pt x="2452532" y="1754"/>
                  <a:pt x="2506192" y="9333"/>
                  <a:pt x="2561622" y="17814"/>
                </a:cubicBezTo>
                <a:lnTo>
                  <a:pt x="2583950" y="20591"/>
                </a:lnTo>
                <a:lnTo>
                  <a:pt x="2643527" y="20319"/>
                </a:lnTo>
                <a:cubicBezTo>
                  <a:pt x="2669677" y="20426"/>
                  <a:pt x="2697963" y="20717"/>
                  <a:pt x="2727392" y="21103"/>
                </a:cubicBezTo>
                <a:lnTo>
                  <a:pt x="2786908" y="21989"/>
                </a:lnTo>
                <a:lnTo>
                  <a:pt x="2846459" y="13267"/>
                </a:lnTo>
                <a:cubicBezTo>
                  <a:pt x="2896401" y="10176"/>
                  <a:pt x="2960607" y="12733"/>
                  <a:pt x="3036361" y="17072"/>
                </a:cubicBezTo>
                <a:lnTo>
                  <a:pt x="3129100" y="22671"/>
                </a:lnTo>
                <a:lnTo>
                  <a:pt x="3130653" y="22622"/>
                </a:lnTo>
                <a:cubicBezTo>
                  <a:pt x="3178874" y="19804"/>
                  <a:pt x="3260845" y="26231"/>
                  <a:pt x="3352422" y="32691"/>
                </a:cubicBezTo>
                <a:lnTo>
                  <a:pt x="3362608" y="33356"/>
                </a:lnTo>
                <a:lnTo>
                  <a:pt x="3446036" y="35579"/>
                </a:lnTo>
                <a:cubicBezTo>
                  <a:pt x="3550323" y="36566"/>
                  <a:pt x="3662083" y="33535"/>
                  <a:pt x="3778601" y="22622"/>
                </a:cubicBezTo>
                <a:cubicBezTo>
                  <a:pt x="3793981" y="243672"/>
                  <a:pt x="3764152" y="318695"/>
                  <a:pt x="3778601" y="467157"/>
                </a:cubicBezTo>
                <a:cubicBezTo>
                  <a:pt x="3790077" y="557563"/>
                  <a:pt x="3783697" y="684218"/>
                  <a:pt x="3777639" y="811856"/>
                </a:cubicBezTo>
                <a:lnTo>
                  <a:pt x="3773760" y="922625"/>
                </a:lnTo>
                <a:lnTo>
                  <a:pt x="3778601" y="974384"/>
                </a:lnTo>
                <a:cubicBezTo>
                  <a:pt x="3785784" y="1003717"/>
                  <a:pt x="3785160" y="1041120"/>
                  <a:pt x="3781239" y="1085904"/>
                </a:cubicBezTo>
                <a:lnTo>
                  <a:pt x="3776107" y="1132519"/>
                </a:lnTo>
                <a:lnTo>
                  <a:pt x="3778601" y="1162456"/>
                </a:lnTo>
                <a:cubicBezTo>
                  <a:pt x="3791360" y="1256797"/>
                  <a:pt x="3774958" y="1367020"/>
                  <a:pt x="3763568" y="1469787"/>
                </a:cubicBezTo>
                <a:lnTo>
                  <a:pt x="3758806" y="1520515"/>
                </a:lnTo>
                <a:lnTo>
                  <a:pt x="3760417" y="1549437"/>
                </a:lnTo>
                <a:cubicBezTo>
                  <a:pt x="3764298" y="1588133"/>
                  <a:pt x="3770171" y="1628243"/>
                  <a:pt x="3778601" y="1669683"/>
                </a:cubicBezTo>
                <a:cubicBezTo>
                  <a:pt x="3846039" y="2001203"/>
                  <a:pt x="3774784" y="2142285"/>
                  <a:pt x="3778601" y="2364982"/>
                </a:cubicBezTo>
                <a:lnTo>
                  <a:pt x="3776565" y="2406088"/>
                </a:lnTo>
                <a:lnTo>
                  <a:pt x="3778601" y="2427673"/>
                </a:lnTo>
                <a:cubicBezTo>
                  <a:pt x="3821357" y="2695960"/>
                  <a:pt x="3735684" y="2699438"/>
                  <a:pt x="3778601" y="2809517"/>
                </a:cubicBezTo>
                <a:cubicBezTo>
                  <a:pt x="3789330" y="2837037"/>
                  <a:pt x="3791666" y="2872927"/>
                  <a:pt x="3789892" y="2914654"/>
                </a:cubicBezTo>
                <a:lnTo>
                  <a:pt x="3784971" y="2966248"/>
                </a:lnTo>
                <a:lnTo>
                  <a:pt x="3796722" y="3024078"/>
                </a:lnTo>
                <a:cubicBezTo>
                  <a:pt x="3809238" y="3115139"/>
                  <a:pt x="3806232" y="3210898"/>
                  <a:pt x="3799338" y="3302850"/>
                </a:cubicBezTo>
                <a:lnTo>
                  <a:pt x="3787405" y="3438354"/>
                </a:lnTo>
                <a:lnTo>
                  <a:pt x="3790719" y="3460532"/>
                </a:lnTo>
                <a:cubicBezTo>
                  <a:pt x="3797323" y="3541872"/>
                  <a:pt x="3789007" y="3624193"/>
                  <a:pt x="3780361" y="3709762"/>
                </a:cubicBezTo>
                <a:lnTo>
                  <a:pt x="3780169" y="3712283"/>
                </a:lnTo>
                <a:lnTo>
                  <a:pt x="3781239" y="3768266"/>
                </a:lnTo>
                <a:cubicBezTo>
                  <a:pt x="3780994" y="3815588"/>
                  <a:pt x="3779902" y="3863939"/>
                  <a:pt x="3778794" y="3912511"/>
                </a:cubicBezTo>
                <a:lnTo>
                  <a:pt x="3776324" y="4054010"/>
                </a:lnTo>
                <a:lnTo>
                  <a:pt x="3778601" y="4074733"/>
                </a:lnTo>
                <a:cubicBezTo>
                  <a:pt x="3822365" y="4336760"/>
                  <a:pt x="3765189" y="4482586"/>
                  <a:pt x="3778601" y="4644650"/>
                </a:cubicBezTo>
                <a:cubicBezTo>
                  <a:pt x="3781954" y="4685166"/>
                  <a:pt x="3782850" y="4718916"/>
                  <a:pt x="3782504" y="4749344"/>
                </a:cubicBezTo>
                <a:lnTo>
                  <a:pt x="3780512" y="4796832"/>
                </a:lnTo>
                <a:lnTo>
                  <a:pt x="3786260" y="4877451"/>
                </a:lnTo>
                <a:cubicBezTo>
                  <a:pt x="3786165" y="4918212"/>
                  <a:pt x="3784020" y="4964155"/>
                  <a:pt x="3781623" y="5015963"/>
                </a:cubicBezTo>
                <a:lnTo>
                  <a:pt x="3779076" y="5087925"/>
                </a:lnTo>
                <a:lnTo>
                  <a:pt x="3779599" y="5155456"/>
                </a:lnTo>
                <a:lnTo>
                  <a:pt x="3775907" y="5219073"/>
                </a:lnTo>
                <a:lnTo>
                  <a:pt x="3778601" y="5402640"/>
                </a:lnTo>
                <a:cubicBezTo>
                  <a:pt x="3780494" y="5441637"/>
                  <a:pt x="3781680" y="5475146"/>
                  <a:pt x="3782335" y="5504141"/>
                </a:cubicBezTo>
                <a:lnTo>
                  <a:pt x="3782798" y="5566951"/>
                </a:lnTo>
                <a:lnTo>
                  <a:pt x="3786885" y="5599303"/>
                </a:lnTo>
                <a:cubicBezTo>
                  <a:pt x="3799534" y="5776838"/>
                  <a:pt x="3769350" y="6111156"/>
                  <a:pt x="3778601" y="6291711"/>
                </a:cubicBezTo>
                <a:cubicBezTo>
                  <a:pt x="3687392" y="6306733"/>
                  <a:pt x="3632350" y="6304889"/>
                  <a:pt x="3574752" y="6300212"/>
                </a:cubicBezTo>
                <a:lnTo>
                  <a:pt x="3545837" y="6297718"/>
                </a:lnTo>
                <a:lnTo>
                  <a:pt x="3527963" y="6296834"/>
                </a:lnTo>
                <a:cubicBezTo>
                  <a:pt x="3482151" y="6294419"/>
                  <a:pt x="3430025" y="6291672"/>
                  <a:pt x="3355561" y="6291711"/>
                </a:cubicBezTo>
                <a:cubicBezTo>
                  <a:pt x="3304843" y="6293555"/>
                  <a:pt x="3262749" y="6292377"/>
                  <a:pt x="3225711" y="6290098"/>
                </a:cubicBezTo>
                <a:lnTo>
                  <a:pt x="3218247" y="6289525"/>
                </a:lnTo>
                <a:lnTo>
                  <a:pt x="3198550" y="6289212"/>
                </a:lnTo>
                <a:cubicBezTo>
                  <a:pt x="3144315" y="6287803"/>
                  <a:pt x="3088976" y="6286105"/>
                  <a:pt x="3034921" y="6284968"/>
                </a:cubicBezTo>
                <a:lnTo>
                  <a:pt x="2973802" y="6284626"/>
                </a:lnTo>
                <a:lnTo>
                  <a:pt x="2932520" y="6291711"/>
                </a:lnTo>
                <a:cubicBezTo>
                  <a:pt x="2893699" y="6300111"/>
                  <a:pt x="2847670" y="6301992"/>
                  <a:pt x="2797581" y="6300669"/>
                </a:cubicBezTo>
                <a:lnTo>
                  <a:pt x="2672392" y="6292599"/>
                </a:lnTo>
                <a:lnTo>
                  <a:pt x="2629726" y="6293120"/>
                </a:lnTo>
                <a:lnTo>
                  <a:pt x="2540544" y="6284698"/>
                </a:lnTo>
                <a:lnTo>
                  <a:pt x="2473475" y="6280786"/>
                </a:lnTo>
                <a:cubicBezTo>
                  <a:pt x="2419724" y="6279900"/>
                  <a:pt x="2368202" y="6282437"/>
                  <a:pt x="2322057" y="6291711"/>
                </a:cubicBezTo>
                <a:cubicBezTo>
                  <a:pt x="2275912" y="6300985"/>
                  <a:pt x="2236301" y="6305003"/>
                  <a:pt x="2199195" y="6305968"/>
                </a:cubicBezTo>
                <a:lnTo>
                  <a:pt x="2094190" y="6302012"/>
                </a:lnTo>
                <a:lnTo>
                  <a:pt x="2029724" y="6307766"/>
                </a:lnTo>
                <a:cubicBezTo>
                  <a:pt x="1971866" y="6308389"/>
                  <a:pt x="1916420" y="6305265"/>
                  <a:pt x="1864312" y="6301339"/>
                </a:cubicBezTo>
                <a:lnTo>
                  <a:pt x="1761307" y="6293375"/>
                </a:lnTo>
                <a:lnTo>
                  <a:pt x="1745972" y="6293782"/>
                </a:lnTo>
                <a:cubicBezTo>
                  <a:pt x="1699734" y="6294177"/>
                  <a:pt x="1664143" y="6292827"/>
                  <a:pt x="1633352" y="6291083"/>
                </a:cubicBezTo>
                <a:lnTo>
                  <a:pt x="1621369" y="6290324"/>
                </a:lnTo>
                <a:lnTo>
                  <a:pt x="1599140" y="6291711"/>
                </a:lnTo>
                <a:cubicBezTo>
                  <a:pt x="1564093" y="6296354"/>
                  <a:pt x="1527169" y="6296254"/>
                  <a:pt x="1488567" y="6294097"/>
                </a:cubicBezTo>
                <a:lnTo>
                  <a:pt x="1429716" y="6289243"/>
                </a:lnTo>
                <a:lnTo>
                  <a:pt x="1401008" y="6291711"/>
                </a:lnTo>
                <a:cubicBezTo>
                  <a:pt x="1314301" y="6301163"/>
                  <a:pt x="1222976" y="6299856"/>
                  <a:pt x="1127367" y="6296839"/>
                </a:cubicBezTo>
                <a:lnTo>
                  <a:pt x="1062601" y="6295730"/>
                </a:lnTo>
                <a:lnTo>
                  <a:pt x="964991" y="6305909"/>
                </a:lnTo>
                <a:cubicBezTo>
                  <a:pt x="833250" y="6307778"/>
                  <a:pt x="714190" y="6280255"/>
                  <a:pt x="603122" y="6291711"/>
                </a:cubicBezTo>
                <a:cubicBezTo>
                  <a:pt x="455032" y="6306986"/>
                  <a:pt x="261206" y="6260346"/>
                  <a:pt x="30143" y="6291711"/>
                </a:cubicBezTo>
                <a:cubicBezTo>
                  <a:pt x="-1198" y="6167281"/>
                  <a:pt x="7291" y="6044138"/>
                  <a:pt x="19371" y="5934598"/>
                </a:cubicBezTo>
                <a:lnTo>
                  <a:pt x="33559" y="5801663"/>
                </a:lnTo>
                <a:lnTo>
                  <a:pt x="30143" y="5784485"/>
                </a:lnTo>
                <a:cubicBezTo>
                  <a:pt x="7257" y="5691455"/>
                  <a:pt x="7506" y="5585492"/>
                  <a:pt x="13352" y="5476692"/>
                </a:cubicBezTo>
                <a:lnTo>
                  <a:pt x="21882" y="5346809"/>
                </a:lnTo>
                <a:lnTo>
                  <a:pt x="22064" y="5339439"/>
                </a:lnTo>
                <a:lnTo>
                  <a:pt x="29601" y="5166357"/>
                </a:lnTo>
                <a:lnTo>
                  <a:pt x="30143" y="5151877"/>
                </a:lnTo>
                <a:cubicBezTo>
                  <a:pt x="30018" y="5125783"/>
                  <a:pt x="30111" y="5102484"/>
                  <a:pt x="30346" y="5081409"/>
                </a:cubicBezTo>
                <a:lnTo>
                  <a:pt x="30433" y="5076663"/>
                </a:lnTo>
                <a:lnTo>
                  <a:pt x="30143" y="4963804"/>
                </a:lnTo>
                <a:cubicBezTo>
                  <a:pt x="27040" y="4910138"/>
                  <a:pt x="27067" y="4856021"/>
                  <a:pt x="28459" y="4800989"/>
                </a:cubicBezTo>
                <a:lnTo>
                  <a:pt x="30399" y="4750796"/>
                </a:lnTo>
                <a:lnTo>
                  <a:pt x="31514" y="4666872"/>
                </a:lnTo>
                <a:lnTo>
                  <a:pt x="34697" y="4639551"/>
                </a:lnTo>
                <a:lnTo>
                  <a:pt x="34963" y="4632686"/>
                </a:lnTo>
                <a:cubicBezTo>
                  <a:pt x="37318" y="4575362"/>
                  <a:pt x="39271" y="4516661"/>
                  <a:pt x="39056" y="4456118"/>
                </a:cubicBezTo>
                <a:lnTo>
                  <a:pt x="36996" y="4412759"/>
                </a:lnTo>
                <a:lnTo>
                  <a:pt x="30143" y="4388188"/>
                </a:lnTo>
                <a:cubicBezTo>
                  <a:pt x="7389" y="4328002"/>
                  <a:pt x="11492" y="4256950"/>
                  <a:pt x="19232" y="4188739"/>
                </a:cubicBezTo>
                <a:lnTo>
                  <a:pt x="23985" y="4147809"/>
                </a:lnTo>
                <a:lnTo>
                  <a:pt x="23690" y="4087290"/>
                </a:lnTo>
                <a:lnTo>
                  <a:pt x="29097" y="3984687"/>
                </a:lnTo>
                <a:lnTo>
                  <a:pt x="28035" y="3962690"/>
                </a:lnTo>
                <a:cubicBezTo>
                  <a:pt x="28525" y="3945828"/>
                  <a:pt x="30052" y="3926691"/>
                  <a:pt x="32148" y="3905387"/>
                </a:cubicBezTo>
                <a:lnTo>
                  <a:pt x="34754" y="3881032"/>
                </a:lnTo>
                <a:lnTo>
                  <a:pt x="39206" y="3802233"/>
                </a:lnTo>
                <a:cubicBezTo>
                  <a:pt x="39778" y="3763353"/>
                  <a:pt x="37619" y="3728800"/>
                  <a:pt x="30143" y="3698588"/>
                </a:cubicBezTo>
                <a:cubicBezTo>
                  <a:pt x="7714" y="3607954"/>
                  <a:pt x="33117" y="3482508"/>
                  <a:pt x="36579" y="3365983"/>
                </a:cubicBezTo>
                <a:lnTo>
                  <a:pt x="36510" y="3356621"/>
                </a:lnTo>
                <a:lnTo>
                  <a:pt x="30143" y="3311044"/>
                </a:lnTo>
                <a:cubicBezTo>
                  <a:pt x="14271" y="3224157"/>
                  <a:pt x="11445" y="3149243"/>
                  <a:pt x="14856" y="3082749"/>
                </a:cubicBezTo>
                <a:lnTo>
                  <a:pt x="22229" y="3005366"/>
                </a:lnTo>
                <a:lnTo>
                  <a:pt x="27244" y="2895198"/>
                </a:lnTo>
                <a:cubicBezTo>
                  <a:pt x="29143" y="2848776"/>
                  <a:pt x="30527" y="2799531"/>
                  <a:pt x="30143" y="2746826"/>
                </a:cubicBezTo>
                <a:lnTo>
                  <a:pt x="36784" y="2638240"/>
                </a:lnTo>
                <a:lnTo>
                  <a:pt x="30143" y="2615745"/>
                </a:lnTo>
                <a:cubicBezTo>
                  <a:pt x="-20952" y="2495890"/>
                  <a:pt x="17898" y="2340273"/>
                  <a:pt x="37923" y="2201958"/>
                </a:cubicBezTo>
                <a:lnTo>
                  <a:pt x="42734" y="2158379"/>
                </a:lnTo>
                <a:lnTo>
                  <a:pt x="30143" y="2114218"/>
                </a:lnTo>
                <a:cubicBezTo>
                  <a:pt x="2269" y="2040950"/>
                  <a:pt x="-2735" y="1972014"/>
                  <a:pt x="1162" y="1906697"/>
                </a:cubicBezTo>
                <a:lnTo>
                  <a:pt x="6289" y="1854885"/>
                </a:lnTo>
                <a:lnTo>
                  <a:pt x="8053" y="1809168"/>
                </a:lnTo>
                <a:cubicBezTo>
                  <a:pt x="9832" y="1790244"/>
                  <a:pt x="12470" y="1771472"/>
                  <a:pt x="15415" y="1752867"/>
                </a:cubicBezTo>
                <a:lnTo>
                  <a:pt x="30925" y="1652561"/>
                </a:lnTo>
                <a:lnTo>
                  <a:pt x="30143" y="1606992"/>
                </a:lnTo>
                <a:cubicBezTo>
                  <a:pt x="28397" y="1588584"/>
                  <a:pt x="27931" y="1568665"/>
                  <a:pt x="28348" y="1547550"/>
                </a:cubicBezTo>
                <a:lnTo>
                  <a:pt x="29206" y="1531212"/>
                </a:lnTo>
                <a:lnTo>
                  <a:pt x="23637" y="1487282"/>
                </a:lnTo>
                <a:cubicBezTo>
                  <a:pt x="16479" y="1367166"/>
                  <a:pt x="59638" y="1246041"/>
                  <a:pt x="30143" y="1156757"/>
                </a:cubicBezTo>
                <a:cubicBezTo>
                  <a:pt x="21716" y="1131248"/>
                  <a:pt x="18318" y="1090735"/>
                  <a:pt x="17757" y="1041370"/>
                </a:cubicBezTo>
                <a:lnTo>
                  <a:pt x="18463" y="985697"/>
                </a:lnTo>
                <a:lnTo>
                  <a:pt x="16239" y="975915"/>
                </a:lnTo>
                <a:cubicBezTo>
                  <a:pt x="13541" y="957312"/>
                  <a:pt x="12597" y="940330"/>
                  <a:pt x="12862" y="924477"/>
                </a:cubicBezTo>
                <a:lnTo>
                  <a:pt x="23640" y="845857"/>
                </a:lnTo>
                <a:lnTo>
                  <a:pt x="30907" y="688163"/>
                </a:lnTo>
                <a:lnTo>
                  <a:pt x="31375" y="662715"/>
                </a:lnTo>
                <a:lnTo>
                  <a:pt x="30143" y="655230"/>
                </a:lnTo>
                <a:cubicBezTo>
                  <a:pt x="20345" y="615334"/>
                  <a:pt x="17924" y="569960"/>
                  <a:pt x="19185" y="520814"/>
                </a:cubicBezTo>
                <a:lnTo>
                  <a:pt x="26662" y="415314"/>
                </a:lnTo>
                <a:lnTo>
                  <a:pt x="25635" y="383217"/>
                </a:lnTo>
                <a:cubicBezTo>
                  <a:pt x="25461" y="243905"/>
                  <a:pt x="35455" y="113017"/>
                  <a:pt x="30143" y="22622"/>
                </a:cubicBezTo>
                <a:cubicBezTo>
                  <a:pt x="90096" y="13526"/>
                  <a:pt x="146841" y="12585"/>
                  <a:pt x="200495" y="15390"/>
                </a:cubicBezTo>
                <a:lnTo>
                  <a:pt x="324102" y="27794"/>
                </a:lnTo>
                <a:lnTo>
                  <a:pt x="329634" y="27979"/>
                </a:lnTo>
                <a:cubicBezTo>
                  <a:pt x="398332" y="30204"/>
                  <a:pt x="468106" y="31425"/>
                  <a:pt x="551798" y="27886"/>
                </a:cubicBezTo>
                <a:lnTo>
                  <a:pt x="592464" y="25476"/>
                </a:lnTo>
                <a:lnTo>
                  <a:pt x="603122" y="22622"/>
                </a:lnTo>
                <a:cubicBezTo>
                  <a:pt x="639294" y="8191"/>
                  <a:pt x="679641" y="1916"/>
                  <a:pt x="723201" y="386"/>
                </a:cubicBezTo>
                <a:close/>
              </a:path>
            </a:pathLst>
          </a:custGeom>
        </p:spPr>
      </p:pic>
      <p:sp>
        <p:nvSpPr>
          <p:cNvPr id="3" name="Marcador de contenido 2">
            <a:extLst>
              <a:ext uri="{FF2B5EF4-FFF2-40B4-BE49-F238E27FC236}">
                <a16:creationId xmlns:a16="http://schemas.microsoft.com/office/drawing/2014/main" id="{5B862562-1F52-40B2-A14E-6D73D6DAFF95}"/>
              </a:ext>
            </a:extLst>
          </p:cNvPr>
          <p:cNvSpPr>
            <a:spLocks noGrp="1"/>
          </p:cNvSpPr>
          <p:nvPr>
            <p:ph idx="1"/>
          </p:nvPr>
        </p:nvSpPr>
        <p:spPr>
          <a:xfrm>
            <a:off x="4905955" y="2071316"/>
            <a:ext cx="6713552" cy="4114800"/>
          </a:xfrm>
        </p:spPr>
        <p:txBody>
          <a:bodyPr anchor="t">
            <a:normAutofit/>
          </a:bodyPr>
          <a:lstStyle/>
          <a:p>
            <a:pPr marL="0" indent="0">
              <a:buNone/>
            </a:pPr>
            <a:r>
              <a:rPr lang="es-MX" sz="1700" b="1" dirty="0"/>
              <a:t>1 Corintios </a:t>
            </a:r>
            <a:r>
              <a:rPr lang="es-MX" sz="1700" b="1" dirty="0">
                <a:solidFill>
                  <a:schemeClr val="accent1"/>
                </a:solidFill>
              </a:rPr>
              <a:t>16:13 </a:t>
            </a:r>
            <a:r>
              <a:rPr lang="es-MX" sz="1700" i="1" dirty="0">
                <a:solidFill>
                  <a:schemeClr val="accent1"/>
                </a:solidFill>
              </a:rPr>
              <a:t>Velad, </a:t>
            </a:r>
            <a:r>
              <a:rPr lang="es-MX" sz="1700" b="1" i="1" u="sng" dirty="0">
                <a:solidFill>
                  <a:schemeClr val="accent1"/>
                </a:solidFill>
              </a:rPr>
              <a:t>estad firmes en la fe</a:t>
            </a:r>
            <a:r>
              <a:rPr lang="es-MX" sz="1700" i="1" dirty="0">
                <a:solidFill>
                  <a:schemeClr val="accent1"/>
                </a:solidFill>
              </a:rPr>
              <a:t>; portaos varonilmente, y esforzaos.</a:t>
            </a:r>
          </a:p>
          <a:p>
            <a:r>
              <a:rPr lang="es-MX" sz="1700" dirty="0"/>
              <a:t>Los Corintios estaban peleando como niños, uno contra su compañero, no como adultos que aman. v14 La realidad del cristianismo es que las mujeres se portan más firmes, más “varoniles” que los hombres. Triste.</a:t>
            </a:r>
          </a:p>
          <a:p>
            <a:r>
              <a:rPr lang="es-MX" sz="1700" dirty="0"/>
              <a:t>Dios requiere a cada hombre de ser firme en su fe con Dios. Su firmeza será vista por medio de qué tanto, cómo, y a qué grado va a seguir a Cristo. </a:t>
            </a:r>
          </a:p>
          <a:p>
            <a:r>
              <a:rPr lang="es-MX" sz="1700" dirty="0"/>
              <a:t>Antes en 1 Corintios Pablo regañó a los hombres por pelear entre sí, por portarse como niños, por hacerse uno grupito contra otro. No hubo madurez entre ellos. Nadie pudo dejar insultos caer al suelo (ignorarlos) y ser el adulto en el grupo.   </a:t>
            </a:r>
            <a:r>
              <a:rPr lang="es-MX" sz="1700" b="1" u="sng" dirty="0">
                <a:effectLst>
                  <a:outerShdw blurRad="38100" dist="38100" dir="2700000" algn="tl">
                    <a:srgbClr val="000000">
                      <a:alpha val="43137"/>
                    </a:srgbClr>
                  </a:outerShdw>
                </a:effectLst>
              </a:rPr>
              <a:t>Un verdadero varón distingue entre sus enemigos y sus compañeros en la lucha espiritual.</a:t>
            </a:r>
          </a:p>
        </p:txBody>
      </p:sp>
    </p:spTree>
    <p:extLst>
      <p:ext uri="{BB962C8B-B14F-4D97-AF65-F5344CB8AC3E}">
        <p14:creationId xmlns:p14="http://schemas.microsoft.com/office/powerpoint/2010/main" val="2473597975"/>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A6CFD68-C18C-46B5-AA5B-E1E703DBC0D6}"/>
              </a:ext>
            </a:extLst>
          </p:cNvPr>
          <p:cNvSpPr>
            <a:spLocks noGrp="1"/>
          </p:cNvSpPr>
          <p:nvPr>
            <p:ph type="title"/>
          </p:nvPr>
        </p:nvSpPr>
        <p:spPr>
          <a:xfrm>
            <a:off x="630936" y="640080"/>
            <a:ext cx="4818888" cy="1481328"/>
          </a:xfrm>
        </p:spPr>
        <p:txBody>
          <a:bodyPr anchor="b">
            <a:normAutofit/>
          </a:bodyPr>
          <a:lstStyle/>
          <a:p>
            <a:r>
              <a:rPr lang="es-MX" sz="4600" dirty="0"/>
              <a:t>Exhortaciones de ser firmes, fuertes</a:t>
            </a:r>
          </a:p>
        </p:txBody>
      </p:sp>
      <p:sp>
        <p:nvSpPr>
          <p:cNvPr id="3" name="Marcador de contenido 2">
            <a:extLst>
              <a:ext uri="{FF2B5EF4-FFF2-40B4-BE49-F238E27FC236}">
                <a16:creationId xmlns:a16="http://schemas.microsoft.com/office/drawing/2014/main" id="{C8B953C2-37C8-4DD9-A904-32C21F877755}"/>
              </a:ext>
            </a:extLst>
          </p:cNvPr>
          <p:cNvSpPr>
            <a:spLocks noGrp="1"/>
          </p:cNvSpPr>
          <p:nvPr>
            <p:ph idx="1"/>
          </p:nvPr>
        </p:nvSpPr>
        <p:spPr>
          <a:xfrm>
            <a:off x="630936" y="2660904"/>
            <a:ext cx="4818888" cy="3547872"/>
          </a:xfrm>
        </p:spPr>
        <p:txBody>
          <a:bodyPr anchor="t">
            <a:normAutofit/>
          </a:bodyPr>
          <a:lstStyle/>
          <a:p>
            <a:pPr marL="0" indent="0">
              <a:buNone/>
            </a:pPr>
            <a:r>
              <a:rPr lang="es-MX" sz="1700" b="1" dirty="0"/>
              <a:t>1 Juan 2:14</a:t>
            </a:r>
            <a:r>
              <a:rPr lang="es-MX" sz="1700" dirty="0"/>
              <a:t>… </a:t>
            </a:r>
            <a:r>
              <a:rPr lang="es-MX" sz="1700" i="1" dirty="0">
                <a:solidFill>
                  <a:schemeClr val="accent1"/>
                </a:solidFill>
              </a:rPr>
              <a:t>Os he escrito a vosotros, jóvenes, porque sois fuertes, y la palabra de Dios permanece en vosotros, y habéis vencido al maligno.</a:t>
            </a:r>
          </a:p>
          <a:p>
            <a:r>
              <a:rPr lang="es-MX" sz="1700" dirty="0"/>
              <a:t>Un varón de Dios es fuerte espiritualmente. Es un experto en conocer sus deberes y obligaciones en las Escrituras, y se vence el malo.</a:t>
            </a:r>
          </a:p>
          <a:p>
            <a:pPr marL="0" indent="0">
              <a:buNone/>
            </a:pPr>
            <a:r>
              <a:rPr lang="es-MX" sz="1700" b="1" dirty="0"/>
              <a:t>1 Corintios 14:20 </a:t>
            </a:r>
            <a:r>
              <a:rPr lang="es-MX" sz="1700" i="1" dirty="0">
                <a:solidFill>
                  <a:schemeClr val="accent1"/>
                </a:solidFill>
              </a:rPr>
              <a:t>Hermanos, no seáis niños en el modo de pensar, sino sed niños en la malicia, pero maduros en el modo de pensar</a:t>
            </a:r>
            <a:r>
              <a:rPr lang="es-MX" sz="1700" dirty="0">
                <a:solidFill>
                  <a:schemeClr val="accent1"/>
                </a:solidFill>
              </a:rPr>
              <a:t>. </a:t>
            </a:r>
          </a:p>
          <a:p>
            <a:pPr marL="0" indent="0">
              <a:buNone/>
            </a:pPr>
            <a:r>
              <a:rPr lang="es-MX" sz="1700" b="1" dirty="0"/>
              <a:t>1 Samuel 4:9 </a:t>
            </a:r>
            <a:r>
              <a:rPr lang="es-MX" sz="1700" b="1" i="1" u="sng" dirty="0">
                <a:solidFill>
                  <a:schemeClr val="accent1"/>
                </a:solidFill>
              </a:rPr>
              <a:t>Esforzaos</a:t>
            </a:r>
            <a:r>
              <a:rPr lang="es-MX" sz="1700" i="1" dirty="0">
                <a:solidFill>
                  <a:schemeClr val="accent1"/>
                </a:solidFill>
              </a:rPr>
              <a:t>, oh filisteos, y </a:t>
            </a:r>
            <a:r>
              <a:rPr lang="es-MX" sz="1700" b="1" i="1" u="sng" dirty="0">
                <a:solidFill>
                  <a:schemeClr val="accent1"/>
                </a:solidFill>
              </a:rPr>
              <a:t>sed hombres</a:t>
            </a:r>
            <a:r>
              <a:rPr lang="es-MX" sz="1700" i="1" dirty="0">
                <a:solidFill>
                  <a:schemeClr val="accent1"/>
                </a:solidFill>
              </a:rPr>
              <a:t>, para que no sirváis a los hebreos, como ellos os han servido a vosotros; </a:t>
            </a:r>
            <a:r>
              <a:rPr lang="es-MX" sz="1700" b="1" i="1" u="sng" dirty="0">
                <a:solidFill>
                  <a:schemeClr val="accent1"/>
                </a:solidFill>
              </a:rPr>
              <a:t>sed hombres, y pelead</a:t>
            </a:r>
            <a:r>
              <a:rPr lang="es-MX" sz="1700" dirty="0"/>
              <a:t>.                        Sed hombres = pelear fuertemente</a:t>
            </a:r>
          </a:p>
        </p:txBody>
      </p:sp>
      <p:pic>
        <p:nvPicPr>
          <p:cNvPr id="5" name="Imagen 4" descr="Hombre parado junto a una roca&#10;&#10;Descripción generada automáticamente con confianza media">
            <a:extLst>
              <a:ext uri="{FF2B5EF4-FFF2-40B4-BE49-F238E27FC236}">
                <a16:creationId xmlns:a16="http://schemas.microsoft.com/office/drawing/2014/main" id="{42F1C242-8696-414B-9168-4FAD93C5FBD4}"/>
              </a:ext>
            </a:extLst>
          </p:cNvPr>
          <p:cNvPicPr>
            <a:picLocks noChangeAspect="1"/>
          </p:cNvPicPr>
          <p:nvPr/>
        </p:nvPicPr>
        <p:blipFill>
          <a:blip r:embed="rId2"/>
          <a:stretch>
            <a:fillRect/>
          </a:stretch>
        </p:blipFill>
        <p:spPr>
          <a:xfrm>
            <a:off x="6659372" y="640080"/>
            <a:ext cx="4338320" cy="5577840"/>
          </a:xfrm>
          <a:prstGeom prst="rect">
            <a:avLst/>
          </a:prstGeom>
        </p:spPr>
      </p:pic>
    </p:spTree>
    <p:extLst>
      <p:ext uri="{BB962C8B-B14F-4D97-AF65-F5344CB8AC3E}">
        <p14:creationId xmlns:p14="http://schemas.microsoft.com/office/powerpoint/2010/main" val="3511695730"/>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B06020-4EDB-4B98-A4A8-EE4C44223EC6}"/>
              </a:ext>
            </a:extLst>
          </p:cNvPr>
          <p:cNvSpPr>
            <a:spLocks noGrp="1"/>
          </p:cNvSpPr>
          <p:nvPr>
            <p:ph type="title"/>
          </p:nvPr>
        </p:nvSpPr>
        <p:spPr>
          <a:xfrm>
            <a:off x="1653363" y="365760"/>
            <a:ext cx="9367203" cy="1188720"/>
          </a:xfrm>
        </p:spPr>
        <p:txBody>
          <a:bodyPr>
            <a:normAutofit/>
          </a:bodyPr>
          <a:lstStyle/>
          <a:p>
            <a:r>
              <a:rPr lang="es-MX" dirty="0"/>
              <a:t>Versos para los Hombres</a:t>
            </a:r>
            <a:endParaRPr lang="es-MX"/>
          </a:p>
        </p:txBody>
      </p:sp>
      <p:sp>
        <p:nvSpPr>
          <p:cNvPr id="8" name="Freeform: Shape 7">
            <a:extLst>
              <a:ext uri="{FF2B5EF4-FFF2-40B4-BE49-F238E27FC236}">
                <a16:creationId xmlns:a16="http://schemas.microsoft.com/office/drawing/2014/main" id="{7CB4857B-ED7C-444D-9F04-2F885114A1C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764099" cy="1558212"/>
          </a:xfrm>
          <a:custGeom>
            <a:avLst/>
            <a:gdLst>
              <a:gd name="connsiteX0" fmla="*/ 0 w 1764099"/>
              <a:gd name="connsiteY0" fmla="*/ 0 h 1558212"/>
              <a:gd name="connsiteX1" fmla="*/ 1764099 w 1764099"/>
              <a:gd name="connsiteY1" fmla="*/ 0 h 1558212"/>
              <a:gd name="connsiteX2" fmla="*/ 1042087 w 1764099"/>
              <a:gd name="connsiteY2" fmla="*/ 1558212 h 1558212"/>
              <a:gd name="connsiteX3" fmla="*/ 0 w 1764099"/>
              <a:gd name="connsiteY3" fmla="*/ 1558212 h 1558212"/>
            </a:gdLst>
            <a:ahLst/>
            <a:cxnLst>
              <a:cxn ang="0">
                <a:pos x="connsiteX0" y="connsiteY0"/>
              </a:cxn>
              <a:cxn ang="0">
                <a:pos x="connsiteX1" y="connsiteY1"/>
              </a:cxn>
              <a:cxn ang="0">
                <a:pos x="connsiteX2" y="connsiteY2"/>
              </a:cxn>
              <a:cxn ang="0">
                <a:pos x="connsiteX3" y="connsiteY3"/>
              </a:cxn>
            </a:cxnLst>
            <a:rect l="l" t="t" r="r" b="b"/>
            <a:pathLst>
              <a:path w="1764099" h="1558212">
                <a:moveTo>
                  <a:pt x="0" y="0"/>
                </a:moveTo>
                <a:lnTo>
                  <a:pt x="1764099" y="0"/>
                </a:lnTo>
                <a:lnTo>
                  <a:pt x="1042087" y="1558212"/>
                </a:lnTo>
                <a:lnTo>
                  <a:pt x="0" y="1558212"/>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 name="Freeform: Shape 9">
            <a:extLst>
              <a:ext uri="{FF2B5EF4-FFF2-40B4-BE49-F238E27FC236}">
                <a16:creationId xmlns:a16="http://schemas.microsoft.com/office/drawing/2014/main" id="{D18046FB-44EA-4FD8-A585-EA09A319B2D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691640"/>
            <a:ext cx="12191999" cy="5166360"/>
          </a:xfrm>
          <a:custGeom>
            <a:avLst/>
            <a:gdLst>
              <a:gd name="connsiteX0" fmla="*/ 0 w 12191999"/>
              <a:gd name="connsiteY0" fmla="*/ 0 h 5166360"/>
              <a:gd name="connsiteX1" fmla="*/ 1822388 w 12191999"/>
              <a:gd name="connsiteY1" fmla="*/ 0 h 5166360"/>
              <a:gd name="connsiteX2" fmla="*/ 6468290 w 12191999"/>
              <a:gd name="connsiteY2" fmla="*/ 0 h 5166360"/>
              <a:gd name="connsiteX3" fmla="*/ 7796394 w 12191999"/>
              <a:gd name="connsiteY3" fmla="*/ 0 h 5166360"/>
              <a:gd name="connsiteX4" fmla="*/ 8376834 w 12191999"/>
              <a:gd name="connsiteY4" fmla="*/ 0 h 5166360"/>
              <a:gd name="connsiteX5" fmla="*/ 9704938 w 12191999"/>
              <a:gd name="connsiteY5" fmla="*/ 0 h 5166360"/>
              <a:gd name="connsiteX6" fmla="*/ 9704938 w 12191999"/>
              <a:gd name="connsiteY6" fmla="*/ 2 h 5166360"/>
              <a:gd name="connsiteX7" fmla="*/ 10283456 w 12191999"/>
              <a:gd name="connsiteY7" fmla="*/ 2 h 5166360"/>
              <a:gd name="connsiteX8" fmla="*/ 10863897 w 12191999"/>
              <a:gd name="connsiteY8" fmla="*/ 2 h 5166360"/>
              <a:gd name="connsiteX9" fmla="*/ 12191999 w 12191999"/>
              <a:gd name="connsiteY9" fmla="*/ 2 h 5166360"/>
              <a:gd name="connsiteX10" fmla="*/ 12191999 w 12191999"/>
              <a:gd name="connsiteY10" fmla="*/ 5166360 h 5166360"/>
              <a:gd name="connsiteX11" fmla="*/ 0 w 12191999"/>
              <a:gd name="connsiteY11" fmla="*/ 5166360 h 5166360"/>
              <a:gd name="connsiteX12" fmla="*/ 0 w 12191999"/>
              <a:gd name="connsiteY12" fmla="*/ 2604436 h 5166360"/>
              <a:gd name="connsiteX13" fmla="*/ 862341 w 12191999"/>
              <a:gd name="connsiteY13" fmla="*/ 743371 h 5166360"/>
              <a:gd name="connsiteX14" fmla="*/ 0 w 12191999"/>
              <a:gd name="connsiteY14" fmla="*/ 743371 h 5166360"/>
              <a:gd name="connsiteX15" fmla="*/ 0 w 12191999"/>
              <a:gd name="connsiteY15" fmla="*/ 742508 h 5166360"/>
              <a:gd name="connsiteX16" fmla="*/ 92826 w 12191999"/>
              <a:gd name="connsiteY16" fmla="*/ 742508 h 5166360"/>
              <a:gd name="connsiteX17" fmla="*/ 406486 w 12191999"/>
              <a:gd name="connsiteY17" fmla="*/ 742508 h 5166360"/>
              <a:gd name="connsiteX18" fmla="*/ 406486 w 12191999"/>
              <a:gd name="connsiteY18" fmla="*/ 742507 h 5166360"/>
              <a:gd name="connsiteX19" fmla="*/ 862741 w 12191999"/>
              <a:gd name="connsiteY19" fmla="*/ 742507 h 5166360"/>
              <a:gd name="connsiteX20" fmla="*/ 1206388 w 12191999"/>
              <a:gd name="connsiteY20" fmla="*/ 864 h 5166360"/>
              <a:gd name="connsiteX21" fmla="*/ 748500 w 12191999"/>
              <a:gd name="connsiteY21" fmla="*/ 864 h 5166360"/>
              <a:gd name="connsiteX22" fmla="*/ 0 w 12191999"/>
              <a:gd name="connsiteY22" fmla="*/ 864 h 51663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2191999" h="5166360">
                <a:moveTo>
                  <a:pt x="0" y="0"/>
                </a:moveTo>
                <a:lnTo>
                  <a:pt x="1822388" y="0"/>
                </a:lnTo>
                <a:lnTo>
                  <a:pt x="6468290" y="0"/>
                </a:lnTo>
                <a:lnTo>
                  <a:pt x="7796394" y="0"/>
                </a:lnTo>
                <a:lnTo>
                  <a:pt x="8376834" y="0"/>
                </a:lnTo>
                <a:lnTo>
                  <a:pt x="9704938" y="0"/>
                </a:lnTo>
                <a:lnTo>
                  <a:pt x="9704938" y="2"/>
                </a:lnTo>
                <a:lnTo>
                  <a:pt x="10283456" y="2"/>
                </a:lnTo>
                <a:lnTo>
                  <a:pt x="10863897" y="2"/>
                </a:lnTo>
                <a:lnTo>
                  <a:pt x="12191999" y="2"/>
                </a:lnTo>
                <a:lnTo>
                  <a:pt x="12191999" y="5166360"/>
                </a:lnTo>
                <a:lnTo>
                  <a:pt x="0" y="5166360"/>
                </a:lnTo>
                <a:lnTo>
                  <a:pt x="0" y="2604436"/>
                </a:lnTo>
                <a:lnTo>
                  <a:pt x="862341" y="743371"/>
                </a:lnTo>
                <a:lnTo>
                  <a:pt x="0" y="743371"/>
                </a:lnTo>
                <a:lnTo>
                  <a:pt x="0" y="742508"/>
                </a:lnTo>
                <a:lnTo>
                  <a:pt x="92826" y="742508"/>
                </a:lnTo>
                <a:lnTo>
                  <a:pt x="406486" y="742508"/>
                </a:lnTo>
                <a:lnTo>
                  <a:pt x="406486" y="742507"/>
                </a:lnTo>
                <a:lnTo>
                  <a:pt x="862741" y="742507"/>
                </a:lnTo>
                <a:lnTo>
                  <a:pt x="1206388" y="864"/>
                </a:lnTo>
                <a:lnTo>
                  <a:pt x="748500" y="864"/>
                </a:lnTo>
                <a:lnTo>
                  <a:pt x="0" y="864"/>
                </a:lnTo>
                <a:close/>
              </a:path>
            </a:pathLst>
          </a:custGeom>
          <a:solidFill>
            <a:srgbClr val="A6A6A6">
              <a:alpha val="49804"/>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Freeform: Shape 11">
            <a:extLst>
              <a:ext uri="{FF2B5EF4-FFF2-40B4-BE49-F238E27FC236}">
                <a16:creationId xmlns:a16="http://schemas.microsoft.com/office/drawing/2014/main" id="{479F5F2B-8B58-4140-AE6A-51F6C67B18D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691641"/>
            <a:ext cx="971654" cy="2096979"/>
          </a:xfrm>
          <a:custGeom>
            <a:avLst/>
            <a:gdLst>
              <a:gd name="connsiteX0" fmla="*/ 0 w 971654"/>
              <a:gd name="connsiteY0" fmla="*/ 0 h 2096979"/>
              <a:gd name="connsiteX1" fmla="*/ 971654 w 971654"/>
              <a:gd name="connsiteY1" fmla="*/ 0 h 2096979"/>
              <a:gd name="connsiteX2" fmla="*/ 0 w 971654"/>
              <a:gd name="connsiteY2" fmla="*/ 2096979 h 2096979"/>
            </a:gdLst>
            <a:ahLst/>
            <a:cxnLst>
              <a:cxn ang="0">
                <a:pos x="connsiteX0" y="connsiteY0"/>
              </a:cxn>
              <a:cxn ang="0">
                <a:pos x="connsiteX1" y="connsiteY1"/>
              </a:cxn>
              <a:cxn ang="0">
                <a:pos x="connsiteX2" y="connsiteY2"/>
              </a:cxn>
            </a:cxnLst>
            <a:rect l="l" t="t" r="r" b="b"/>
            <a:pathLst>
              <a:path w="971654" h="2096979">
                <a:moveTo>
                  <a:pt x="0" y="0"/>
                </a:moveTo>
                <a:lnTo>
                  <a:pt x="971654" y="0"/>
                </a:lnTo>
                <a:lnTo>
                  <a:pt x="0" y="2096979"/>
                </a:lnTo>
                <a:close/>
              </a:path>
            </a:pathLst>
          </a:custGeom>
          <a:solidFill>
            <a:srgbClr val="40404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3" name="Marcador de contenido 2">
            <a:extLst>
              <a:ext uri="{FF2B5EF4-FFF2-40B4-BE49-F238E27FC236}">
                <a16:creationId xmlns:a16="http://schemas.microsoft.com/office/drawing/2014/main" id="{C2D84402-D637-4B41-B923-4F29F0DEC66B}"/>
              </a:ext>
            </a:extLst>
          </p:cNvPr>
          <p:cNvSpPr>
            <a:spLocks noGrp="1"/>
          </p:cNvSpPr>
          <p:nvPr>
            <p:ph idx="1"/>
          </p:nvPr>
        </p:nvSpPr>
        <p:spPr>
          <a:xfrm>
            <a:off x="1653363" y="2176272"/>
            <a:ext cx="9367204" cy="4041648"/>
          </a:xfrm>
        </p:spPr>
        <p:txBody>
          <a:bodyPr anchor="t">
            <a:normAutofit/>
          </a:bodyPr>
          <a:lstStyle/>
          <a:p>
            <a:r>
              <a:rPr lang="es-MX" sz="2400" b="1"/>
              <a:t>Génesis 2:18 </a:t>
            </a:r>
            <a:r>
              <a:rPr lang="es-MX" sz="2400" i="1"/>
              <a:t>Y dijo Jehová Dios: No es bueno que el hombre esté solo; le haré ayuda idónea para él.</a:t>
            </a:r>
          </a:p>
          <a:p>
            <a:r>
              <a:rPr lang="es-MX" sz="2400" b="1"/>
              <a:t>Efesios 5:33 </a:t>
            </a:r>
            <a:r>
              <a:rPr lang="es-MX" sz="2400" i="1"/>
              <a:t>Por lo demás, cada uno de vosotros ame también a su mujer como a sí mismo; y la mujer respete a su marido.</a:t>
            </a:r>
          </a:p>
          <a:p>
            <a:r>
              <a:rPr lang="es-MX" sz="2400" b="1"/>
              <a:t>Levítico 18:22 </a:t>
            </a:r>
            <a:r>
              <a:rPr lang="es-MX" sz="2400" i="1"/>
              <a:t>No te echarás con varón como con mujer; es abominación.</a:t>
            </a:r>
          </a:p>
          <a:p>
            <a:pPr marL="0" indent="0">
              <a:buNone/>
            </a:pPr>
            <a:r>
              <a:rPr lang="es-MX" sz="2400"/>
              <a:t>Dios manda a los hombres de ser “varoniles”, y esto ve homosexualidad como una abominación, o cosa altamente de desagrado a Dios.</a:t>
            </a:r>
          </a:p>
        </p:txBody>
      </p:sp>
    </p:spTree>
    <p:extLst>
      <p:ext uri="{BB962C8B-B14F-4D97-AF65-F5344CB8AC3E}">
        <p14:creationId xmlns:p14="http://schemas.microsoft.com/office/powerpoint/2010/main" val="272913092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6" name="Rectangle 9">
            <a:extLst>
              <a:ext uri="{FF2B5EF4-FFF2-40B4-BE49-F238E27FC236}">
                <a16:creationId xmlns:a16="http://schemas.microsoft.com/office/drawing/2014/main" id="{45D37F4E-DDB4-456B-97E0-9937730A039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4CE97495-1632-4C64-85FC-9C9E82529E6B}"/>
              </a:ext>
            </a:extLst>
          </p:cNvPr>
          <p:cNvSpPr>
            <a:spLocks noGrp="1"/>
          </p:cNvSpPr>
          <p:nvPr>
            <p:ph type="title"/>
          </p:nvPr>
        </p:nvSpPr>
        <p:spPr>
          <a:xfrm>
            <a:off x="572493" y="238539"/>
            <a:ext cx="11018520" cy="1434415"/>
          </a:xfrm>
        </p:spPr>
        <p:txBody>
          <a:bodyPr anchor="b">
            <a:normAutofit/>
          </a:bodyPr>
          <a:lstStyle/>
          <a:p>
            <a:r>
              <a:rPr lang="es-MX" sz="5400" dirty="0"/>
              <a:t>Un hombre es prudente</a:t>
            </a:r>
          </a:p>
        </p:txBody>
      </p:sp>
      <p:sp>
        <p:nvSpPr>
          <p:cNvPr id="17" name="sketchy line">
            <a:extLst>
              <a:ext uri="{FF2B5EF4-FFF2-40B4-BE49-F238E27FC236}">
                <a16:creationId xmlns:a16="http://schemas.microsoft.com/office/drawing/2014/main" id="{B2DD41CD-8F47-4F56-AD12-4E2FF76969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72493" y="1681544"/>
            <a:ext cx="10972800" cy="18288"/>
          </a:xfrm>
          <a:custGeom>
            <a:avLst/>
            <a:gdLst>
              <a:gd name="connsiteX0" fmla="*/ 0 w 10972800"/>
              <a:gd name="connsiteY0" fmla="*/ 0 h 18288"/>
              <a:gd name="connsiteX1" fmla="*/ 356616 w 10972800"/>
              <a:gd name="connsiteY1" fmla="*/ 0 h 18288"/>
              <a:gd name="connsiteX2" fmla="*/ 1042416 w 10972800"/>
              <a:gd name="connsiteY2" fmla="*/ 0 h 18288"/>
              <a:gd name="connsiteX3" fmla="*/ 1947672 w 10972800"/>
              <a:gd name="connsiteY3" fmla="*/ 0 h 18288"/>
              <a:gd name="connsiteX4" fmla="*/ 2633472 w 10972800"/>
              <a:gd name="connsiteY4" fmla="*/ 0 h 18288"/>
              <a:gd name="connsiteX5" fmla="*/ 2990088 w 10972800"/>
              <a:gd name="connsiteY5" fmla="*/ 0 h 18288"/>
              <a:gd name="connsiteX6" fmla="*/ 3456432 w 10972800"/>
              <a:gd name="connsiteY6" fmla="*/ 0 h 18288"/>
              <a:gd name="connsiteX7" fmla="*/ 4361688 w 10972800"/>
              <a:gd name="connsiteY7" fmla="*/ 0 h 18288"/>
              <a:gd name="connsiteX8" fmla="*/ 5266944 w 10972800"/>
              <a:gd name="connsiteY8" fmla="*/ 0 h 18288"/>
              <a:gd name="connsiteX9" fmla="*/ 6172200 w 10972800"/>
              <a:gd name="connsiteY9" fmla="*/ 0 h 18288"/>
              <a:gd name="connsiteX10" fmla="*/ 6528816 w 10972800"/>
              <a:gd name="connsiteY10" fmla="*/ 0 h 18288"/>
              <a:gd name="connsiteX11" fmla="*/ 7214616 w 10972800"/>
              <a:gd name="connsiteY11" fmla="*/ 0 h 18288"/>
              <a:gd name="connsiteX12" fmla="*/ 7790688 w 10972800"/>
              <a:gd name="connsiteY12" fmla="*/ 0 h 18288"/>
              <a:gd name="connsiteX13" fmla="*/ 8147304 w 10972800"/>
              <a:gd name="connsiteY13" fmla="*/ 0 h 18288"/>
              <a:gd name="connsiteX14" fmla="*/ 9052560 w 10972800"/>
              <a:gd name="connsiteY14" fmla="*/ 0 h 18288"/>
              <a:gd name="connsiteX15" fmla="*/ 9409176 w 10972800"/>
              <a:gd name="connsiteY15" fmla="*/ 0 h 18288"/>
              <a:gd name="connsiteX16" fmla="*/ 9765792 w 10972800"/>
              <a:gd name="connsiteY16" fmla="*/ 0 h 18288"/>
              <a:gd name="connsiteX17" fmla="*/ 10341864 w 10972800"/>
              <a:gd name="connsiteY17" fmla="*/ 0 h 18288"/>
              <a:gd name="connsiteX18" fmla="*/ 10972800 w 10972800"/>
              <a:gd name="connsiteY18" fmla="*/ 0 h 18288"/>
              <a:gd name="connsiteX19" fmla="*/ 10972800 w 10972800"/>
              <a:gd name="connsiteY19" fmla="*/ 18288 h 18288"/>
              <a:gd name="connsiteX20" fmla="*/ 10177272 w 10972800"/>
              <a:gd name="connsiteY20" fmla="*/ 18288 h 18288"/>
              <a:gd name="connsiteX21" fmla="*/ 9820656 w 10972800"/>
              <a:gd name="connsiteY21" fmla="*/ 18288 h 18288"/>
              <a:gd name="connsiteX22" fmla="*/ 9464040 w 10972800"/>
              <a:gd name="connsiteY22" fmla="*/ 18288 h 18288"/>
              <a:gd name="connsiteX23" fmla="*/ 8778240 w 10972800"/>
              <a:gd name="connsiteY23" fmla="*/ 18288 h 18288"/>
              <a:gd name="connsiteX24" fmla="*/ 8421624 w 10972800"/>
              <a:gd name="connsiteY24" fmla="*/ 18288 h 18288"/>
              <a:gd name="connsiteX25" fmla="*/ 7735824 w 10972800"/>
              <a:gd name="connsiteY25" fmla="*/ 18288 h 18288"/>
              <a:gd name="connsiteX26" fmla="*/ 6940296 w 10972800"/>
              <a:gd name="connsiteY26" fmla="*/ 18288 h 18288"/>
              <a:gd name="connsiteX27" fmla="*/ 6254496 w 10972800"/>
              <a:gd name="connsiteY27" fmla="*/ 18288 h 18288"/>
              <a:gd name="connsiteX28" fmla="*/ 5458968 w 10972800"/>
              <a:gd name="connsiteY28" fmla="*/ 18288 h 18288"/>
              <a:gd name="connsiteX29" fmla="*/ 4663440 w 10972800"/>
              <a:gd name="connsiteY29" fmla="*/ 18288 h 18288"/>
              <a:gd name="connsiteX30" fmla="*/ 4306824 w 10972800"/>
              <a:gd name="connsiteY30" fmla="*/ 18288 h 18288"/>
              <a:gd name="connsiteX31" fmla="*/ 3840480 w 10972800"/>
              <a:gd name="connsiteY31" fmla="*/ 18288 h 18288"/>
              <a:gd name="connsiteX32" fmla="*/ 3264408 w 10972800"/>
              <a:gd name="connsiteY32" fmla="*/ 18288 h 18288"/>
              <a:gd name="connsiteX33" fmla="*/ 2578608 w 10972800"/>
              <a:gd name="connsiteY33" fmla="*/ 18288 h 18288"/>
              <a:gd name="connsiteX34" fmla="*/ 1673352 w 10972800"/>
              <a:gd name="connsiteY34" fmla="*/ 18288 h 18288"/>
              <a:gd name="connsiteX35" fmla="*/ 877824 w 10972800"/>
              <a:gd name="connsiteY35" fmla="*/ 18288 h 18288"/>
              <a:gd name="connsiteX36" fmla="*/ 0 w 10972800"/>
              <a:gd name="connsiteY36" fmla="*/ 18288 h 18288"/>
              <a:gd name="connsiteX37" fmla="*/ 0 w 10972800"/>
              <a:gd name="connsiteY37"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10972800" h="18288" fill="none" extrusionOk="0">
                <a:moveTo>
                  <a:pt x="0" y="0"/>
                </a:moveTo>
                <a:cubicBezTo>
                  <a:pt x="165916" y="-1866"/>
                  <a:pt x="188720" y="13756"/>
                  <a:pt x="356616" y="0"/>
                </a:cubicBezTo>
                <a:cubicBezTo>
                  <a:pt x="524512" y="-13756"/>
                  <a:pt x="734781" y="8922"/>
                  <a:pt x="1042416" y="0"/>
                </a:cubicBezTo>
                <a:cubicBezTo>
                  <a:pt x="1350051" y="-8922"/>
                  <a:pt x="1595982" y="-26315"/>
                  <a:pt x="1947672" y="0"/>
                </a:cubicBezTo>
                <a:cubicBezTo>
                  <a:pt x="2299362" y="26315"/>
                  <a:pt x="2292691" y="-19526"/>
                  <a:pt x="2633472" y="0"/>
                </a:cubicBezTo>
                <a:cubicBezTo>
                  <a:pt x="2974253" y="19526"/>
                  <a:pt x="2857309" y="10773"/>
                  <a:pt x="2990088" y="0"/>
                </a:cubicBezTo>
                <a:cubicBezTo>
                  <a:pt x="3122867" y="-10773"/>
                  <a:pt x="3359343" y="7194"/>
                  <a:pt x="3456432" y="0"/>
                </a:cubicBezTo>
                <a:cubicBezTo>
                  <a:pt x="3553521" y="-7194"/>
                  <a:pt x="4136258" y="5108"/>
                  <a:pt x="4361688" y="0"/>
                </a:cubicBezTo>
                <a:cubicBezTo>
                  <a:pt x="4587118" y="-5108"/>
                  <a:pt x="4992424" y="-42958"/>
                  <a:pt x="5266944" y="0"/>
                </a:cubicBezTo>
                <a:cubicBezTo>
                  <a:pt x="5541464" y="42958"/>
                  <a:pt x="5882966" y="-3430"/>
                  <a:pt x="6172200" y="0"/>
                </a:cubicBezTo>
                <a:cubicBezTo>
                  <a:pt x="6461434" y="3430"/>
                  <a:pt x="6432127" y="6688"/>
                  <a:pt x="6528816" y="0"/>
                </a:cubicBezTo>
                <a:cubicBezTo>
                  <a:pt x="6625505" y="-6688"/>
                  <a:pt x="6916805" y="-436"/>
                  <a:pt x="7214616" y="0"/>
                </a:cubicBezTo>
                <a:cubicBezTo>
                  <a:pt x="7512427" y="436"/>
                  <a:pt x="7626159" y="-6909"/>
                  <a:pt x="7790688" y="0"/>
                </a:cubicBezTo>
                <a:cubicBezTo>
                  <a:pt x="7955217" y="6909"/>
                  <a:pt x="8048891" y="15307"/>
                  <a:pt x="8147304" y="0"/>
                </a:cubicBezTo>
                <a:cubicBezTo>
                  <a:pt x="8245717" y="-15307"/>
                  <a:pt x="8645618" y="-11734"/>
                  <a:pt x="9052560" y="0"/>
                </a:cubicBezTo>
                <a:cubicBezTo>
                  <a:pt x="9459502" y="11734"/>
                  <a:pt x="9320584" y="8388"/>
                  <a:pt x="9409176" y="0"/>
                </a:cubicBezTo>
                <a:cubicBezTo>
                  <a:pt x="9497768" y="-8388"/>
                  <a:pt x="9644192" y="8379"/>
                  <a:pt x="9765792" y="0"/>
                </a:cubicBezTo>
                <a:cubicBezTo>
                  <a:pt x="9887392" y="-8379"/>
                  <a:pt x="10105220" y="-12663"/>
                  <a:pt x="10341864" y="0"/>
                </a:cubicBezTo>
                <a:cubicBezTo>
                  <a:pt x="10578508" y="12663"/>
                  <a:pt x="10773103" y="-5786"/>
                  <a:pt x="10972800" y="0"/>
                </a:cubicBezTo>
                <a:cubicBezTo>
                  <a:pt x="10972146" y="8818"/>
                  <a:pt x="10972240" y="13823"/>
                  <a:pt x="10972800" y="18288"/>
                </a:cubicBezTo>
                <a:cubicBezTo>
                  <a:pt x="10588778" y="31598"/>
                  <a:pt x="10543381" y="-12698"/>
                  <a:pt x="10177272" y="18288"/>
                </a:cubicBezTo>
                <a:cubicBezTo>
                  <a:pt x="9811163" y="49274"/>
                  <a:pt x="9996817" y="25662"/>
                  <a:pt x="9820656" y="18288"/>
                </a:cubicBezTo>
                <a:cubicBezTo>
                  <a:pt x="9644495" y="10914"/>
                  <a:pt x="9607007" y="31631"/>
                  <a:pt x="9464040" y="18288"/>
                </a:cubicBezTo>
                <a:cubicBezTo>
                  <a:pt x="9321073" y="4945"/>
                  <a:pt x="9114189" y="28940"/>
                  <a:pt x="8778240" y="18288"/>
                </a:cubicBezTo>
                <a:cubicBezTo>
                  <a:pt x="8442291" y="7636"/>
                  <a:pt x="8594763" y="987"/>
                  <a:pt x="8421624" y="18288"/>
                </a:cubicBezTo>
                <a:cubicBezTo>
                  <a:pt x="8248485" y="35589"/>
                  <a:pt x="7929515" y="37573"/>
                  <a:pt x="7735824" y="18288"/>
                </a:cubicBezTo>
                <a:cubicBezTo>
                  <a:pt x="7542133" y="-997"/>
                  <a:pt x="7252504" y="33858"/>
                  <a:pt x="6940296" y="18288"/>
                </a:cubicBezTo>
                <a:cubicBezTo>
                  <a:pt x="6628088" y="2718"/>
                  <a:pt x="6528503" y="48389"/>
                  <a:pt x="6254496" y="18288"/>
                </a:cubicBezTo>
                <a:cubicBezTo>
                  <a:pt x="5980489" y="-11813"/>
                  <a:pt x="5695784" y="-3740"/>
                  <a:pt x="5458968" y="18288"/>
                </a:cubicBezTo>
                <a:cubicBezTo>
                  <a:pt x="5222152" y="40316"/>
                  <a:pt x="5010751" y="19095"/>
                  <a:pt x="4663440" y="18288"/>
                </a:cubicBezTo>
                <a:cubicBezTo>
                  <a:pt x="4316129" y="17481"/>
                  <a:pt x="4425552" y="1606"/>
                  <a:pt x="4306824" y="18288"/>
                </a:cubicBezTo>
                <a:cubicBezTo>
                  <a:pt x="4188096" y="34970"/>
                  <a:pt x="3941535" y="7481"/>
                  <a:pt x="3840480" y="18288"/>
                </a:cubicBezTo>
                <a:cubicBezTo>
                  <a:pt x="3739425" y="29095"/>
                  <a:pt x="3402388" y="17641"/>
                  <a:pt x="3264408" y="18288"/>
                </a:cubicBezTo>
                <a:cubicBezTo>
                  <a:pt x="3126428" y="18935"/>
                  <a:pt x="2776779" y="9983"/>
                  <a:pt x="2578608" y="18288"/>
                </a:cubicBezTo>
                <a:cubicBezTo>
                  <a:pt x="2380437" y="26593"/>
                  <a:pt x="1909468" y="25818"/>
                  <a:pt x="1673352" y="18288"/>
                </a:cubicBezTo>
                <a:cubicBezTo>
                  <a:pt x="1437236" y="10758"/>
                  <a:pt x="1131180" y="49884"/>
                  <a:pt x="877824" y="18288"/>
                </a:cubicBezTo>
                <a:cubicBezTo>
                  <a:pt x="624468" y="-13308"/>
                  <a:pt x="206753" y="2195"/>
                  <a:pt x="0" y="18288"/>
                </a:cubicBezTo>
                <a:cubicBezTo>
                  <a:pt x="313" y="10654"/>
                  <a:pt x="-263" y="4056"/>
                  <a:pt x="0" y="0"/>
                </a:cubicBezTo>
                <a:close/>
              </a:path>
              <a:path w="10972800" h="18288" stroke="0" extrusionOk="0">
                <a:moveTo>
                  <a:pt x="0" y="0"/>
                </a:moveTo>
                <a:cubicBezTo>
                  <a:pt x="164017" y="-17675"/>
                  <a:pt x="309425" y="9913"/>
                  <a:pt x="466344" y="0"/>
                </a:cubicBezTo>
                <a:cubicBezTo>
                  <a:pt x="623263" y="-9913"/>
                  <a:pt x="659300" y="-14524"/>
                  <a:pt x="822960" y="0"/>
                </a:cubicBezTo>
                <a:cubicBezTo>
                  <a:pt x="986620" y="14524"/>
                  <a:pt x="1105222" y="-16481"/>
                  <a:pt x="1289304" y="0"/>
                </a:cubicBezTo>
                <a:cubicBezTo>
                  <a:pt x="1473386" y="16481"/>
                  <a:pt x="1693223" y="26161"/>
                  <a:pt x="1975104" y="0"/>
                </a:cubicBezTo>
                <a:cubicBezTo>
                  <a:pt x="2256985" y="-26161"/>
                  <a:pt x="2435781" y="23061"/>
                  <a:pt x="2770632" y="0"/>
                </a:cubicBezTo>
                <a:cubicBezTo>
                  <a:pt x="3105483" y="-23061"/>
                  <a:pt x="3247479" y="-44011"/>
                  <a:pt x="3675888" y="0"/>
                </a:cubicBezTo>
                <a:cubicBezTo>
                  <a:pt x="4104297" y="44011"/>
                  <a:pt x="4280918" y="4017"/>
                  <a:pt x="4581144" y="0"/>
                </a:cubicBezTo>
                <a:cubicBezTo>
                  <a:pt x="4881370" y="-4017"/>
                  <a:pt x="5021699" y="-11889"/>
                  <a:pt x="5157216" y="0"/>
                </a:cubicBezTo>
                <a:cubicBezTo>
                  <a:pt x="5292733" y="11889"/>
                  <a:pt x="5603398" y="-17698"/>
                  <a:pt x="5952744" y="0"/>
                </a:cubicBezTo>
                <a:cubicBezTo>
                  <a:pt x="6302090" y="17698"/>
                  <a:pt x="6353093" y="-11909"/>
                  <a:pt x="6638544" y="0"/>
                </a:cubicBezTo>
                <a:cubicBezTo>
                  <a:pt x="6923995" y="11909"/>
                  <a:pt x="7053404" y="21630"/>
                  <a:pt x="7214616" y="0"/>
                </a:cubicBezTo>
                <a:cubicBezTo>
                  <a:pt x="7375828" y="-21630"/>
                  <a:pt x="7837963" y="3886"/>
                  <a:pt x="8010144" y="0"/>
                </a:cubicBezTo>
                <a:cubicBezTo>
                  <a:pt x="8182325" y="-3886"/>
                  <a:pt x="8224183" y="16009"/>
                  <a:pt x="8366760" y="0"/>
                </a:cubicBezTo>
                <a:cubicBezTo>
                  <a:pt x="8509337" y="-16009"/>
                  <a:pt x="8687920" y="-5720"/>
                  <a:pt x="8942832" y="0"/>
                </a:cubicBezTo>
                <a:cubicBezTo>
                  <a:pt x="9197744" y="5720"/>
                  <a:pt x="9368437" y="20479"/>
                  <a:pt x="9628632" y="0"/>
                </a:cubicBezTo>
                <a:cubicBezTo>
                  <a:pt x="9888827" y="-20479"/>
                  <a:pt x="10560858" y="-20746"/>
                  <a:pt x="10972800" y="0"/>
                </a:cubicBezTo>
                <a:cubicBezTo>
                  <a:pt x="10972186" y="5722"/>
                  <a:pt x="10972980" y="12495"/>
                  <a:pt x="10972800" y="18288"/>
                </a:cubicBezTo>
                <a:cubicBezTo>
                  <a:pt x="10786146" y="12536"/>
                  <a:pt x="10623717" y="14033"/>
                  <a:pt x="10506456" y="18288"/>
                </a:cubicBezTo>
                <a:cubicBezTo>
                  <a:pt x="10389195" y="22543"/>
                  <a:pt x="10296178" y="20107"/>
                  <a:pt x="10149840" y="18288"/>
                </a:cubicBezTo>
                <a:cubicBezTo>
                  <a:pt x="10003502" y="16469"/>
                  <a:pt x="9767530" y="28891"/>
                  <a:pt x="9464040" y="18288"/>
                </a:cubicBezTo>
                <a:cubicBezTo>
                  <a:pt x="9160550" y="7685"/>
                  <a:pt x="9229050" y="2659"/>
                  <a:pt x="8997696" y="18288"/>
                </a:cubicBezTo>
                <a:cubicBezTo>
                  <a:pt x="8766342" y="33917"/>
                  <a:pt x="8340136" y="34864"/>
                  <a:pt x="8092440" y="18288"/>
                </a:cubicBezTo>
                <a:cubicBezTo>
                  <a:pt x="7844744" y="1712"/>
                  <a:pt x="7863720" y="27405"/>
                  <a:pt x="7735824" y="18288"/>
                </a:cubicBezTo>
                <a:cubicBezTo>
                  <a:pt x="7607928" y="9171"/>
                  <a:pt x="7323619" y="461"/>
                  <a:pt x="7050024" y="18288"/>
                </a:cubicBezTo>
                <a:cubicBezTo>
                  <a:pt x="6776429" y="36115"/>
                  <a:pt x="6787899" y="28206"/>
                  <a:pt x="6693408" y="18288"/>
                </a:cubicBezTo>
                <a:cubicBezTo>
                  <a:pt x="6598917" y="8370"/>
                  <a:pt x="6395231" y="19114"/>
                  <a:pt x="6227064" y="18288"/>
                </a:cubicBezTo>
                <a:cubicBezTo>
                  <a:pt x="6058897" y="17462"/>
                  <a:pt x="5618582" y="1091"/>
                  <a:pt x="5431536" y="18288"/>
                </a:cubicBezTo>
                <a:cubicBezTo>
                  <a:pt x="5244490" y="35485"/>
                  <a:pt x="4729797" y="-9650"/>
                  <a:pt x="4526280" y="18288"/>
                </a:cubicBezTo>
                <a:cubicBezTo>
                  <a:pt x="4322763" y="46226"/>
                  <a:pt x="4216797" y="756"/>
                  <a:pt x="4059936" y="18288"/>
                </a:cubicBezTo>
                <a:cubicBezTo>
                  <a:pt x="3903075" y="35820"/>
                  <a:pt x="3537912" y="42098"/>
                  <a:pt x="3374136" y="18288"/>
                </a:cubicBezTo>
                <a:cubicBezTo>
                  <a:pt x="3210360" y="-5522"/>
                  <a:pt x="3126842" y="39135"/>
                  <a:pt x="2907792" y="18288"/>
                </a:cubicBezTo>
                <a:cubicBezTo>
                  <a:pt x="2688742" y="-2559"/>
                  <a:pt x="2490436" y="34100"/>
                  <a:pt x="2112264" y="18288"/>
                </a:cubicBezTo>
                <a:cubicBezTo>
                  <a:pt x="1734092" y="2476"/>
                  <a:pt x="1744622" y="-7274"/>
                  <a:pt x="1536192" y="18288"/>
                </a:cubicBezTo>
                <a:cubicBezTo>
                  <a:pt x="1327762" y="43850"/>
                  <a:pt x="1189025" y="6435"/>
                  <a:pt x="1069848" y="18288"/>
                </a:cubicBezTo>
                <a:cubicBezTo>
                  <a:pt x="950671" y="30141"/>
                  <a:pt x="858345" y="33684"/>
                  <a:pt x="713232" y="18288"/>
                </a:cubicBezTo>
                <a:cubicBezTo>
                  <a:pt x="568119" y="2892"/>
                  <a:pt x="250292" y="5410"/>
                  <a:pt x="0" y="18288"/>
                </a:cubicBezTo>
                <a:cubicBezTo>
                  <a:pt x="465" y="13062"/>
                  <a:pt x="-894" y="9029"/>
                  <a:pt x="0" y="0"/>
                </a:cubicBezTo>
                <a:close/>
              </a:path>
            </a:pathLst>
          </a:custGeom>
          <a:solidFill>
            <a:schemeClr val="accent2">
              <a:alpha val="75000"/>
            </a:schemeClr>
          </a:solidFill>
          <a:ln w="44450" cap="rnd">
            <a:solidFill>
              <a:schemeClr val="accent2">
                <a:alpha val="75000"/>
              </a:schemeClr>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C729C1E0-CD51-4F49-A0A7-1979C85F65D3}"/>
              </a:ext>
            </a:extLst>
          </p:cNvPr>
          <p:cNvSpPr>
            <a:spLocks noGrp="1"/>
          </p:cNvSpPr>
          <p:nvPr>
            <p:ph idx="1"/>
          </p:nvPr>
        </p:nvSpPr>
        <p:spPr>
          <a:xfrm>
            <a:off x="572493" y="2071316"/>
            <a:ext cx="6713552" cy="4119172"/>
          </a:xfrm>
        </p:spPr>
        <p:txBody>
          <a:bodyPr anchor="t">
            <a:normAutofit/>
          </a:bodyPr>
          <a:lstStyle/>
          <a:p>
            <a:pPr marL="0" indent="0">
              <a:buNone/>
            </a:pPr>
            <a:r>
              <a:rPr lang="es-MX" sz="2200" dirty="0"/>
              <a:t>Prudencia es… </a:t>
            </a:r>
            <a:r>
              <a:rPr lang="es-MX" sz="2200" dirty="0">
                <a:solidFill>
                  <a:schemeClr val="accent2">
                    <a:lumMod val="75000"/>
                  </a:schemeClr>
                </a:solidFill>
              </a:rPr>
              <a:t>una cualidad que consiste en </a:t>
            </a:r>
            <a:r>
              <a:rPr lang="es-MX" sz="2200" b="1" dirty="0">
                <a:solidFill>
                  <a:schemeClr val="accent2">
                    <a:lumMod val="75000"/>
                  </a:schemeClr>
                </a:solidFill>
              </a:rPr>
              <a:t>actuar o hablar con cuidado, de forma justa y adecuada, con cautela, con moderación, con previsión y reflexión, con sensatez y con precaución</a:t>
            </a:r>
            <a:r>
              <a:rPr lang="es-MX" sz="2200" dirty="0">
                <a:solidFill>
                  <a:schemeClr val="accent2">
                    <a:lumMod val="75000"/>
                  </a:schemeClr>
                </a:solidFill>
              </a:rPr>
              <a:t> para evitar posibles daños, dificultades, males e inconvenientes, y respetar la vida, los sentimientos y las libertades de los demás.</a:t>
            </a:r>
          </a:p>
          <a:p>
            <a:pPr marL="0" indent="0">
              <a:buNone/>
            </a:pPr>
            <a:r>
              <a:rPr lang="es-MX" sz="2200" dirty="0"/>
              <a:t>https://www.significados.com/prudencia/</a:t>
            </a:r>
          </a:p>
        </p:txBody>
      </p:sp>
      <p:pic>
        <p:nvPicPr>
          <p:cNvPr id="5" name="Imagen 4">
            <a:extLst>
              <a:ext uri="{FF2B5EF4-FFF2-40B4-BE49-F238E27FC236}">
                <a16:creationId xmlns:a16="http://schemas.microsoft.com/office/drawing/2014/main" id="{86474B23-1A3E-48E6-A41A-B06E99EE0F58}"/>
              </a:ext>
            </a:extLst>
          </p:cNvPr>
          <p:cNvPicPr>
            <a:picLocks noChangeAspect="1"/>
          </p:cNvPicPr>
          <p:nvPr/>
        </p:nvPicPr>
        <p:blipFill rotWithShape="1">
          <a:blip r:embed="rId2"/>
          <a:srcRect l="5061" r="5996" b="2"/>
          <a:stretch/>
        </p:blipFill>
        <p:spPr>
          <a:xfrm>
            <a:off x="7675658" y="2093976"/>
            <a:ext cx="3941064" cy="4096512"/>
          </a:xfrm>
          <a:prstGeom prst="rect">
            <a:avLst/>
          </a:prstGeom>
        </p:spPr>
      </p:pic>
    </p:spTree>
    <p:extLst>
      <p:ext uri="{BB962C8B-B14F-4D97-AF65-F5344CB8AC3E}">
        <p14:creationId xmlns:p14="http://schemas.microsoft.com/office/powerpoint/2010/main" val="40319824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117A21A-9A7D-4D8E-97C0-996048FEDCE0}"/>
              </a:ext>
            </a:extLst>
          </p:cNvPr>
          <p:cNvSpPr>
            <a:spLocks noGrp="1"/>
          </p:cNvSpPr>
          <p:nvPr>
            <p:ph type="title"/>
          </p:nvPr>
        </p:nvSpPr>
        <p:spPr>
          <a:xfrm>
            <a:off x="6109498" y="908344"/>
            <a:ext cx="5244301" cy="1538130"/>
          </a:xfrm>
        </p:spPr>
        <p:txBody>
          <a:bodyPr>
            <a:normAutofit fontScale="90000"/>
          </a:bodyPr>
          <a:lstStyle/>
          <a:p>
            <a:r>
              <a:rPr lang="es-MX" dirty="0"/>
              <a:t>La Prudencia es control sobre sí mismo</a:t>
            </a:r>
          </a:p>
        </p:txBody>
      </p:sp>
      <p:sp>
        <p:nvSpPr>
          <p:cNvPr id="16" name="Freeform 6">
            <a:extLst>
              <a:ext uri="{FF2B5EF4-FFF2-40B4-BE49-F238E27FC236}">
                <a16:creationId xmlns:a16="http://schemas.microsoft.com/office/drawing/2014/main" id="{B6C29DB0-17E9-42FF-986E-0B7F493F4D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a:off x="2199584"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rgbClr val="4C4C4C"/>
          </a:solidFill>
          <a:ln w="0">
            <a:noFill/>
            <a:prstDash val="solid"/>
            <a:round/>
            <a:headEnd/>
            <a:tailEnd/>
          </a:ln>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
        <p:nvSpPr>
          <p:cNvPr id="17" name="Freeform 6">
            <a:extLst>
              <a:ext uri="{FF2B5EF4-FFF2-40B4-BE49-F238E27FC236}">
                <a16:creationId xmlns:a16="http://schemas.microsoft.com/office/drawing/2014/main" id="{115AD956-A5B6-4760-B8B2-11E2DF6B021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rgbClr val="4C4C4C"/>
          </a:solidFill>
          <a:ln w="0">
            <a:noFill/>
            <a:prstDash val="solid"/>
            <a:round/>
            <a:headEnd/>
            <a:tailEnd/>
          </a:ln>
        </p:spPr>
      </p:sp>
      <p:pic>
        <p:nvPicPr>
          <p:cNvPr id="5" name="Imagen 4" descr="Dibujo animado de un personaje animado&#10;&#10;Descripción generada automáticamente con confianza media">
            <a:extLst>
              <a:ext uri="{FF2B5EF4-FFF2-40B4-BE49-F238E27FC236}">
                <a16:creationId xmlns:a16="http://schemas.microsoft.com/office/drawing/2014/main" id="{025002ED-4868-4F02-9F01-A59C1C7C8C7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80173" y="1539352"/>
            <a:ext cx="3267942" cy="3770702"/>
          </a:xfrm>
          <a:prstGeom prst="rect">
            <a:avLst/>
          </a:prstGeom>
        </p:spPr>
      </p:pic>
      <p:sp>
        <p:nvSpPr>
          <p:cNvPr id="3" name="Marcador de contenido 2">
            <a:extLst>
              <a:ext uri="{FF2B5EF4-FFF2-40B4-BE49-F238E27FC236}">
                <a16:creationId xmlns:a16="http://schemas.microsoft.com/office/drawing/2014/main" id="{C37826F1-7B04-4F42-96B3-D3EBFAFF781B}"/>
              </a:ext>
            </a:extLst>
          </p:cNvPr>
          <p:cNvSpPr>
            <a:spLocks noGrp="1"/>
          </p:cNvSpPr>
          <p:nvPr>
            <p:ph idx="1"/>
          </p:nvPr>
        </p:nvSpPr>
        <p:spPr>
          <a:xfrm>
            <a:off x="5911158" y="2706865"/>
            <a:ext cx="5383652" cy="3665800"/>
          </a:xfrm>
        </p:spPr>
        <p:txBody>
          <a:bodyPr>
            <a:normAutofit fontScale="77500" lnSpcReduction="20000"/>
          </a:bodyPr>
          <a:lstStyle/>
          <a:p>
            <a:r>
              <a:rPr lang="es-MX" b="1" dirty="0"/>
              <a:t>Génesis 41:33 </a:t>
            </a:r>
            <a:r>
              <a:rPr lang="es-MX" i="1" dirty="0"/>
              <a:t>Por tanto, </a:t>
            </a:r>
            <a:r>
              <a:rPr lang="es-MX" b="1" i="1" u="sng" dirty="0"/>
              <a:t>provéase ahora Faraón de un varón prudente y sabio</a:t>
            </a:r>
            <a:r>
              <a:rPr lang="es-MX" i="1" dirty="0"/>
              <a:t>, y póngalo sobre la tierra de Egipto.</a:t>
            </a:r>
          </a:p>
          <a:p>
            <a:pPr marL="0" indent="0">
              <a:buNone/>
            </a:pPr>
            <a:r>
              <a:rPr lang="es-MX" dirty="0"/>
              <a:t>Alguien prudente es sabio. La diferencia entre el tonto que ha deducido algo “sabio” que va a proclamar a todos y el verdadero sabio de Dios, es que el hombre de Dios espera y analiza los efectos y daños posibles de sus palabras. </a:t>
            </a:r>
          </a:p>
          <a:p>
            <a:r>
              <a:rPr lang="es-MX" b="1" dirty="0"/>
              <a:t>Proverbios 18:2</a:t>
            </a:r>
            <a:r>
              <a:rPr lang="es-MX" dirty="0"/>
              <a:t> </a:t>
            </a:r>
            <a:r>
              <a:rPr lang="es-MX" i="1" dirty="0"/>
              <a:t>No toma placer el necio en la inteligencia, Sino en que su corazón se descubra.</a:t>
            </a:r>
          </a:p>
        </p:txBody>
      </p:sp>
    </p:spTree>
    <p:extLst>
      <p:ext uri="{BB962C8B-B14F-4D97-AF65-F5344CB8AC3E}">
        <p14:creationId xmlns:p14="http://schemas.microsoft.com/office/powerpoint/2010/main" val="177991385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Rectangle 9">
            <a:extLst>
              <a:ext uri="{FF2B5EF4-FFF2-40B4-BE49-F238E27FC236}">
                <a16:creationId xmlns:a16="http://schemas.microsoft.com/office/drawing/2014/main" id="{F56F5174-31D9-4DBB-AAB7-A1FD7BDB13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5614875" cy="6858000"/>
          </a:xfrm>
          <a:prstGeom prst="rect">
            <a:avLst/>
          </a:prstGeom>
          <a:gradFill>
            <a:gsLst>
              <a:gs pos="0">
                <a:schemeClr val="accent1">
                  <a:lumMod val="100000"/>
                  <a:alpha val="82000"/>
                </a:schemeClr>
              </a:gs>
              <a:gs pos="25000">
                <a:schemeClr val="accent1">
                  <a:alpha val="60000"/>
                </a:schemeClr>
              </a:gs>
              <a:gs pos="94000">
                <a:schemeClr val="bg2">
                  <a:lumMod val="75000"/>
                </a:schemeClr>
              </a:gs>
              <a:gs pos="100000">
                <a:schemeClr val="bg2">
                  <a:lumMod val="75000"/>
                </a:schemeClr>
              </a:gs>
            </a:gsLst>
            <a:lin ang="42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7" name="Picture 11">
            <a:extLst>
              <a:ext uri="{FF2B5EF4-FFF2-40B4-BE49-F238E27FC236}">
                <a16:creationId xmlns:a16="http://schemas.microsoft.com/office/drawing/2014/main" id="{AE113210-7872-481A-ADE6-3A05CCAF5EB2}"/>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ítulo 1">
            <a:extLst>
              <a:ext uri="{FF2B5EF4-FFF2-40B4-BE49-F238E27FC236}">
                <a16:creationId xmlns:a16="http://schemas.microsoft.com/office/drawing/2014/main" id="{130307D4-7FD7-4113-BCFA-94595EF7DD6F}"/>
              </a:ext>
            </a:extLst>
          </p:cNvPr>
          <p:cNvSpPr>
            <a:spLocks noGrp="1"/>
          </p:cNvSpPr>
          <p:nvPr>
            <p:ph type="title"/>
          </p:nvPr>
        </p:nvSpPr>
        <p:spPr>
          <a:xfrm>
            <a:off x="6094105" y="802955"/>
            <a:ext cx="4977976" cy="1454051"/>
          </a:xfrm>
        </p:spPr>
        <p:txBody>
          <a:bodyPr>
            <a:normAutofit/>
          </a:bodyPr>
          <a:lstStyle/>
          <a:p>
            <a:r>
              <a:rPr lang="es-MX" dirty="0">
                <a:solidFill>
                  <a:srgbClr val="000000"/>
                </a:solidFill>
              </a:rPr>
              <a:t>Hay tiempos de callarse</a:t>
            </a:r>
          </a:p>
        </p:txBody>
      </p:sp>
      <p:sp>
        <p:nvSpPr>
          <p:cNvPr id="18" name="Freeform 62">
            <a:extLst>
              <a:ext uri="{FF2B5EF4-FFF2-40B4-BE49-F238E27FC236}">
                <a16:creationId xmlns:a16="http://schemas.microsoft.com/office/drawing/2014/main" id="{F9A95BEE-6BB1-4A28-A8E6-A34B2E42EF8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738619"/>
            <a:ext cx="5000438" cy="5400962"/>
          </a:xfrm>
          <a:custGeom>
            <a:avLst/>
            <a:gdLst>
              <a:gd name="connsiteX0" fmla="*/ 2299956 w 5000438"/>
              <a:gd name="connsiteY0" fmla="*/ 0 h 5400962"/>
              <a:gd name="connsiteX1" fmla="*/ 5000438 w 5000438"/>
              <a:gd name="connsiteY1" fmla="*/ 2700481 h 5400962"/>
              <a:gd name="connsiteX2" fmla="*/ 2299956 w 5000438"/>
              <a:gd name="connsiteY2" fmla="*/ 5400962 h 5400962"/>
              <a:gd name="connsiteX3" fmla="*/ 60675 w 5000438"/>
              <a:gd name="connsiteY3" fmla="*/ 4210346 h 5400962"/>
              <a:gd name="connsiteX4" fmla="*/ 0 w 5000438"/>
              <a:gd name="connsiteY4" fmla="*/ 4110472 h 5400962"/>
              <a:gd name="connsiteX5" fmla="*/ 0 w 5000438"/>
              <a:gd name="connsiteY5" fmla="*/ 1290491 h 5400962"/>
              <a:gd name="connsiteX6" fmla="*/ 60675 w 5000438"/>
              <a:gd name="connsiteY6" fmla="*/ 1190617 h 5400962"/>
              <a:gd name="connsiteX7" fmla="*/ 2299956 w 5000438"/>
              <a:gd name="connsiteY7" fmla="*/ 0 h 54009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0438" h="5400962">
                <a:moveTo>
                  <a:pt x="2299956" y="0"/>
                </a:moveTo>
                <a:cubicBezTo>
                  <a:pt x="3791390" y="0"/>
                  <a:pt x="5000438" y="1209047"/>
                  <a:pt x="5000438" y="2700481"/>
                </a:cubicBezTo>
                <a:cubicBezTo>
                  <a:pt x="5000438" y="4191915"/>
                  <a:pt x="3791390" y="5400962"/>
                  <a:pt x="2299956" y="5400962"/>
                </a:cubicBezTo>
                <a:cubicBezTo>
                  <a:pt x="1367810" y="5400962"/>
                  <a:pt x="545971" y="4928678"/>
                  <a:pt x="60675" y="4210346"/>
                </a:cubicBezTo>
                <a:lnTo>
                  <a:pt x="0" y="4110472"/>
                </a:lnTo>
                <a:lnTo>
                  <a:pt x="0" y="1290491"/>
                </a:lnTo>
                <a:lnTo>
                  <a:pt x="60675" y="1190617"/>
                </a:lnTo>
                <a:cubicBezTo>
                  <a:pt x="545971" y="472284"/>
                  <a:pt x="1367810" y="0"/>
                  <a:pt x="2299956" y="0"/>
                </a:cubicBezTo>
                <a:close/>
              </a:path>
            </a:pathLst>
          </a:cu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Imagen 4">
            <a:extLst>
              <a:ext uri="{FF2B5EF4-FFF2-40B4-BE49-F238E27FC236}">
                <a16:creationId xmlns:a16="http://schemas.microsoft.com/office/drawing/2014/main" id="{4B285796-4BE8-46CF-8015-FFD93D8A626A}"/>
              </a:ext>
            </a:extLst>
          </p:cNvPr>
          <p:cNvPicPr>
            <a:picLocks noChangeAspect="1"/>
          </p:cNvPicPr>
          <p:nvPr/>
        </p:nvPicPr>
        <p:blipFill rotWithShape="1">
          <a:blip r:embed="rId3">
            <a:alphaModFix/>
          </a:blip>
          <a:srcRect l="15625" r="-1" b="-1"/>
          <a:stretch/>
        </p:blipFill>
        <p:spPr>
          <a:xfrm>
            <a:off x="20" y="907231"/>
            <a:ext cx="4838021" cy="5063738"/>
          </a:xfrm>
          <a:custGeom>
            <a:avLst/>
            <a:gdLst/>
            <a:ahLst/>
            <a:cxnLst/>
            <a:rect l="l" t="t" r="r" b="b"/>
            <a:pathLst>
              <a:path w="4838041" h="5063738">
                <a:moveTo>
                  <a:pt x="2306172" y="0"/>
                </a:moveTo>
                <a:cubicBezTo>
                  <a:pt x="3704485" y="0"/>
                  <a:pt x="4838041" y="1133556"/>
                  <a:pt x="4838041" y="2531869"/>
                </a:cubicBezTo>
                <a:cubicBezTo>
                  <a:pt x="4838041" y="3930182"/>
                  <a:pt x="3704485" y="5063738"/>
                  <a:pt x="2306172" y="5063738"/>
                </a:cubicBezTo>
                <a:cubicBezTo>
                  <a:pt x="1344832" y="5063738"/>
                  <a:pt x="508631" y="4527956"/>
                  <a:pt x="79886" y="3738709"/>
                </a:cubicBezTo>
                <a:lnTo>
                  <a:pt x="0" y="3572876"/>
                </a:lnTo>
                <a:lnTo>
                  <a:pt x="0" y="1490863"/>
                </a:lnTo>
                <a:lnTo>
                  <a:pt x="79886" y="1325030"/>
                </a:lnTo>
                <a:cubicBezTo>
                  <a:pt x="508631" y="535783"/>
                  <a:pt x="1344832" y="0"/>
                  <a:pt x="2306172" y="0"/>
                </a:cubicBezTo>
                <a:close/>
              </a:path>
            </a:pathLst>
          </a:custGeom>
          <a:effectLst>
            <a:softEdge rad="0"/>
          </a:effectLst>
        </p:spPr>
      </p:pic>
      <p:sp>
        <p:nvSpPr>
          <p:cNvPr id="3" name="Marcador de contenido 2">
            <a:extLst>
              <a:ext uri="{FF2B5EF4-FFF2-40B4-BE49-F238E27FC236}">
                <a16:creationId xmlns:a16="http://schemas.microsoft.com/office/drawing/2014/main" id="{54C0C9E9-4E14-4A1A-AD6A-31783EBB9EAD}"/>
              </a:ext>
            </a:extLst>
          </p:cNvPr>
          <p:cNvSpPr>
            <a:spLocks noGrp="1"/>
          </p:cNvSpPr>
          <p:nvPr>
            <p:ph idx="1"/>
          </p:nvPr>
        </p:nvSpPr>
        <p:spPr>
          <a:xfrm>
            <a:off x="6090574" y="2152358"/>
            <a:ext cx="4977578" cy="4135900"/>
          </a:xfrm>
        </p:spPr>
        <p:txBody>
          <a:bodyPr anchor="ctr">
            <a:normAutofit lnSpcReduction="10000"/>
          </a:bodyPr>
          <a:lstStyle/>
          <a:p>
            <a:r>
              <a:rPr lang="es-MX" sz="2000" b="1" dirty="0">
                <a:solidFill>
                  <a:srgbClr val="000000"/>
                </a:solidFill>
              </a:rPr>
              <a:t>Proverbios 23:9</a:t>
            </a:r>
            <a:r>
              <a:rPr lang="es-MX" sz="2000" dirty="0">
                <a:solidFill>
                  <a:srgbClr val="000000"/>
                </a:solidFill>
              </a:rPr>
              <a:t> </a:t>
            </a:r>
            <a:r>
              <a:rPr lang="es-MX" sz="2000" i="1" dirty="0">
                <a:solidFill>
                  <a:srgbClr val="000000"/>
                </a:solidFill>
              </a:rPr>
              <a:t>No hables a oídos del necio, Porque menospreciará la prudencia de tus razones</a:t>
            </a:r>
            <a:r>
              <a:rPr lang="es-MX" sz="2000" dirty="0">
                <a:solidFill>
                  <a:srgbClr val="000000"/>
                </a:solidFill>
              </a:rPr>
              <a:t>.</a:t>
            </a:r>
          </a:p>
          <a:p>
            <a:pPr marL="0" indent="0">
              <a:buNone/>
            </a:pPr>
            <a:r>
              <a:rPr lang="es-MX" sz="2000" dirty="0">
                <a:solidFill>
                  <a:srgbClr val="000000"/>
                </a:solidFill>
              </a:rPr>
              <a:t>David</a:t>
            </a:r>
          </a:p>
          <a:p>
            <a:r>
              <a:rPr lang="es-MX" sz="2000" dirty="0">
                <a:solidFill>
                  <a:srgbClr val="000000"/>
                </a:solidFill>
              </a:rPr>
              <a:t>Actuó prudentemente. 1Sam 18:5,14,15.</a:t>
            </a:r>
          </a:p>
          <a:p>
            <a:r>
              <a:rPr lang="es-MX" sz="2000" b="1" dirty="0">
                <a:solidFill>
                  <a:srgbClr val="000000"/>
                </a:solidFill>
              </a:rPr>
              <a:t>1Sam 16:18</a:t>
            </a:r>
            <a:r>
              <a:rPr lang="es-MX" sz="2000" dirty="0">
                <a:solidFill>
                  <a:srgbClr val="000000"/>
                </a:solidFill>
              </a:rPr>
              <a:t> </a:t>
            </a:r>
            <a:r>
              <a:rPr lang="es-MX" sz="2000" i="1" dirty="0">
                <a:solidFill>
                  <a:srgbClr val="000000"/>
                </a:solidFill>
              </a:rPr>
              <a:t>Entonces uno de los criados respondió diciendo: He aquí yo he visto a un hijo de Isaí de Belén, que sabe tocar, y </a:t>
            </a:r>
            <a:r>
              <a:rPr lang="es-MX" sz="2000" b="1" i="1" u="sng" dirty="0">
                <a:solidFill>
                  <a:srgbClr val="000000"/>
                </a:solidFill>
              </a:rPr>
              <a:t>es valiente y vigoroso y hombre de guerra, prudente en sus palabras, y hermoso, y Jehová está con él</a:t>
            </a:r>
            <a:r>
              <a:rPr lang="es-MX" sz="2000" dirty="0">
                <a:solidFill>
                  <a:srgbClr val="000000"/>
                </a:solidFill>
              </a:rPr>
              <a:t>. David tuvo fuerza moral, y era vigoroso (se encamina otros, recursos, medios, etc.), era activo. </a:t>
            </a:r>
            <a:r>
              <a:rPr lang="es-MX" sz="2000" b="1" u="sng" dirty="0">
                <a:solidFill>
                  <a:srgbClr val="FF0000"/>
                </a:solidFill>
              </a:rPr>
              <a:t>Prudente</a:t>
            </a:r>
            <a:r>
              <a:rPr lang="es-MX" sz="2000" dirty="0">
                <a:solidFill>
                  <a:srgbClr val="000000"/>
                </a:solidFill>
              </a:rPr>
              <a:t> – sabe cuando hablar y cuando callarse.</a:t>
            </a:r>
          </a:p>
        </p:txBody>
      </p:sp>
    </p:spTree>
    <p:extLst>
      <p:ext uri="{BB962C8B-B14F-4D97-AF65-F5344CB8AC3E}">
        <p14:creationId xmlns:p14="http://schemas.microsoft.com/office/powerpoint/2010/main" val="237369487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Imagen 4" descr="Imagen que contiene Diagrama&#10;&#10;Descripción generada automáticamente">
            <a:extLst>
              <a:ext uri="{FF2B5EF4-FFF2-40B4-BE49-F238E27FC236}">
                <a16:creationId xmlns:a16="http://schemas.microsoft.com/office/drawing/2014/main" id="{52CE00BC-E25F-4728-9166-439AE7FB63F9}"/>
              </a:ext>
            </a:extLst>
          </p:cNvPr>
          <p:cNvPicPr>
            <a:picLocks noChangeAspect="1"/>
          </p:cNvPicPr>
          <p:nvPr/>
        </p:nvPicPr>
        <p:blipFill rotWithShape="1">
          <a:blip r:embed="rId2">
            <a:alphaModFix/>
            <a:extLst>
              <a:ext uri="{28A0092B-C50C-407E-A947-70E740481C1C}">
                <a14:useLocalDpi xmlns:a14="http://schemas.microsoft.com/office/drawing/2010/main" val="0"/>
              </a:ext>
            </a:extLst>
          </a:blip>
          <a:srcRect l="20947" r="969" b="2"/>
          <a:stretch/>
        </p:blipFill>
        <p:spPr>
          <a:xfrm>
            <a:off x="5797543" y="10"/>
            <a:ext cx="6394152" cy="6857990"/>
          </a:xfrm>
          <a:prstGeom prst="rect">
            <a:avLst/>
          </a:prstGeom>
        </p:spPr>
      </p:pic>
      <p:pic>
        <p:nvPicPr>
          <p:cNvPr id="19" name="Picture 18">
            <a:extLst>
              <a:ext uri="{FF2B5EF4-FFF2-40B4-BE49-F238E27FC236}">
                <a16:creationId xmlns:a16="http://schemas.microsoft.com/office/drawing/2014/main" id="{54DDEBDD-D8BD-41A6-8A0D-B00E3768B0F9}"/>
              </a:ext>
              <a:ext uri="{C183D7F6-B498-43B3-948B-1728B52AA6E4}">
                <adec:decorative xmlns:adec="http://schemas.microsoft.com/office/drawing/2017/decorative" val="1"/>
              </a:ext>
            </a:extLst>
          </p:cNvPr>
          <p:cNvPicPr>
            <a:picLocks noGrp="1" noRot="1" noChangeAspect="1" noMove="1" noResize="1" noEditPoints="1" noAdjustHandles="1" noChangeArrowheads="1" noChangeShapeType="1" noCrop="1"/>
          </p:cNvPicPr>
          <p:nvPr>
            <p:extLst>
              <p:ext uri="{386F3935-93C4-4BCD-93E2-E3B085C9AB24}">
                <p16:designElem xmlns:p16="http://schemas.microsoft.com/office/powerpoint/2015/main" val="1"/>
              </p:ext>
            </p:extLst>
          </p:nvPr>
        </p:nvPicPr>
        <p:blipFill>
          <a:blip r:embed="rId3">
            <a:extLst>
              <a:ext uri="{28A0092B-C50C-407E-A947-70E740481C1C}">
                <a14:useLocalDpi xmlns:a14="http://schemas.microsoft.com/office/drawing/2010/main" val="0"/>
              </a:ext>
            </a:extLst>
          </a:blip>
          <a:stretch>
            <a:fillRect/>
          </a:stretch>
        </p:blipFill>
        <p:spPr>
          <a:xfrm flipH="1" flipV="1">
            <a:off x="0" y="0"/>
            <a:ext cx="12192000" cy="6858000"/>
          </a:xfrm>
          <a:prstGeom prst="rect">
            <a:avLst/>
          </a:prstGeom>
        </p:spPr>
      </p:pic>
      <p:sp>
        <p:nvSpPr>
          <p:cNvPr id="2" name="Título 1">
            <a:extLst>
              <a:ext uri="{FF2B5EF4-FFF2-40B4-BE49-F238E27FC236}">
                <a16:creationId xmlns:a16="http://schemas.microsoft.com/office/drawing/2014/main" id="{26C01472-5259-4CAC-8CAA-193A49A31422}"/>
              </a:ext>
            </a:extLst>
          </p:cNvPr>
          <p:cNvSpPr>
            <a:spLocks noGrp="1"/>
          </p:cNvSpPr>
          <p:nvPr>
            <p:ph type="title"/>
          </p:nvPr>
        </p:nvSpPr>
        <p:spPr>
          <a:xfrm>
            <a:off x="804998" y="798445"/>
            <a:ext cx="4803636" cy="1311664"/>
          </a:xfrm>
        </p:spPr>
        <p:txBody>
          <a:bodyPr>
            <a:normAutofit/>
          </a:bodyPr>
          <a:lstStyle/>
          <a:p>
            <a:r>
              <a:rPr lang="es-MX" sz="3700" dirty="0">
                <a:solidFill>
                  <a:srgbClr val="000000"/>
                </a:solidFill>
              </a:rPr>
              <a:t>El hombre satura todo que hace con amor</a:t>
            </a:r>
          </a:p>
        </p:txBody>
      </p:sp>
      <p:sp>
        <p:nvSpPr>
          <p:cNvPr id="3" name="Marcador de contenido 2">
            <a:extLst>
              <a:ext uri="{FF2B5EF4-FFF2-40B4-BE49-F238E27FC236}">
                <a16:creationId xmlns:a16="http://schemas.microsoft.com/office/drawing/2014/main" id="{E689EC7C-BA4D-4CEF-AE54-2F3F2FC0972C}"/>
              </a:ext>
            </a:extLst>
          </p:cNvPr>
          <p:cNvSpPr>
            <a:spLocks noGrp="1"/>
          </p:cNvSpPr>
          <p:nvPr>
            <p:ph idx="1"/>
          </p:nvPr>
        </p:nvSpPr>
        <p:spPr>
          <a:xfrm>
            <a:off x="804997" y="2272143"/>
            <a:ext cx="4706803" cy="3788830"/>
          </a:xfrm>
        </p:spPr>
        <p:txBody>
          <a:bodyPr anchor="ctr">
            <a:normAutofit/>
          </a:bodyPr>
          <a:lstStyle/>
          <a:p>
            <a:r>
              <a:rPr lang="es-MX" sz="1700" b="1" dirty="0">
                <a:solidFill>
                  <a:srgbClr val="000000"/>
                </a:solidFill>
              </a:rPr>
              <a:t>Proverbios 10:12</a:t>
            </a:r>
            <a:r>
              <a:rPr lang="es-MX" sz="1700" dirty="0">
                <a:solidFill>
                  <a:srgbClr val="000000"/>
                </a:solidFill>
              </a:rPr>
              <a:t> </a:t>
            </a:r>
            <a:r>
              <a:rPr lang="es-MX" sz="1700" i="1" dirty="0">
                <a:solidFill>
                  <a:srgbClr val="000000"/>
                </a:solidFill>
              </a:rPr>
              <a:t>El odio despierta rencillas; Pero el amor cubrirá todas las faltas</a:t>
            </a:r>
            <a:r>
              <a:rPr lang="es-MX" sz="1700" dirty="0">
                <a:solidFill>
                  <a:srgbClr val="000000"/>
                </a:solidFill>
              </a:rPr>
              <a:t>.</a:t>
            </a:r>
          </a:p>
          <a:p>
            <a:r>
              <a:rPr lang="es-MX" sz="1700" b="1" dirty="0">
                <a:solidFill>
                  <a:srgbClr val="000000"/>
                </a:solidFill>
              </a:rPr>
              <a:t>1 Pedro 4:8</a:t>
            </a:r>
            <a:r>
              <a:rPr lang="es-MX" sz="1700" dirty="0">
                <a:solidFill>
                  <a:srgbClr val="000000"/>
                </a:solidFill>
              </a:rPr>
              <a:t> </a:t>
            </a:r>
            <a:r>
              <a:rPr lang="es-MX" sz="1700" i="1" dirty="0">
                <a:solidFill>
                  <a:srgbClr val="000000"/>
                </a:solidFill>
              </a:rPr>
              <a:t>Y ante todo, </a:t>
            </a:r>
            <a:r>
              <a:rPr lang="es-MX" sz="1700" b="1" i="1" u="sng" dirty="0">
                <a:solidFill>
                  <a:srgbClr val="000000"/>
                </a:solidFill>
              </a:rPr>
              <a:t>tened entre vosotros ferviente amor; porque el amor cubrirá multitud de pecados</a:t>
            </a:r>
            <a:r>
              <a:rPr lang="es-MX" sz="1700" i="1" dirty="0">
                <a:solidFill>
                  <a:srgbClr val="000000"/>
                </a:solidFill>
              </a:rPr>
              <a:t>. </a:t>
            </a:r>
          </a:p>
          <a:p>
            <a:r>
              <a:rPr lang="es-MX" sz="1700" b="1" dirty="0">
                <a:solidFill>
                  <a:srgbClr val="000000"/>
                </a:solidFill>
              </a:rPr>
              <a:t>Colosenses 3:14</a:t>
            </a:r>
            <a:r>
              <a:rPr lang="es-MX" sz="1700" i="1" dirty="0">
                <a:solidFill>
                  <a:srgbClr val="000000"/>
                </a:solidFill>
              </a:rPr>
              <a:t> Y sobre todas estas cosas </a:t>
            </a:r>
            <a:r>
              <a:rPr lang="es-MX" sz="1700" b="1" i="1" u="sng" dirty="0">
                <a:solidFill>
                  <a:srgbClr val="FF0000"/>
                </a:solidFill>
              </a:rPr>
              <a:t>vestíos de amor,</a:t>
            </a:r>
            <a:r>
              <a:rPr lang="es-MX" sz="1700" i="1" dirty="0">
                <a:solidFill>
                  <a:srgbClr val="000000"/>
                </a:solidFill>
              </a:rPr>
              <a:t> que es el vínculo perfecto.</a:t>
            </a:r>
          </a:p>
          <a:p>
            <a:pPr marL="0" indent="0">
              <a:buNone/>
            </a:pPr>
            <a:r>
              <a:rPr lang="es-MX" sz="1700" dirty="0">
                <a:solidFill>
                  <a:srgbClr val="000000"/>
                </a:solidFill>
              </a:rPr>
              <a:t>El chiste es de analizar el efecto de tus palabras y acciones, las consecuencias, antes de hacer algo. ¿Cómo Dios va a juzgarte por ellos? Si tus motivos son para dañar al otro, si son para demostrarte mejor que otros, mejor reconsiderarlo y </a:t>
            </a:r>
            <a:br>
              <a:rPr lang="es-MX" sz="1700" dirty="0">
                <a:solidFill>
                  <a:srgbClr val="000000"/>
                </a:solidFill>
              </a:rPr>
            </a:br>
            <a:r>
              <a:rPr lang="es-MX" sz="1700" dirty="0">
                <a:solidFill>
                  <a:srgbClr val="000000"/>
                </a:solidFill>
              </a:rPr>
              <a:t>no hacerlo.</a:t>
            </a:r>
          </a:p>
        </p:txBody>
      </p:sp>
    </p:spTree>
    <p:extLst>
      <p:ext uri="{BB962C8B-B14F-4D97-AF65-F5344CB8AC3E}">
        <p14:creationId xmlns:p14="http://schemas.microsoft.com/office/powerpoint/2010/main" val="4180991040"/>
      </p:ext>
    </p:extLst>
  </p:cSld>
  <p:clrMapOvr>
    <a:masterClrMapping/>
  </p:clrMapOvr>
  <p:transition spd="slow">
    <p:wipe/>
  </p:transition>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91C5FC3-62C6-4190-80E3-23CFCBB8FE89}"/>
              </a:ext>
            </a:extLst>
          </p:cNvPr>
          <p:cNvSpPr>
            <a:spLocks noGrp="1"/>
          </p:cNvSpPr>
          <p:nvPr>
            <p:ph type="title"/>
          </p:nvPr>
        </p:nvSpPr>
        <p:spPr>
          <a:xfrm>
            <a:off x="655320" y="365125"/>
            <a:ext cx="5120114" cy="1692794"/>
          </a:xfrm>
        </p:spPr>
        <p:txBody>
          <a:bodyPr>
            <a:normAutofit/>
          </a:bodyPr>
          <a:lstStyle/>
          <a:p>
            <a:r>
              <a:rPr lang="es-MX" dirty="0"/>
              <a:t>¿Qué significa “hombre”?</a:t>
            </a:r>
          </a:p>
        </p:txBody>
      </p:sp>
      <p:cxnSp>
        <p:nvCxnSpPr>
          <p:cNvPr id="10" name="Straight Arrow Connector 9">
            <a:extLst>
              <a:ext uri="{FF2B5EF4-FFF2-40B4-BE49-F238E27FC236}">
                <a16:creationId xmlns:a16="http://schemas.microsoft.com/office/drawing/2014/main" id="{E4A809D5-3600-46D4-A466-67F2349A54FB}"/>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655320" y="2316480"/>
            <a:ext cx="4572000" cy="0"/>
          </a:xfrm>
          <a:prstGeom prst="straightConnector1">
            <a:avLst/>
          </a:prstGeom>
          <a:ln w="19050" cap="sq">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3" name="Marcador de contenido 2">
            <a:extLst>
              <a:ext uri="{FF2B5EF4-FFF2-40B4-BE49-F238E27FC236}">
                <a16:creationId xmlns:a16="http://schemas.microsoft.com/office/drawing/2014/main" id="{ED3F73E7-299F-4E56-B905-477CFBB1189F}"/>
              </a:ext>
            </a:extLst>
          </p:cNvPr>
          <p:cNvSpPr>
            <a:spLocks noGrp="1"/>
          </p:cNvSpPr>
          <p:nvPr>
            <p:ph idx="1"/>
          </p:nvPr>
        </p:nvSpPr>
        <p:spPr>
          <a:xfrm>
            <a:off x="655321" y="2438405"/>
            <a:ext cx="5120113" cy="4267196"/>
          </a:xfrm>
        </p:spPr>
        <p:txBody>
          <a:bodyPr>
            <a:normAutofit/>
          </a:bodyPr>
          <a:lstStyle/>
          <a:p>
            <a:r>
              <a:rPr lang="es-MX" sz="2000" b="1" dirty="0"/>
              <a:t>Génesis 1:26 </a:t>
            </a:r>
            <a:r>
              <a:rPr lang="es-MX" sz="2000" i="1" dirty="0">
                <a:solidFill>
                  <a:schemeClr val="accent1"/>
                </a:solidFill>
              </a:rPr>
              <a:t>Entonces dijo Dios: Hagamos al hombre a nuestra imagen, conforme a nuestra semejanza; y señoree</a:t>
            </a:r>
            <a:r>
              <a:rPr lang="es-MX" sz="2000" dirty="0">
                <a:solidFill>
                  <a:schemeClr val="accent1"/>
                </a:solidFill>
              </a:rPr>
              <a:t>…</a:t>
            </a:r>
          </a:p>
          <a:p>
            <a:pPr marL="0" indent="0">
              <a:buNone/>
            </a:pPr>
            <a:r>
              <a:rPr lang="es-MX" sz="2000" dirty="0"/>
              <a:t>Dios hizo al hombre en la semejanza de Dios. Si </a:t>
            </a:r>
            <a:r>
              <a:rPr lang="es-MX" sz="2000" b="1" i="1" u="sng" dirty="0">
                <a:solidFill>
                  <a:schemeClr val="accent1"/>
                </a:solidFill>
              </a:rPr>
              <a:t>Dios es amor </a:t>
            </a:r>
            <a:r>
              <a:rPr lang="es-MX" sz="2000" b="1" dirty="0"/>
              <a:t>(1 </a:t>
            </a:r>
            <a:r>
              <a:rPr lang="es-MX" sz="2000" b="1" dirty="0" err="1"/>
              <a:t>Jn</a:t>
            </a:r>
            <a:r>
              <a:rPr lang="es-MX" sz="2000" b="1" dirty="0"/>
              <a:t> 4:16)</a:t>
            </a:r>
            <a:r>
              <a:rPr lang="es-MX" sz="2000" dirty="0"/>
              <a:t>, entonces Dios quiso que el hombre aprende y asume este carácter de amor. El hombre necesitaba un objeto para amar, su contra parte, su cónyuge, y Dios creó a la mujer. Se unen, y se producen bebes, que igualmente los padres demuestren el carácter divino de amor a sus hijos. A conocer a Dios, es de abrir tu alma para que se inunde con amor. </a:t>
            </a:r>
          </a:p>
          <a:p>
            <a:r>
              <a:rPr lang="es-MX" sz="2000" b="1" dirty="0"/>
              <a:t>1 Juan </a:t>
            </a:r>
            <a:r>
              <a:rPr lang="es-MX" sz="2000" b="1" i="1" dirty="0"/>
              <a:t>4:8 </a:t>
            </a:r>
            <a:r>
              <a:rPr lang="es-MX" sz="2000" i="1" dirty="0">
                <a:solidFill>
                  <a:schemeClr val="accent1"/>
                </a:solidFill>
              </a:rPr>
              <a:t>El que no ama, no ha conocido a Dios; porque Dios es amor.</a:t>
            </a:r>
          </a:p>
        </p:txBody>
      </p:sp>
      <p:pic>
        <p:nvPicPr>
          <p:cNvPr id="5" name="Imagen 4" descr="Imagen que contiene naturaleza, exterior, montaña, montar a caballo&#10;&#10;Descripción generada automáticamente">
            <a:extLst>
              <a:ext uri="{FF2B5EF4-FFF2-40B4-BE49-F238E27FC236}">
                <a16:creationId xmlns:a16="http://schemas.microsoft.com/office/drawing/2014/main" id="{AF091DE8-5334-456D-B834-6904CE458107}"/>
              </a:ext>
            </a:extLst>
          </p:cNvPr>
          <p:cNvPicPr>
            <a:picLocks noChangeAspect="1"/>
          </p:cNvPicPr>
          <p:nvPr/>
        </p:nvPicPr>
        <p:blipFill rotWithShape="1">
          <a:blip r:embed="rId2">
            <a:extLst>
              <a:ext uri="{28A0092B-C50C-407E-A947-70E740481C1C}">
                <a14:useLocalDpi xmlns:a14="http://schemas.microsoft.com/office/drawing/2010/main" val="0"/>
              </a:ext>
            </a:extLst>
          </a:blip>
          <a:srcRect l="21308" r="28982"/>
          <a:stretch/>
        </p:blipFill>
        <p:spPr>
          <a:xfrm>
            <a:off x="5878849" y="10"/>
            <a:ext cx="6313150" cy="6857987"/>
          </a:xfrm>
          <a:custGeom>
            <a:avLst/>
            <a:gdLst/>
            <a:ahLst/>
            <a:cxnLst/>
            <a:rect l="l" t="t" r="r" b="b"/>
            <a:pathLst>
              <a:path w="6313150" h="6857997">
                <a:moveTo>
                  <a:pt x="65565" y="0"/>
                </a:moveTo>
                <a:lnTo>
                  <a:pt x="6313150" y="0"/>
                </a:lnTo>
                <a:lnTo>
                  <a:pt x="6313150" y="6857997"/>
                </a:lnTo>
                <a:lnTo>
                  <a:pt x="3293946" y="6857997"/>
                </a:lnTo>
                <a:lnTo>
                  <a:pt x="3235857" y="6823061"/>
                </a:lnTo>
                <a:cubicBezTo>
                  <a:pt x="1291240" y="5592803"/>
                  <a:pt x="0" y="3423096"/>
                  <a:pt x="0" y="951803"/>
                </a:cubicBezTo>
                <a:cubicBezTo>
                  <a:pt x="0" y="727140"/>
                  <a:pt x="10673" y="504970"/>
                  <a:pt x="31536" y="285771"/>
                </a:cubicBezTo>
                <a:close/>
              </a:path>
            </a:pathLst>
          </a:custGeom>
        </p:spPr>
      </p:pic>
    </p:spTree>
    <p:extLst>
      <p:ext uri="{BB962C8B-B14F-4D97-AF65-F5344CB8AC3E}">
        <p14:creationId xmlns:p14="http://schemas.microsoft.com/office/powerpoint/2010/main" val="1723030836"/>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 name="Rectangle 9">
            <a:extLst>
              <a:ext uri="{FF2B5EF4-FFF2-40B4-BE49-F238E27FC236}">
                <a16:creationId xmlns:a16="http://schemas.microsoft.com/office/drawing/2014/main" id="{2C61293E-6EBE-43EF-A52C-9BEBFD7679D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ítulo 1">
            <a:extLst>
              <a:ext uri="{FF2B5EF4-FFF2-40B4-BE49-F238E27FC236}">
                <a16:creationId xmlns:a16="http://schemas.microsoft.com/office/drawing/2014/main" id="{00C965A5-FCD3-406C-A7EE-3DC1E4AB75E2}"/>
              </a:ext>
            </a:extLst>
          </p:cNvPr>
          <p:cNvSpPr>
            <a:spLocks noGrp="1"/>
          </p:cNvSpPr>
          <p:nvPr>
            <p:ph type="title"/>
          </p:nvPr>
        </p:nvSpPr>
        <p:spPr>
          <a:xfrm>
            <a:off x="5297762" y="329184"/>
            <a:ext cx="6251110" cy="1783080"/>
          </a:xfrm>
        </p:spPr>
        <p:txBody>
          <a:bodyPr anchor="b">
            <a:normAutofit/>
          </a:bodyPr>
          <a:lstStyle/>
          <a:p>
            <a:r>
              <a:rPr lang="es-MX" sz="5400" dirty="0"/>
              <a:t>¿Reflexiones sobre el amor?</a:t>
            </a:r>
          </a:p>
        </p:txBody>
      </p:sp>
      <p:pic>
        <p:nvPicPr>
          <p:cNvPr id="5" name="Imagen 4">
            <a:extLst>
              <a:ext uri="{FF2B5EF4-FFF2-40B4-BE49-F238E27FC236}">
                <a16:creationId xmlns:a16="http://schemas.microsoft.com/office/drawing/2014/main" id="{0DD6AE3D-D942-4AE0-A836-91E448019959}"/>
              </a:ext>
            </a:extLst>
          </p:cNvPr>
          <p:cNvPicPr>
            <a:picLocks noChangeAspect="1"/>
          </p:cNvPicPr>
          <p:nvPr/>
        </p:nvPicPr>
        <p:blipFill rotWithShape="1">
          <a:blip r:embed="rId2"/>
          <a:srcRect l="1018" r="202"/>
          <a:stretch/>
        </p:blipFill>
        <p:spPr>
          <a:xfrm>
            <a:off x="1" y="10"/>
            <a:ext cx="4657344" cy="6857990"/>
          </a:xfrm>
          <a:custGeom>
            <a:avLst/>
            <a:gdLst/>
            <a:ahLst/>
            <a:cxnLst/>
            <a:rect l="l" t="t" r="r" b="b"/>
            <a:pathLst>
              <a:path w="4657344" h="6858000">
                <a:moveTo>
                  <a:pt x="0" y="0"/>
                </a:moveTo>
                <a:lnTo>
                  <a:pt x="3429755" y="0"/>
                </a:lnTo>
                <a:lnTo>
                  <a:pt x="3526016" y="148742"/>
                </a:lnTo>
                <a:cubicBezTo>
                  <a:pt x="3657740" y="365513"/>
                  <a:pt x="3777402" y="589569"/>
                  <a:pt x="3886489" y="819975"/>
                </a:cubicBezTo>
                <a:cubicBezTo>
                  <a:pt x="3891856" y="833492"/>
                  <a:pt x="3900663" y="845393"/>
                  <a:pt x="3912049" y="854514"/>
                </a:cubicBezTo>
                <a:cubicBezTo>
                  <a:pt x="3897352" y="819849"/>
                  <a:pt x="3883037" y="784928"/>
                  <a:pt x="3868083" y="750263"/>
                </a:cubicBezTo>
                <a:cubicBezTo>
                  <a:pt x="3806989" y="608712"/>
                  <a:pt x="3742478" y="469145"/>
                  <a:pt x="3674155" y="331786"/>
                </a:cubicBezTo>
                <a:lnTo>
                  <a:pt x="3496656" y="0"/>
                </a:lnTo>
                <a:lnTo>
                  <a:pt x="3554371" y="0"/>
                </a:lnTo>
                <a:lnTo>
                  <a:pt x="3661621" y="196614"/>
                </a:lnTo>
                <a:cubicBezTo>
                  <a:pt x="3856899" y="573253"/>
                  <a:pt x="4021071" y="966066"/>
                  <a:pt x="4161279" y="1371196"/>
                </a:cubicBezTo>
                <a:cubicBezTo>
                  <a:pt x="4379525" y="2007265"/>
                  <a:pt x="4530141" y="2664286"/>
                  <a:pt x="4610660" y="3331516"/>
                </a:cubicBezTo>
                <a:cubicBezTo>
                  <a:pt x="4652837" y="3672965"/>
                  <a:pt x="4671625" y="4013908"/>
                  <a:pt x="4645040" y="4357388"/>
                </a:cubicBezTo>
                <a:cubicBezTo>
                  <a:pt x="4613599" y="4758899"/>
                  <a:pt x="4566181" y="5157998"/>
                  <a:pt x="4485789" y="5552906"/>
                </a:cubicBezTo>
                <a:cubicBezTo>
                  <a:pt x="4397121" y="5988893"/>
                  <a:pt x="4276748" y="6414594"/>
                  <a:pt x="4117769" y="6828295"/>
                </a:cubicBezTo>
                <a:lnTo>
                  <a:pt x="4105288" y="6858000"/>
                </a:lnTo>
                <a:lnTo>
                  <a:pt x="4052520" y="6858000"/>
                </a:lnTo>
                <a:lnTo>
                  <a:pt x="4059369" y="6841549"/>
                </a:lnTo>
                <a:cubicBezTo>
                  <a:pt x="4147276" y="6614016"/>
                  <a:pt x="4224193" y="6380817"/>
                  <a:pt x="4291518" y="6142729"/>
                </a:cubicBezTo>
                <a:cubicBezTo>
                  <a:pt x="4350055" y="5935370"/>
                  <a:pt x="4393256" y="5723695"/>
                  <a:pt x="4443357" y="5513923"/>
                </a:cubicBezTo>
                <a:cubicBezTo>
                  <a:pt x="4444541" y="5502788"/>
                  <a:pt x="4445137" y="5491601"/>
                  <a:pt x="4445146" y="5480401"/>
                </a:cubicBezTo>
                <a:cubicBezTo>
                  <a:pt x="4408465" y="5607635"/>
                  <a:pt x="4379196" y="5719759"/>
                  <a:pt x="4344559" y="5830359"/>
                </a:cubicBezTo>
                <a:cubicBezTo>
                  <a:pt x="4254261" y="6118381"/>
                  <a:pt x="4150112" y="6398531"/>
                  <a:pt x="4031702" y="6670527"/>
                </a:cubicBezTo>
                <a:lnTo>
                  <a:pt x="3943824" y="6858000"/>
                </a:lnTo>
                <a:lnTo>
                  <a:pt x="0" y="6858000"/>
                </a:lnTo>
                <a:close/>
              </a:path>
            </a:pathLst>
          </a:custGeom>
        </p:spPr>
      </p:pic>
      <p:sp>
        <p:nvSpPr>
          <p:cNvPr id="12" name="sketchy line">
            <a:extLst>
              <a:ext uri="{FF2B5EF4-FFF2-40B4-BE49-F238E27FC236}">
                <a16:creationId xmlns:a16="http://schemas.microsoft.com/office/drawing/2014/main" id="{21540236-BFD5-4A9D-8840-4703E7F768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97762" y="2374947"/>
            <a:ext cx="4243589" cy="18288"/>
          </a:xfrm>
          <a:custGeom>
            <a:avLst/>
            <a:gdLst>
              <a:gd name="connsiteX0" fmla="*/ 0 w 4243589"/>
              <a:gd name="connsiteY0" fmla="*/ 0 h 18288"/>
              <a:gd name="connsiteX1" fmla="*/ 478919 w 4243589"/>
              <a:gd name="connsiteY1" fmla="*/ 0 h 18288"/>
              <a:gd name="connsiteX2" fmla="*/ 957839 w 4243589"/>
              <a:gd name="connsiteY2" fmla="*/ 0 h 18288"/>
              <a:gd name="connsiteX3" fmla="*/ 1521630 w 4243589"/>
              <a:gd name="connsiteY3" fmla="*/ 0 h 18288"/>
              <a:gd name="connsiteX4" fmla="*/ 2212729 w 4243589"/>
              <a:gd name="connsiteY4" fmla="*/ 0 h 18288"/>
              <a:gd name="connsiteX5" fmla="*/ 2734084 w 4243589"/>
              <a:gd name="connsiteY5" fmla="*/ 0 h 18288"/>
              <a:gd name="connsiteX6" fmla="*/ 3255439 w 4243589"/>
              <a:gd name="connsiteY6" fmla="*/ 0 h 18288"/>
              <a:gd name="connsiteX7" fmla="*/ 4243589 w 4243589"/>
              <a:gd name="connsiteY7" fmla="*/ 0 h 18288"/>
              <a:gd name="connsiteX8" fmla="*/ 4243589 w 4243589"/>
              <a:gd name="connsiteY8" fmla="*/ 18288 h 18288"/>
              <a:gd name="connsiteX9" fmla="*/ 3594926 w 4243589"/>
              <a:gd name="connsiteY9" fmla="*/ 18288 h 18288"/>
              <a:gd name="connsiteX10" fmla="*/ 3073571 w 4243589"/>
              <a:gd name="connsiteY10" fmla="*/ 18288 h 18288"/>
              <a:gd name="connsiteX11" fmla="*/ 2552216 w 4243589"/>
              <a:gd name="connsiteY11" fmla="*/ 18288 h 18288"/>
              <a:gd name="connsiteX12" fmla="*/ 1903553 w 4243589"/>
              <a:gd name="connsiteY12" fmla="*/ 18288 h 18288"/>
              <a:gd name="connsiteX13" fmla="*/ 1212454 w 4243589"/>
              <a:gd name="connsiteY13" fmla="*/ 18288 h 18288"/>
              <a:gd name="connsiteX14" fmla="*/ 733535 w 4243589"/>
              <a:gd name="connsiteY14" fmla="*/ 18288 h 18288"/>
              <a:gd name="connsiteX15" fmla="*/ 0 w 4243589"/>
              <a:gd name="connsiteY15" fmla="*/ 18288 h 18288"/>
              <a:gd name="connsiteX16" fmla="*/ 0 w 4243589"/>
              <a:gd name="connsiteY16" fmla="*/ 0 h 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243589" h="18288" fill="none" extrusionOk="0">
                <a:moveTo>
                  <a:pt x="0" y="0"/>
                </a:moveTo>
                <a:cubicBezTo>
                  <a:pt x="213395" y="-21006"/>
                  <a:pt x="307421" y="-18116"/>
                  <a:pt x="478919" y="0"/>
                </a:cubicBezTo>
                <a:cubicBezTo>
                  <a:pt x="650417" y="18116"/>
                  <a:pt x="831092" y="-21237"/>
                  <a:pt x="957839" y="0"/>
                </a:cubicBezTo>
                <a:cubicBezTo>
                  <a:pt x="1084586" y="21237"/>
                  <a:pt x="1301682" y="25124"/>
                  <a:pt x="1521630" y="0"/>
                </a:cubicBezTo>
                <a:cubicBezTo>
                  <a:pt x="1741578" y="-25124"/>
                  <a:pt x="1970269" y="-29139"/>
                  <a:pt x="2212729" y="0"/>
                </a:cubicBezTo>
                <a:cubicBezTo>
                  <a:pt x="2455189" y="29139"/>
                  <a:pt x="2558847" y="-4796"/>
                  <a:pt x="2734084" y="0"/>
                </a:cubicBezTo>
                <a:cubicBezTo>
                  <a:pt x="2909321" y="4796"/>
                  <a:pt x="3097217" y="-13409"/>
                  <a:pt x="3255439" y="0"/>
                </a:cubicBezTo>
                <a:cubicBezTo>
                  <a:pt x="3413662" y="13409"/>
                  <a:pt x="3979999" y="-10121"/>
                  <a:pt x="4243589" y="0"/>
                </a:cubicBezTo>
                <a:cubicBezTo>
                  <a:pt x="4244484" y="8974"/>
                  <a:pt x="4243043" y="9359"/>
                  <a:pt x="4243589" y="18288"/>
                </a:cubicBezTo>
                <a:cubicBezTo>
                  <a:pt x="4058777" y="31246"/>
                  <a:pt x="3910348" y="3158"/>
                  <a:pt x="3594926" y="18288"/>
                </a:cubicBezTo>
                <a:cubicBezTo>
                  <a:pt x="3279504" y="33418"/>
                  <a:pt x="3319955" y="-3977"/>
                  <a:pt x="3073571" y="18288"/>
                </a:cubicBezTo>
                <a:cubicBezTo>
                  <a:pt x="2827187" y="40553"/>
                  <a:pt x="2767387" y="1863"/>
                  <a:pt x="2552216" y="18288"/>
                </a:cubicBezTo>
                <a:cubicBezTo>
                  <a:pt x="2337046" y="34713"/>
                  <a:pt x="2181871" y="19527"/>
                  <a:pt x="1903553" y="18288"/>
                </a:cubicBezTo>
                <a:cubicBezTo>
                  <a:pt x="1625235" y="17049"/>
                  <a:pt x="1557672" y="24174"/>
                  <a:pt x="1212454" y="18288"/>
                </a:cubicBezTo>
                <a:cubicBezTo>
                  <a:pt x="867236" y="12402"/>
                  <a:pt x="874382" y="15627"/>
                  <a:pt x="733535" y="18288"/>
                </a:cubicBezTo>
                <a:cubicBezTo>
                  <a:pt x="592688" y="20949"/>
                  <a:pt x="183477" y="14753"/>
                  <a:pt x="0" y="18288"/>
                </a:cubicBezTo>
                <a:cubicBezTo>
                  <a:pt x="-229" y="14222"/>
                  <a:pt x="509" y="5816"/>
                  <a:pt x="0" y="0"/>
                </a:cubicBezTo>
                <a:close/>
              </a:path>
              <a:path w="4243589" h="18288" stroke="0" extrusionOk="0">
                <a:moveTo>
                  <a:pt x="0" y="0"/>
                </a:moveTo>
                <a:cubicBezTo>
                  <a:pt x="143690" y="16630"/>
                  <a:pt x="266667" y="14847"/>
                  <a:pt x="521355" y="0"/>
                </a:cubicBezTo>
                <a:cubicBezTo>
                  <a:pt x="776043" y="-14847"/>
                  <a:pt x="814491" y="-17363"/>
                  <a:pt x="1000275" y="0"/>
                </a:cubicBezTo>
                <a:cubicBezTo>
                  <a:pt x="1186059" y="17363"/>
                  <a:pt x="1352504" y="-23507"/>
                  <a:pt x="1521630" y="0"/>
                </a:cubicBezTo>
                <a:cubicBezTo>
                  <a:pt x="1690756" y="23507"/>
                  <a:pt x="1889525" y="5871"/>
                  <a:pt x="2127857" y="0"/>
                </a:cubicBezTo>
                <a:cubicBezTo>
                  <a:pt x="2366189" y="-5871"/>
                  <a:pt x="2620628" y="-27997"/>
                  <a:pt x="2776520" y="0"/>
                </a:cubicBezTo>
                <a:cubicBezTo>
                  <a:pt x="2932412" y="27997"/>
                  <a:pt x="3131683" y="-25073"/>
                  <a:pt x="3467618" y="0"/>
                </a:cubicBezTo>
                <a:cubicBezTo>
                  <a:pt x="3803553" y="25073"/>
                  <a:pt x="4017371" y="3071"/>
                  <a:pt x="4243589" y="0"/>
                </a:cubicBezTo>
                <a:cubicBezTo>
                  <a:pt x="4243134" y="6162"/>
                  <a:pt x="4243492" y="11775"/>
                  <a:pt x="4243589" y="18288"/>
                </a:cubicBezTo>
                <a:cubicBezTo>
                  <a:pt x="4017834" y="-5779"/>
                  <a:pt x="3834586" y="13376"/>
                  <a:pt x="3594926" y="18288"/>
                </a:cubicBezTo>
                <a:cubicBezTo>
                  <a:pt x="3355266" y="23200"/>
                  <a:pt x="3204179" y="2869"/>
                  <a:pt x="2903827" y="18288"/>
                </a:cubicBezTo>
                <a:cubicBezTo>
                  <a:pt x="2603475" y="33707"/>
                  <a:pt x="2526187" y="46187"/>
                  <a:pt x="2212729" y="18288"/>
                </a:cubicBezTo>
                <a:cubicBezTo>
                  <a:pt x="1899271" y="-9611"/>
                  <a:pt x="1966289" y="29692"/>
                  <a:pt x="1733809" y="18288"/>
                </a:cubicBezTo>
                <a:cubicBezTo>
                  <a:pt x="1501329" y="6884"/>
                  <a:pt x="1343612" y="12492"/>
                  <a:pt x="1085146" y="18288"/>
                </a:cubicBezTo>
                <a:cubicBezTo>
                  <a:pt x="826680" y="24084"/>
                  <a:pt x="778184" y="35607"/>
                  <a:pt x="521355" y="18288"/>
                </a:cubicBezTo>
                <a:cubicBezTo>
                  <a:pt x="264526" y="969"/>
                  <a:pt x="120277" y="4268"/>
                  <a:pt x="0" y="18288"/>
                </a:cubicBezTo>
                <a:cubicBezTo>
                  <a:pt x="766" y="10800"/>
                  <a:pt x="-457" y="8180"/>
                  <a:pt x="0" y="0"/>
                </a:cubicBezTo>
                <a:close/>
              </a:path>
            </a:pathLst>
          </a:custGeom>
          <a:solidFill>
            <a:schemeClr val="accent2"/>
          </a:solidFill>
          <a:ln w="44450" cap="rnd">
            <a:solidFill>
              <a:schemeClr val="accent2"/>
            </a:solidFill>
            <a:round/>
            <a:extLst>
              <a:ext uri="{C807C97D-BFC1-408E-A445-0C87EB9F89A2}">
                <ask:lineSketchStyleProps xmlns:ask="http://schemas.microsoft.com/office/drawing/2018/sketchyshapes" sd="2727557108">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Marcador de contenido 2">
            <a:extLst>
              <a:ext uri="{FF2B5EF4-FFF2-40B4-BE49-F238E27FC236}">
                <a16:creationId xmlns:a16="http://schemas.microsoft.com/office/drawing/2014/main" id="{628A52B7-914D-4BF8-BE50-CAB2BEE98D15}"/>
              </a:ext>
            </a:extLst>
          </p:cNvPr>
          <p:cNvSpPr>
            <a:spLocks noGrp="1"/>
          </p:cNvSpPr>
          <p:nvPr>
            <p:ph idx="1"/>
          </p:nvPr>
        </p:nvSpPr>
        <p:spPr>
          <a:xfrm>
            <a:off x="5297762" y="2594246"/>
            <a:ext cx="6251110" cy="3995264"/>
          </a:xfrm>
        </p:spPr>
        <p:txBody>
          <a:bodyPr>
            <a:normAutofit fontScale="85000" lnSpcReduction="10000"/>
          </a:bodyPr>
          <a:lstStyle/>
          <a:p>
            <a:pPr marL="0" indent="0">
              <a:buNone/>
            </a:pPr>
            <a:r>
              <a:rPr lang="es-MX" sz="2000" dirty="0"/>
              <a:t>Si Dios es amor, y nos creó para que seamos cómo este Dios lleno de amor, entonces…</a:t>
            </a:r>
          </a:p>
          <a:p>
            <a:r>
              <a:rPr lang="es-MX" sz="2000" b="1" u="sng" dirty="0"/>
              <a:t>¿El amor es el aborto o es el matar a un bebé es amor?</a:t>
            </a:r>
            <a:r>
              <a:rPr lang="es-MX" sz="2000" dirty="0"/>
              <a:t> Se defiende el aborto tratando de justificarla porque “es el derecho la madre,” pero esto no es ninguna muestra de amor al bebé de quitarle su vida.</a:t>
            </a:r>
          </a:p>
          <a:p>
            <a:r>
              <a:rPr lang="es-MX" sz="2000" b="1" u="sng" dirty="0"/>
              <a:t>¿El divorcio es amor? ¿El vivir juntos peleando es amor?</a:t>
            </a:r>
            <a:r>
              <a:rPr lang="es-MX" sz="2000" dirty="0"/>
              <a:t> El hogar es lo que tú y tu cónyuge lo hace de ser. Bendición o infierno.</a:t>
            </a:r>
          </a:p>
          <a:p>
            <a:pPr marL="0" indent="0" algn="ctr">
              <a:buNone/>
            </a:pPr>
            <a:r>
              <a:rPr lang="es-MX" sz="2000" b="1" i="1" u="sng" dirty="0">
                <a:solidFill>
                  <a:srgbClr val="FF0000"/>
                </a:solidFill>
              </a:rPr>
              <a:t>El amor es mi sacrificio por su beneficio</a:t>
            </a:r>
          </a:p>
          <a:p>
            <a:r>
              <a:rPr lang="es-MX" sz="2000" dirty="0"/>
              <a:t>¿Es el abandonar a sus hijos con otros familiares amor?</a:t>
            </a:r>
          </a:p>
          <a:p>
            <a:r>
              <a:rPr lang="es-MX" sz="2000" dirty="0"/>
              <a:t>¿De no trabajar duro y sustentar a tu familia es amor? ¿De vivir de otros cuando tú bien puedes proveer para lo suyo es amor a estos otros?</a:t>
            </a:r>
          </a:p>
          <a:p>
            <a:r>
              <a:rPr lang="es-MX" sz="2000" dirty="0"/>
              <a:t>¿El amor es el pelear, chismear, tener agresiones contra otros? ¿Es amor de faltar el respeto y honor a otros?</a:t>
            </a:r>
          </a:p>
        </p:txBody>
      </p:sp>
    </p:spTree>
    <p:extLst>
      <p:ext uri="{BB962C8B-B14F-4D97-AF65-F5344CB8AC3E}">
        <p14:creationId xmlns:p14="http://schemas.microsoft.com/office/powerpoint/2010/main" val="2335572353"/>
      </p:ext>
    </p:extLst>
  </p:cSld>
  <p:clrMapOvr>
    <a:masterClrMapping/>
  </p:clrMapOvr>
  <mc:AlternateContent xmlns:mc="http://schemas.openxmlformats.org/markup-compatibility/2006" xmlns:p14="http://schemas.microsoft.com/office/powerpoint/2010/main">
    <mc:Choice Requires="p14">
      <p:transition spd="slow" p14:dur="1250">
        <p14:flip dir="r"/>
      </p:transition>
    </mc:Choice>
    <mc:Fallback xmlns="">
      <p:transition spd="slow">
        <p:fade/>
      </p:transition>
    </mc:Fallback>
  </mc:AlternateContent>
</p:sld>
</file>

<file path=ppt/theme/theme1.xml><?xml version="1.0" encoding="utf-8"?>
<a:theme xmlns:a="http://schemas.openxmlformats.org/drawingml/2006/main" name="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2666</TotalTime>
  <Words>4706</Words>
  <Application>Microsoft Office PowerPoint</Application>
  <PresentationFormat>Panorámica</PresentationFormat>
  <Paragraphs>183</Paragraphs>
  <Slides>39</Slides>
  <Notes>0</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39</vt:i4>
      </vt:variant>
    </vt:vector>
  </HeadingPairs>
  <TitlesOfParts>
    <vt:vector size="44" baseType="lpstr">
      <vt:lpstr>Arial</vt:lpstr>
      <vt:lpstr>Calibri</vt:lpstr>
      <vt:lpstr>Calibri Light</vt:lpstr>
      <vt:lpstr>Segoe UI</vt:lpstr>
      <vt:lpstr>Tema de Office</vt:lpstr>
      <vt:lpstr>Declaración Divina sobre la Virilidad del Hombres  parte IV</vt:lpstr>
      <vt:lpstr>Repaso para el Hombre</vt:lpstr>
      <vt:lpstr>Dominar balanceado con la Prudencia</vt:lpstr>
      <vt:lpstr>Un hombre es prudente</vt:lpstr>
      <vt:lpstr>La Prudencia es control sobre sí mismo</vt:lpstr>
      <vt:lpstr>Hay tiempos de callarse</vt:lpstr>
      <vt:lpstr>El hombre satura todo que hace con amor</vt:lpstr>
      <vt:lpstr>¿Qué significa “hombre”?</vt:lpstr>
      <vt:lpstr>¿Reflexiones sobre el amor?</vt:lpstr>
      <vt:lpstr>Dios puede cambiarnos  a su Imagen</vt:lpstr>
      <vt:lpstr>Dios es Fiel</vt:lpstr>
      <vt:lpstr>Dios es Fiel,  impone fidelidad</vt:lpstr>
      <vt:lpstr>Satanás causa desorden, y Dios orden</vt:lpstr>
      <vt:lpstr>Hombres deben ser fieles</vt:lpstr>
      <vt:lpstr>Hombres deben ser fieles</vt:lpstr>
      <vt:lpstr>La Biblia presenta solamente dos géneros</vt:lpstr>
      <vt:lpstr>Dios hizo solamente 2 sexos:  varones y mujeres</vt:lpstr>
      <vt:lpstr>Dios tuvo compañerismo con el Verbo “frente a frente” “cara a cara”</vt:lpstr>
      <vt:lpstr>Dios hizo solamente 2 sexos:  varones y mujeres</vt:lpstr>
      <vt:lpstr>Dios hizo solamente 2 sexos:  varones y mujeres</vt:lpstr>
      <vt:lpstr>Fornicación es un pecado contra tu cuerpo</vt:lpstr>
      <vt:lpstr>Homosexualidad es una Abominación</vt:lpstr>
      <vt:lpstr>Ejemplos de Abominaciones</vt:lpstr>
      <vt:lpstr>Ejemplos de Abominaciones</vt:lpstr>
      <vt:lpstr>Dios ve unos pecados peor que otros</vt:lpstr>
      <vt:lpstr>Un Hombre con una Mujer  es el modelo divino</vt:lpstr>
      <vt:lpstr>Dios hizo solamente  2 sexos (géneros):  varones y mujeres</vt:lpstr>
      <vt:lpstr>El Pecado Sexual</vt:lpstr>
      <vt:lpstr>La Gravedad del Pecado</vt:lpstr>
      <vt:lpstr>La Gravedad del Pecado</vt:lpstr>
      <vt:lpstr>La Realidad de los Homosexuales</vt:lpstr>
      <vt:lpstr>La Confusión Homosexual</vt:lpstr>
      <vt:lpstr>Adán era la cabeza antes del caída</vt:lpstr>
      <vt:lpstr>La Biblia tiene solo hombres y mujeres</vt:lpstr>
      <vt:lpstr>¿Qué significa “hombre”?</vt:lpstr>
      <vt:lpstr>Definiendo qué es “varonilmente”</vt:lpstr>
      <vt:lpstr>Definiendo qué es “varonilmente”</vt:lpstr>
      <vt:lpstr>Exhortaciones de ser firmes, fuertes</vt:lpstr>
      <vt:lpstr>Versos para los Hombres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Declaración Divina sobre la Virilidad del Hombres y  Virtud Femenina de las Mujeres</dc:title>
  <dc:creator>David Cox</dc:creator>
  <cp:lastModifiedBy>David Cox</cp:lastModifiedBy>
  <cp:revision>112</cp:revision>
  <dcterms:created xsi:type="dcterms:W3CDTF">2021-03-07T14:25:32Z</dcterms:created>
  <dcterms:modified xsi:type="dcterms:W3CDTF">2021-05-03T17:15:03Z</dcterms:modified>
</cp:coreProperties>
</file>