
<file path=[Content_Types].xml><?xml version="1.0" encoding="utf-8"?>
<Types xmlns="http://schemas.openxmlformats.org/package/2006/content-types">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307" r:id="rId3"/>
    <p:sldId id="308" r:id="rId4"/>
    <p:sldId id="286" r:id="rId5"/>
    <p:sldId id="316" r:id="rId6"/>
    <p:sldId id="317" r:id="rId7"/>
    <p:sldId id="322" r:id="rId8"/>
    <p:sldId id="318" r:id="rId9"/>
    <p:sldId id="321" r:id="rId10"/>
    <p:sldId id="319" r:id="rId11"/>
    <p:sldId id="320" r:id="rId12"/>
    <p:sldId id="295" r:id="rId13"/>
    <p:sldId id="329" r:id="rId14"/>
    <p:sldId id="305" r:id="rId15"/>
    <p:sldId id="306" r:id="rId16"/>
    <p:sldId id="330" r:id="rId17"/>
    <p:sldId id="315" r:id="rId18"/>
    <p:sldId id="310" r:id="rId19"/>
    <p:sldId id="309" r:id="rId20"/>
    <p:sldId id="298" r:id="rId21"/>
    <p:sldId id="323" r:id="rId22"/>
    <p:sldId id="324" r:id="rId23"/>
    <p:sldId id="311" r:id="rId24"/>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72" d="100"/>
          <a:sy n="72" d="100"/>
        </p:scale>
        <p:origin x="66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633D162-ADA6-4768-B5ED-35C749771D75}"/>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B15AA438-F894-4DA0-B31A-73B2406DE83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5BF60DFD-7FD7-45E1-A0C6-717C28D6575D}"/>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D93DA02B-ADFE-4E36-85CA-CCC2B34918C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AADC5F1-60E3-4D2F-BBFC-47C820D48682}"/>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190973828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980DD74-4726-458F-BA6F-89096246F111}"/>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6AB570A8-F39B-475E-849E-71860C43C9C8}"/>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A15BC51-6C86-4228-95EF-29818916CD57}"/>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32CBBB10-A503-4435-B539-FB6FFA596E7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5C879861-46B4-4F93-9F51-10E8390F59A7}"/>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20985527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2F9BE2F2-60E1-49A0-9B5C-79306395ABEB}"/>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85C17DF-EC53-41B6-A5A4-6EE96E506D5E}"/>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C4EB71E-DBFE-4D07-A44D-4C47A573A6AF}"/>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D372378C-EA98-4592-B1D2-D072DF304FF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CDBD3431-6F5D-4919-935E-21FC6AD63781}"/>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1508531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E215EF2-C5E1-48F8-B960-767F17C475D3}"/>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C1A0DA23-9180-4D45-9DA7-A96498CFCDB5}"/>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2CC38DD4-3290-4AB0-B2F9-47C2E5A37130}"/>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AE582A5C-A77F-4923-90C0-CB504B49E6D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0FCD341C-FF17-4039-A0C4-3FBE19CB98FB}"/>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8088582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6EC74F1-2312-4642-B376-9613D8C323C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5F9146A-49AA-4AB7-8AA7-9BFCD3B89C7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ADF7F37A-F395-4B77-9B9A-8E93F849A090}"/>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49B0F5EC-2E29-47FB-8F7D-5E3F65588BE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488ABB2A-A8C3-4C6F-BC93-E329E85E0320}"/>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10343722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45EBB4-62B1-40E9-9AC4-65B7EFDB6E27}"/>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EE4D1B6D-DB79-4853-A397-E1635BEBDBAA}"/>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26F9CA6C-FF92-483B-9A92-C81097000D89}"/>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F9FB00A8-45D9-4619-825E-A1C388CAF36D}"/>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6" name="Marcador de pie de página 5">
            <a:extLst>
              <a:ext uri="{FF2B5EF4-FFF2-40B4-BE49-F238E27FC236}">
                <a16:creationId xmlns:a16="http://schemas.microsoft.com/office/drawing/2014/main" id="{134F534B-14C9-4169-81B5-2FF50F068AE9}"/>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427B1ECB-F003-484B-B645-BF2265CAFEFC}"/>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276579869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6F46FE23-B73E-400F-9B86-EA38E1487155}"/>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68ECFD48-EE4A-422C-931C-2DF1BC6964B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21FDA1A9-94CE-47C6-A43C-C35CB6EF585D}"/>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928E13C2-8F61-4FB1-B2B5-7CFFACE0545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8A2F9EE5-C11F-492B-9ABE-B58AA7EEAF08}"/>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D72C71E4-2F84-4709-A1ED-C354E482CF55}"/>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8" name="Marcador de pie de página 7">
            <a:extLst>
              <a:ext uri="{FF2B5EF4-FFF2-40B4-BE49-F238E27FC236}">
                <a16:creationId xmlns:a16="http://schemas.microsoft.com/office/drawing/2014/main" id="{A8325625-C9B2-43C4-AE79-A8F6FAAF79CF}"/>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06E5D367-C700-4DA5-8D6F-AF47A39845E0}"/>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311685831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9FC2FED-CBD9-4AC1-9424-48F41DD1773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0F4527FF-7E9D-4DAA-AAB5-BE59D587C396}"/>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4" name="Marcador de pie de página 3">
            <a:extLst>
              <a:ext uri="{FF2B5EF4-FFF2-40B4-BE49-F238E27FC236}">
                <a16:creationId xmlns:a16="http://schemas.microsoft.com/office/drawing/2014/main" id="{D3ECEE2E-DF96-4745-8655-6889F7EA26AD}"/>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9E5EBE9A-8923-4C94-BC2B-11BD37B37BFE}"/>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41306714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E1CBBEE2-A5DB-4E75-8CB5-C3F1E90895CB}"/>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3" name="Marcador de pie de página 2">
            <a:extLst>
              <a:ext uri="{FF2B5EF4-FFF2-40B4-BE49-F238E27FC236}">
                <a16:creationId xmlns:a16="http://schemas.microsoft.com/office/drawing/2014/main" id="{F2A1561A-FD76-4F2A-89F4-601BB2B6D74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87584F0A-7CC4-4B9C-83C9-0D0A6D5DE56B}"/>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322437630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DD9ADDE-3F34-4D04-BBEA-BD63E045429A}"/>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4C8E8598-98AD-4BDC-BD27-A5BB271FA08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FF2A3974-2001-4C1F-B7BE-7F916CB876F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BD2D735-4349-46CA-BA9F-2D02D607C74B}"/>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6" name="Marcador de pie de página 5">
            <a:extLst>
              <a:ext uri="{FF2B5EF4-FFF2-40B4-BE49-F238E27FC236}">
                <a16:creationId xmlns:a16="http://schemas.microsoft.com/office/drawing/2014/main" id="{8652A067-3B4D-478D-9EB5-1817B6EBC57C}"/>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E0A3F8B4-B3F8-4EA8-98AD-921650BE9C46}"/>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9346724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335F72-50ED-4668-B0E3-25BC9053A024}"/>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E03393C2-ECE9-4A46-AFF3-F618EE9F7C9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567E8EEA-E43F-4FA4-BC92-55973C1866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6F22566C-1F12-4D65-A11C-34FA736B34DA}"/>
              </a:ext>
            </a:extLst>
          </p:cNvPr>
          <p:cNvSpPr>
            <a:spLocks noGrp="1"/>
          </p:cNvSpPr>
          <p:nvPr>
            <p:ph type="dt" sz="half" idx="10"/>
          </p:nvPr>
        </p:nvSpPr>
        <p:spPr/>
        <p:txBody>
          <a:bodyPr/>
          <a:lstStyle/>
          <a:p>
            <a:fld id="{6DB2E4BE-A344-41CA-A1B5-A08FF5242839}" type="datetimeFigureOut">
              <a:rPr lang="es-MX" smtClean="0"/>
              <a:t>17/04/2021</a:t>
            </a:fld>
            <a:endParaRPr lang="es-MX"/>
          </a:p>
        </p:txBody>
      </p:sp>
      <p:sp>
        <p:nvSpPr>
          <p:cNvPr id="6" name="Marcador de pie de página 5">
            <a:extLst>
              <a:ext uri="{FF2B5EF4-FFF2-40B4-BE49-F238E27FC236}">
                <a16:creationId xmlns:a16="http://schemas.microsoft.com/office/drawing/2014/main" id="{8426A276-9F2E-46F8-B62C-8FCA30C03192}"/>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3FF10460-E728-4D1F-B34B-775AAD210B0C}"/>
              </a:ext>
            </a:extLst>
          </p:cNvPr>
          <p:cNvSpPr>
            <a:spLocks noGrp="1"/>
          </p:cNvSpPr>
          <p:nvPr>
            <p:ph type="sldNum" sz="quarter" idx="12"/>
          </p:nvPr>
        </p:nvSpPr>
        <p:spPr/>
        <p:txBody>
          <a:bodyPr/>
          <a:lstStyle/>
          <a:p>
            <a:fld id="{D3DBAEAC-63EC-4161-A9C8-CE592B9E67BA}" type="slidenum">
              <a:rPr lang="es-MX" smtClean="0"/>
              <a:t>‹Nº›</a:t>
            </a:fld>
            <a:endParaRPr lang="es-MX"/>
          </a:p>
        </p:txBody>
      </p:sp>
    </p:spTree>
    <p:extLst>
      <p:ext uri="{BB962C8B-B14F-4D97-AF65-F5344CB8AC3E}">
        <p14:creationId xmlns:p14="http://schemas.microsoft.com/office/powerpoint/2010/main" val="34904956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D40E2BE-7709-4202-B5E7-9BAEF963AE0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B3C96718-5684-4FD2-97A0-D1AF35DAFA5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65720BC4-E723-4EE0-8F31-85BAC0BE43A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B2E4BE-A344-41CA-A1B5-A08FF5242839}" type="datetimeFigureOut">
              <a:rPr lang="es-MX" smtClean="0"/>
              <a:t>17/04/2021</a:t>
            </a:fld>
            <a:endParaRPr lang="es-MX"/>
          </a:p>
        </p:txBody>
      </p:sp>
      <p:sp>
        <p:nvSpPr>
          <p:cNvPr id="5" name="Marcador de pie de página 4">
            <a:extLst>
              <a:ext uri="{FF2B5EF4-FFF2-40B4-BE49-F238E27FC236}">
                <a16:creationId xmlns:a16="http://schemas.microsoft.com/office/drawing/2014/main" id="{CA2969C1-55E0-4CB3-AA56-8E078B08E26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7DADCDB4-9F42-45D1-929E-27B78A4E3E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DBAEAC-63EC-4161-A9C8-CE592B9E67BA}" type="slidenum">
              <a:rPr lang="es-MX" smtClean="0"/>
              <a:t>‹Nº›</a:t>
            </a:fld>
            <a:endParaRPr lang="es-MX"/>
          </a:p>
        </p:txBody>
      </p:sp>
    </p:spTree>
    <p:extLst>
      <p:ext uri="{BB962C8B-B14F-4D97-AF65-F5344CB8AC3E}">
        <p14:creationId xmlns:p14="http://schemas.microsoft.com/office/powerpoint/2010/main" val="59661389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ibf-tlahuac.com/" TargetMode="External"/><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0.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E91DC736-0EF8-4F87-9146-EBF1D2EE4D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caricatura de una persona&#10;&#10;Descripción generada automáticamente con confianza media">
            <a:extLst>
              <a:ext uri="{FF2B5EF4-FFF2-40B4-BE49-F238E27FC236}">
                <a16:creationId xmlns:a16="http://schemas.microsoft.com/office/drawing/2014/main" id="{92381436-A78C-4170-B64D-31BFD2F1B357}"/>
              </a:ext>
            </a:extLst>
          </p:cNvPr>
          <p:cNvPicPr>
            <a:picLocks noChangeAspect="1"/>
          </p:cNvPicPr>
          <p:nvPr/>
        </p:nvPicPr>
        <p:blipFill rotWithShape="1">
          <a:blip r:embed="rId2">
            <a:extLst>
              <a:ext uri="{28A0092B-C50C-407E-A947-70E740481C1C}">
                <a14:useLocalDpi xmlns:a14="http://schemas.microsoft.com/office/drawing/2010/main" val="0"/>
              </a:ext>
            </a:extLst>
          </a:blip>
          <a:srcRect r="30796"/>
          <a:stretch/>
        </p:blipFill>
        <p:spPr>
          <a:xfrm>
            <a:off x="1869037" y="562015"/>
            <a:ext cx="8668512" cy="6857990"/>
          </a:xfrm>
          <a:prstGeom prst="rect">
            <a:avLst/>
          </a:prstGeom>
        </p:spPr>
      </p:pic>
      <p:sp>
        <p:nvSpPr>
          <p:cNvPr id="12" name="Rectangle 11">
            <a:extLst>
              <a:ext uri="{FF2B5EF4-FFF2-40B4-BE49-F238E27FC236}">
                <a16:creationId xmlns:a16="http://schemas.microsoft.com/office/drawing/2014/main" id="{097CD68E-23E3-4007-8847-CD0944C4F7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9756601" cy="6858000"/>
          </a:xfrm>
          <a:prstGeom prst="rect">
            <a:avLst/>
          </a:prstGeom>
          <a:gradFill>
            <a:gsLst>
              <a:gs pos="58000">
                <a:schemeClr val="bg1"/>
              </a:gs>
              <a:gs pos="35000">
                <a:schemeClr val="bg1">
                  <a:alpha val="79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694DD374-BEEE-4974-8EBD-0BC5D7E30B9B}"/>
              </a:ext>
            </a:extLst>
          </p:cNvPr>
          <p:cNvSpPr>
            <a:spLocks noGrp="1"/>
          </p:cNvSpPr>
          <p:nvPr>
            <p:ph type="ctrTitle"/>
          </p:nvPr>
        </p:nvSpPr>
        <p:spPr>
          <a:xfrm>
            <a:off x="477982" y="439036"/>
            <a:ext cx="4890972" cy="3204134"/>
          </a:xfrm>
        </p:spPr>
        <p:txBody>
          <a:bodyPr anchor="b">
            <a:normAutofit/>
          </a:bodyPr>
          <a:lstStyle/>
          <a:p>
            <a:pPr algn="l"/>
            <a:r>
              <a:rPr lang="es-MX" sz="4800" dirty="0"/>
              <a:t>Declaración divina sobre la virilidad de los hombres </a:t>
            </a:r>
            <a:r>
              <a:rPr lang="es-MX" sz="3200" b="1" u="sng" dirty="0"/>
              <a:t>parte I</a:t>
            </a:r>
            <a:endParaRPr lang="es-MX" sz="4800" b="1" u="sng" dirty="0"/>
          </a:p>
        </p:txBody>
      </p:sp>
      <p:sp>
        <p:nvSpPr>
          <p:cNvPr id="3" name="Subtítulo 2">
            <a:extLst>
              <a:ext uri="{FF2B5EF4-FFF2-40B4-BE49-F238E27FC236}">
                <a16:creationId xmlns:a16="http://schemas.microsoft.com/office/drawing/2014/main" id="{A00A92B5-DFC3-43CA-95F2-7E2C0D120070}"/>
              </a:ext>
            </a:extLst>
          </p:cNvPr>
          <p:cNvSpPr>
            <a:spLocks noGrp="1"/>
          </p:cNvSpPr>
          <p:nvPr>
            <p:ph type="subTitle" idx="1"/>
          </p:nvPr>
        </p:nvSpPr>
        <p:spPr>
          <a:xfrm>
            <a:off x="477982" y="4676872"/>
            <a:ext cx="4023359" cy="1619113"/>
          </a:xfrm>
        </p:spPr>
        <p:txBody>
          <a:bodyPr>
            <a:normAutofit fontScale="92500" lnSpcReduction="10000"/>
          </a:bodyPr>
          <a:lstStyle/>
          <a:p>
            <a:pPr algn="l"/>
            <a:r>
              <a:rPr lang="es-MX" sz="1900" dirty="0"/>
              <a:t>Por Pastor David Cox</a:t>
            </a:r>
            <a:br>
              <a:rPr lang="es-MX" sz="1900" dirty="0"/>
            </a:br>
            <a:r>
              <a:rPr lang="es-MX" sz="1900" dirty="0">
                <a:hlinkClick r:id="rId3"/>
              </a:rPr>
              <a:t>www.ibf-Tlahuac.com</a:t>
            </a:r>
            <a:endParaRPr lang="es-MX" sz="1900" dirty="0"/>
          </a:p>
          <a:p>
            <a:pPr algn="l"/>
            <a:r>
              <a:rPr lang="es-MX" sz="1900" dirty="0"/>
              <a:t>Abril 18, 2021</a:t>
            </a:r>
          </a:p>
          <a:p>
            <a:pPr algn="l"/>
            <a:r>
              <a:rPr lang="es-MX" sz="2000" b="1" dirty="0"/>
              <a:t>1 Reyes 2:2</a:t>
            </a:r>
            <a:r>
              <a:rPr lang="es-MX" sz="2000" dirty="0"/>
              <a:t>… </a:t>
            </a:r>
            <a:r>
              <a:rPr lang="es-MX" sz="2000" i="1" dirty="0">
                <a:solidFill>
                  <a:schemeClr val="accent1"/>
                </a:solidFill>
              </a:rPr>
              <a:t>esfuérzate, y sé hombre</a:t>
            </a:r>
            <a:r>
              <a:rPr lang="es-MX" sz="2000" dirty="0"/>
              <a:t>. </a:t>
            </a:r>
          </a:p>
          <a:p>
            <a:pPr algn="l"/>
            <a:r>
              <a:rPr lang="es-MX" sz="2000" b="1" u="sng" dirty="0">
                <a:solidFill>
                  <a:srgbClr val="FF0000"/>
                </a:solidFill>
              </a:rPr>
              <a:t>¿Qué es el “ser hombre”?</a:t>
            </a:r>
          </a:p>
        </p:txBody>
      </p:sp>
      <p:sp>
        <p:nvSpPr>
          <p:cNvPr id="14" name="Rectangle 13">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20" name="Rectangle 15">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8604596"/>
      </p:ext>
    </p:extLst>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 name="Rectangle 21">
            <a:extLst>
              <a:ext uri="{FF2B5EF4-FFF2-40B4-BE49-F238E27FC236}">
                <a16:creationId xmlns:a16="http://schemas.microsoft.com/office/drawing/2014/main" id="{49CD2D09-B1BB-4DF5-9E1C-3D21B21EDEF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920431" y="0"/>
            <a:ext cx="6271569"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8" name="Picture 23">
            <a:extLst>
              <a:ext uri="{FF2B5EF4-FFF2-40B4-BE49-F238E27FC236}">
                <a16:creationId xmlns:a16="http://schemas.microsoft.com/office/drawing/2014/main" id="{83355637-BA71-4F63-94C9-E77BF81BDFC0}"/>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flipH="1">
            <a:off x="0" y="0"/>
            <a:ext cx="12192000" cy="6858000"/>
          </a:xfrm>
          <a:prstGeom prst="rect">
            <a:avLst/>
          </a:prstGeom>
        </p:spPr>
      </p:pic>
      <p:sp>
        <p:nvSpPr>
          <p:cNvPr id="2" name="Título 1">
            <a:extLst>
              <a:ext uri="{FF2B5EF4-FFF2-40B4-BE49-F238E27FC236}">
                <a16:creationId xmlns:a16="http://schemas.microsoft.com/office/drawing/2014/main" id="{AD7E33D9-7209-43F6-B6F5-D0C09EB5B9C3}"/>
              </a:ext>
            </a:extLst>
          </p:cNvPr>
          <p:cNvSpPr>
            <a:spLocks noGrp="1"/>
          </p:cNvSpPr>
          <p:nvPr>
            <p:ph type="title"/>
          </p:nvPr>
        </p:nvSpPr>
        <p:spPr>
          <a:xfrm>
            <a:off x="804997" y="252485"/>
            <a:ext cx="4803636" cy="1311664"/>
          </a:xfrm>
        </p:spPr>
        <p:txBody>
          <a:bodyPr>
            <a:normAutofit/>
          </a:bodyPr>
          <a:lstStyle/>
          <a:p>
            <a:r>
              <a:rPr lang="es-MX" dirty="0">
                <a:solidFill>
                  <a:srgbClr val="000000"/>
                </a:solidFill>
              </a:rPr>
              <a:t>El error de </a:t>
            </a:r>
            <a:br>
              <a:rPr lang="es-MX" dirty="0">
                <a:solidFill>
                  <a:srgbClr val="000000"/>
                </a:solidFill>
              </a:rPr>
            </a:br>
            <a:r>
              <a:rPr lang="es-MX" dirty="0">
                <a:solidFill>
                  <a:srgbClr val="000000"/>
                </a:solidFill>
              </a:rPr>
              <a:t>muchos varones</a:t>
            </a:r>
          </a:p>
        </p:txBody>
      </p:sp>
      <p:sp>
        <p:nvSpPr>
          <p:cNvPr id="3" name="Marcador de contenido 2">
            <a:extLst>
              <a:ext uri="{FF2B5EF4-FFF2-40B4-BE49-F238E27FC236}">
                <a16:creationId xmlns:a16="http://schemas.microsoft.com/office/drawing/2014/main" id="{9CDECBBC-6A87-43A6-AED1-F73D45BF1267}"/>
              </a:ext>
            </a:extLst>
          </p:cNvPr>
          <p:cNvSpPr>
            <a:spLocks noGrp="1"/>
          </p:cNvSpPr>
          <p:nvPr>
            <p:ph idx="1"/>
          </p:nvPr>
        </p:nvSpPr>
        <p:spPr>
          <a:xfrm>
            <a:off x="804997" y="1886248"/>
            <a:ext cx="4706803" cy="4333373"/>
          </a:xfrm>
        </p:spPr>
        <p:txBody>
          <a:bodyPr anchor="ctr">
            <a:normAutofit lnSpcReduction="10000"/>
          </a:bodyPr>
          <a:lstStyle/>
          <a:p>
            <a:pPr marL="514350" indent="-514350">
              <a:buFont typeface="+mj-lt"/>
              <a:buAutoNum type="arabicPeriod"/>
            </a:pPr>
            <a:r>
              <a:rPr lang="es-MX" sz="2000" b="1" u="sng" dirty="0">
                <a:solidFill>
                  <a:srgbClr val="000000"/>
                </a:solidFill>
              </a:rPr>
              <a:t>No entienden las responsabilidades y obligaciones que Dios les ha mandado</a:t>
            </a:r>
            <a:r>
              <a:rPr lang="es-MX" sz="2000" dirty="0">
                <a:solidFill>
                  <a:srgbClr val="000000"/>
                </a:solidFill>
              </a:rPr>
              <a:t>. Entienden su libertad como el derecho a satisfacerse y deleitarse en sus vidas, al grado de poder crear su propia moralidad y metas.</a:t>
            </a:r>
          </a:p>
          <a:p>
            <a:pPr marL="514350" indent="-514350">
              <a:buFont typeface="+mj-lt"/>
              <a:buAutoNum type="arabicPeriod"/>
            </a:pPr>
            <a:r>
              <a:rPr lang="es-MX" sz="2000" b="1" u="sng" dirty="0">
                <a:solidFill>
                  <a:srgbClr val="000000"/>
                </a:solidFill>
              </a:rPr>
              <a:t>Confunden el amor y el ser manso para claudicar casi siempre</a:t>
            </a:r>
            <a:r>
              <a:rPr lang="es-MX" sz="2000" dirty="0">
                <a:solidFill>
                  <a:srgbClr val="000000"/>
                </a:solidFill>
              </a:rPr>
              <a:t>. </a:t>
            </a:r>
            <a:r>
              <a:rPr lang="es-MX" sz="2000" b="1" u="sng" dirty="0">
                <a:solidFill>
                  <a:srgbClr val="FF0000"/>
                </a:solidFill>
              </a:rPr>
              <a:t>No tienen fuerza moral</a:t>
            </a:r>
            <a:r>
              <a:rPr lang="es-MX" sz="2000" dirty="0">
                <a:solidFill>
                  <a:srgbClr val="000000"/>
                </a:solidFill>
              </a:rPr>
              <a:t>. Llegan a una falta de su propia voluntad en obedecer a Dios y exigir la conformidad su pareja y familia en los caminos de Dios.</a:t>
            </a:r>
          </a:p>
          <a:p>
            <a:pPr marL="514350" indent="-514350">
              <a:buFont typeface="+mj-lt"/>
              <a:buAutoNum type="arabicPeriod"/>
            </a:pPr>
            <a:r>
              <a:rPr lang="es-MX" sz="2000" dirty="0">
                <a:solidFill>
                  <a:srgbClr val="000000"/>
                </a:solidFill>
              </a:rPr>
              <a:t>No toman en serio el proteger a su esposa y familia, ni de proveer para ellos.</a:t>
            </a:r>
          </a:p>
        </p:txBody>
      </p:sp>
      <p:sp>
        <p:nvSpPr>
          <p:cNvPr id="26" name="Freeform 49">
            <a:extLst>
              <a:ext uri="{FF2B5EF4-FFF2-40B4-BE49-F238E27FC236}">
                <a16:creationId xmlns:a16="http://schemas.microsoft.com/office/drawing/2014/main" id="{967C29FE-FD32-4AFB-AD20-DBDF5864B2D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713915" y="590635"/>
            <a:ext cx="5478085" cy="6276841"/>
          </a:xfrm>
          <a:custGeom>
            <a:avLst/>
            <a:gdLst>
              <a:gd name="connsiteX0" fmla="*/ 2178155 w 5478085"/>
              <a:gd name="connsiteY0" fmla="*/ 0 h 6276841"/>
              <a:gd name="connsiteX1" fmla="*/ 5478085 w 5478085"/>
              <a:gd name="connsiteY1" fmla="*/ 3299930 h 6276841"/>
              <a:gd name="connsiteX2" fmla="*/ 3751098 w 5478085"/>
              <a:gd name="connsiteY2" fmla="*/ 6201577 h 6276841"/>
              <a:gd name="connsiteX3" fmla="*/ 3594858 w 5478085"/>
              <a:gd name="connsiteY3" fmla="*/ 6276841 h 6276841"/>
              <a:gd name="connsiteX4" fmla="*/ 761453 w 5478085"/>
              <a:gd name="connsiteY4" fmla="*/ 6276841 h 6276841"/>
              <a:gd name="connsiteX5" fmla="*/ 605213 w 5478085"/>
              <a:gd name="connsiteY5" fmla="*/ 6201577 h 6276841"/>
              <a:gd name="connsiteX6" fmla="*/ 79093 w 5478085"/>
              <a:gd name="connsiteY6" fmla="*/ 5846317 h 6276841"/>
              <a:gd name="connsiteX7" fmla="*/ 0 w 5478085"/>
              <a:gd name="connsiteY7" fmla="*/ 5774432 h 6276841"/>
              <a:gd name="connsiteX8" fmla="*/ 0 w 5478085"/>
              <a:gd name="connsiteY8" fmla="*/ 825429 h 6276841"/>
              <a:gd name="connsiteX9" fmla="*/ 79093 w 5478085"/>
              <a:gd name="connsiteY9" fmla="*/ 753544 h 6276841"/>
              <a:gd name="connsiteX10" fmla="*/ 2178155 w 5478085"/>
              <a:gd name="connsiteY10" fmla="*/ 0 h 627684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5478085" h="6276841">
                <a:moveTo>
                  <a:pt x="2178155" y="0"/>
                </a:moveTo>
                <a:cubicBezTo>
                  <a:pt x="4000656" y="0"/>
                  <a:pt x="5478085" y="1477429"/>
                  <a:pt x="5478085" y="3299930"/>
                </a:cubicBezTo>
                <a:cubicBezTo>
                  <a:pt x="5478085" y="4552900"/>
                  <a:pt x="4779769" y="5642769"/>
                  <a:pt x="3751098" y="6201577"/>
                </a:cubicBezTo>
                <a:lnTo>
                  <a:pt x="3594858" y="6276841"/>
                </a:lnTo>
                <a:lnTo>
                  <a:pt x="761453" y="6276841"/>
                </a:lnTo>
                <a:lnTo>
                  <a:pt x="605213" y="6201577"/>
                </a:lnTo>
                <a:cubicBezTo>
                  <a:pt x="418182" y="6099975"/>
                  <a:pt x="242071" y="5980818"/>
                  <a:pt x="79093" y="5846317"/>
                </a:cubicBezTo>
                <a:lnTo>
                  <a:pt x="0" y="5774432"/>
                </a:lnTo>
                <a:lnTo>
                  <a:pt x="0" y="825429"/>
                </a:lnTo>
                <a:lnTo>
                  <a:pt x="79093" y="753544"/>
                </a:lnTo>
                <a:cubicBezTo>
                  <a:pt x="649516" y="282789"/>
                  <a:pt x="1380811" y="0"/>
                  <a:pt x="2178155" y="0"/>
                </a:cubicBezTo>
                <a:close/>
              </a:path>
            </a:pathLst>
          </a:custGeom>
          <a:solidFill>
            <a:srgbClr val="FFFFFF"/>
          </a:solidFill>
          <a:ln>
            <a:gradFill>
              <a:gsLst>
                <a:gs pos="0">
                  <a:schemeClr val="accent1">
                    <a:lumMod val="40000"/>
                    <a:lumOff val="60000"/>
                  </a:schemeClr>
                </a:gs>
                <a:gs pos="23000">
                  <a:schemeClr val="accent1">
                    <a:lumMod val="45000"/>
                    <a:lumOff val="55000"/>
                  </a:schemeClr>
                </a:gs>
                <a:gs pos="83000">
                  <a:schemeClr val="accent3"/>
                </a:gs>
                <a:gs pos="100000">
                  <a:schemeClr val="accent3"/>
                </a:gs>
              </a:gsLst>
              <a:lin ang="5400000" scaled="1"/>
            </a:grad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descr="Un dibujo de un grupo de personas en una playa&#10;&#10;Descripción generada automáticamente con confianza media">
            <a:extLst>
              <a:ext uri="{FF2B5EF4-FFF2-40B4-BE49-F238E27FC236}">
                <a16:creationId xmlns:a16="http://schemas.microsoft.com/office/drawing/2014/main" id="{BAE0B0D3-7D20-4B8A-9D04-AA4603007EDF}"/>
              </a:ext>
            </a:extLst>
          </p:cNvPr>
          <p:cNvPicPr>
            <a:picLocks noChangeAspect="1"/>
          </p:cNvPicPr>
          <p:nvPr/>
        </p:nvPicPr>
        <p:blipFill rotWithShape="1">
          <a:blip r:embed="rId3">
            <a:extLst>
              <a:ext uri="{28A0092B-C50C-407E-A947-70E740481C1C}">
                <a14:useLocalDpi xmlns:a14="http://schemas.microsoft.com/office/drawing/2010/main" val="0"/>
              </a:ext>
            </a:extLst>
          </a:blip>
          <a:srcRect l="32130" r="18989" b="1"/>
          <a:stretch/>
        </p:blipFill>
        <p:spPr>
          <a:xfrm>
            <a:off x="6893318" y="770037"/>
            <a:ext cx="5298683" cy="6097438"/>
          </a:xfrm>
          <a:custGeom>
            <a:avLst/>
            <a:gdLst/>
            <a:ahLst/>
            <a:cxnLst/>
            <a:rect l="l" t="t" r="r" b="b"/>
            <a:pathLst>
              <a:path w="5298683" h="6097438">
                <a:moveTo>
                  <a:pt x="3120528" y="0"/>
                </a:moveTo>
                <a:cubicBezTo>
                  <a:pt x="3874524" y="0"/>
                  <a:pt x="4566062" y="267415"/>
                  <a:pt x="5105473" y="712577"/>
                </a:cubicBezTo>
                <a:lnTo>
                  <a:pt x="5298683" y="888178"/>
                </a:lnTo>
                <a:lnTo>
                  <a:pt x="5298683" y="5352876"/>
                </a:lnTo>
                <a:lnTo>
                  <a:pt x="5105473" y="5528477"/>
                </a:lnTo>
                <a:cubicBezTo>
                  <a:pt x="4874296" y="5719261"/>
                  <a:pt x="4615179" y="5877397"/>
                  <a:pt x="4335177" y="5995828"/>
                </a:cubicBezTo>
                <a:lnTo>
                  <a:pt x="4057556" y="6097438"/>
                </a:lnTo>
                <a:lnTo>
                  <a:pt x="2183499" y="6097438"/>
                </a:lnTo>
                <a:lnTo>
                  <a:pt x="1905878" y="5995828"/>
                </a:lnTo>
                <a:cubicBezTo>
                  <a:pt x="785873" y="5522106"/>
                  <a:pt x="0" y="4413092"/>
                  <a:pt x="0" y="3120527"/>
                </a:cubicBezTo>
                <a:cubicBezTo>
                  <a:pt x="0" y="1397108"/>
                  <a:pt x="1397108" y="0"/>
                  <a:pt x="3120528" y="0"/>
                </a:cubicBezTo>
                <a:close/>
              </a:path>
            </a:pathLst>
          </a:custGeom>
        </p:spPr>
      </p:pic>
    </p:spTree>
    <p:extLst>
      <p:ext uri="{BB962C8B-B14F-4D97-AF65-F5344CB8AC3E}">
        <p14:creationId xmlns:p14="http://schemas.microsoft.com/office/powerpoint/2010/main" val="3814312963"/>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 dibujo de un grupo de personas en una playa&#10;&#10;Descripción generada automáticamente con confianza media">
            <a:extLst>
              <a:ext uri="{FF2B5EF4-FFF2-40B4-BE49-F238E27FC236}">
                <a16:creationId xmlns:a16="http://schemas.microsoft.com/office/drawing/2014/main" id="{BAE0B0D3-7D20-4B8A-9D04-AA4603007EDF}"/>
              </a:ext>
            </a:extLst>
          </p:cNvPr>
          <p:cNvPicPr>
            <a:picLocks noChangeAspect="1"/>
          </p:cNvPicPr>
          <p:nvPr/>
        </p:nvPicPr>
        <p:blipFill rotWithShape="1">
          <a:blip r:embed="rId2">
            <a:extLst>
              <a:ext uri="{28A0092B-C50C-407E-A947-70E740481C1C}">
                <a14:useLocalDpi xmlns:a14="http://schemas.microsoft.com/office/drawing/2010/main" val="0"/>
              </a:ext>
            </a:extLst>
          </a:blip>
          <a:srcRect l="30633" r="17492"/>
          <a:stretch/>
        </p:blipFill>
        <p:spPr>
          <a:xfrm>
            <a:off x="-11909" y="10"/>
            <a:ext cx="6324601" cy="6857990"/>
          </a:xfrm>
          <a:prstGeom prst="rect">
            <a:avLst/>
          </a:prstGeom>
        </p:spPr>
      </p:pic>
      <p:pic>
        <p:nvPicPr>
          <p:cNvPr id="22" name="Picture 21">
            <a:extLst>
              <a:ext uri="{FF2B5EF4-FFF2-40B4-BE49-F238E27FC236}">
                <a16:creationId xmlns:a16="http://schemas.microsoft.com/office/drawing/2014/main" id="{19AE98B8-B73A-4724-B639-017087F923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AD7E33D9-7209-43F6-B6F5-D0C09EB5B9C3}"/>
              </a:ext>
            </a:extLst>
          </p:cNvPr>
          <p:cNvSpPr>
            <a:spLocks noGrp="1"/>
          </p:cNvSpPr>
          <p:nvPr>
            <p:ph type="title"/>
          </p:nvPr>
        </p:nvSpPr>
        <p:spPr>
          <a:xfrm>
            <a:off x="6751320" y="5156532"/>
            <a:ext cx="4869179" cy="1325563"/>
          </a:xfrm>
        </p:spPr>
        <p:txBody>
          <a:bodyPr>
            <a:normAutofit/>
          </a:bodyPr>
          <a:lstStyle/>
          <a:p>
            <a:r>
              <a:rPr lang="es-MX" dirty="0">
                <a:solidFill>
                  <a:srgbClr val="000000"/>
                </a:solidFill>
              </a:rPr>
              <a:t>El error de </a:t>
            </a:r>
            <a:br>
              <a:rPr lang="es-MX" dirty="0">
                <a:solidFill>
                  <a:srgbClr val="000000"/>
                </a:solidFill>
              </a:rPr>
            </a:br>
            <a:r>
              <a:rPr lang="es-MX" dirty="0">
                <a:solidFill>
                  <a:srgbClr val="000000"/>
                </a:solidFill>
              </a:rPr>
              <a:t>muchos varones</a:t>
            </a:r>
          </a:p>
        </p:txBody>
      </p:sp>
      <p:sp>
        <p:nvSpPr>
          <p:cNvPr id="3" name="Marcador de contenido 2">
            <a:extLst>
              <a:ext uri="{FF2B5EF4-FFF2-40B4-BE49-F238E27FC236}">
                <a16:creationId xmlns:a16="http://schemas.microsoft.com/office/drawing/2014/main" id="{9CDECBBC-6A87-43A6-AED1-F73D45BF1267}"/>
              </a:ext>
            </a:extLst>
          </p:cNvPr>
          <p:cNvSpPr>
            <a:spLocks noGrp="1"/>
          </p:cNvSpPr>
          <p:nvPr>
            <p:ph idx="1"/>
          </p:nvPr>
        </p:nvSpPr>
        <p:spPr>
          <a:xfrm>
            <a:off x="6751321" y="134224"/>
            <a:ext cx="4869179" cy="4941115"/>
          </a:xfrm>
        </p:spPr>
        <p:txBody>
          <a:bodyPr anchor="b">
            <a:normAutofit lnSpcReduction="10000"/>
          </a:bodyPr>
          <a:lstStyle/>
          <a:p>
            <a:pPr marL="514350" indent="-514350">
              <a:buFont typeface="+mj-lt"/>
              <a:buAutoNum type="arabicPeriod" startAt="4"/>
            </a:pPr>
            <a:r>
              <a:rPr lang="es-MX" sz="2000" dirty="0">
                <a:solidFill>
                  <a:srgbClr val="000000"/>
                </a:solidFill>
              </a:rPr>
              <a:t>No son </a:t>
            </a:r>
            <a:r>
              <a:rPr lang="es-MX" sz="2000" dirty="0" err="1">
                <a:solidFill>
                  <a:srgbClr val="000000"/>
                </a:solidFill>
              </a:rPr>
              <a:t>pro-activos</a:t>
            </a:r>
            <a:r>
              <a:rPr lang="es-MX" sz="2000" dirty="0">
                <a:solidFill>
                  <a:srgbClr val="000000"/>
                </a:solidFill>
              </a:rPr>
              <a:t>, </a:t>
            </a:r>
            <a:r>
              <a:rPr lang="es-MX" sz="2000" b="1" u="sng" dirty="0">
                <a:solidFill>
                  <a:srgbClr val="000000"/>
                </a:solidFill>
              </a:rPr>
              <a:t>no demuestran iniciativa</a:t>
            </a:r>
            <a:r>
              <a:rPr lang="es-MX" sz="2000" dirty="0">
                <a:solidFill>
                  <a:srgbClr val="000000"/>
                </a:solidFill>
              </a:rPr>
              <a:t> preparándose para el futuro, ni trabajan con esmero y esfuerzo para así poder satisfacer sus necesidades.</a:t>
            </a:r>
          </a:p>
          <a:p>
            <a:pPr marL="514350" indent="-514350">
              <a:buFont typeface="+mj-lt"/>
              <a:buAutoNum type="arabicPeriod" startAt="4"/>
            </a:pPr>
            <a:r>
              <a:rPr lang="es-MX" sz="2000" b="1" u="sng" dirty="0">
                <a:solidFill>
                  <a:srgbClr val="000000"/>
                </a:solidFill>
              </a:rPr>
              <a:t>No trae a su esposa e hijos bajo los mismos decretos y mandamientos que Dios</a:t>
            </a:r>
            <a:r>
              <a:rPr lang="es-MX" sz="2000" dirty="0">
                <a:solidFill>
                  <a:srgbClr val="000000"/>
                </a:solidFill>
              </a:rPr>
              <a:t> impuso a toda familia y bajo los cuales se deben vivir. Entonces, pelea con ellos en lugar de sujetarse a la autoridad de Dios.</a:t>
            </a:r>
          </a:p>
          <a:p>
            <a:pPr marL="514350" indent="-514350">
              <a:buFont typeface="+mj-lt"/>
              <a:buAutoNum type="arabicPeriod" startAt="4"/>
            </a:pPr>
            <a:r>
              <a:rPr lang="es-MX" sz="2000" b="1" u="sng" dirty="0">
                <a:solidFill>
                  <a:srgbClr val="000000"/>
                </a:solidFill>
              </a:rPr>
              <a:t>Adán tenía que obedecer y ser sumiso a Dios, igualmente Eva.</a:t>
            </a:r>
            <a:r>
              <a:rPr lang="es-MX" sz="2000" b="1" dirty="0">
                <a:solidFill>
                  <a:srgbClr val="000000"/>
                </a:solidFill>
              </a:rPr>
              <a:t> </a:t>
            </a:r>
            <a:r>
              <a:rPr lang="es-MX" sz="2000" dirty="0">
                <a:solidFill>
                  <a:srgbClr val="000000"/>
                </a:solidFill>
              </a:rPr>
              <a:t>Adán debió imponerse en su familia para que así siguieran a Dios. (Ve el ejemplo de Abraham en </a:t>
            </a:r>
            <a:r>
              <a:rPr lang="es-MX" sz="2000" b="1" dirty="0">
                <a:solidFill>
                  <a:schemeClr val="tx1">
                    <a:alpha val="80000"/>
                  </a:schemeClr>
                </a:solidFill>
              </a:rPr>
              <a:t>Génesis 26:5 </a:t>
            </a:r>
            <a:r>
              <a:rPr lang="es-MX" sz="2000" dirty="0">
                <a:solidFill>
                  <a:srgbClr val="000000"/>
                </a:solidFill>
              </a:rPr>
              <a:t>y Josué en </a:t>
            </a:r>
            <a:r>
              <a:rPr lang="es-MX" sz="2000" b="1" dirty="0">
                <a:solidFill>
                  <a:srgbClr val="000000"/>
                </a:solidFill>
              </a:rPr>
              <a:t>Josué 24:15 </a:t>
            </a:r>
            <a:r>
              <a:rPr lang="es-MX" sz="2000" dirty="0">
                <a:solidFill>
                  <a:srgbClr val="000000"/>
                </a:solidFill>
              </a:rPr>
              <a:t>más adelante que Dios felicitó que sí hicieron.)</a:t>
            </a:r>
          </a:p>
        </p:txBody>
      </p:sp>
    </p:spTree>
    <p:extLst>
      <p:ext uri="{BB962C8B-B14F-4D97-AF65-F5344CB8AC3E}">
        <p14:creationId xmlns:p14="http://schemas.microsoft.com/office/powerpoint/2010/main" val="1988530893"/>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73B1DE-7D7B-40EA-ACB9-6A9267AD0C88}"/>
              </a:ext>
            </a:extLst>
          </p:cNvPr>
          <p:cNvSpPr>
            <a:spLocks noGrp="1"/>
          </p:cNvSpPr>
          <p:nvPr>
            <p:ph type="title"/>
          </p:nvPr>
        </p:nvSpPr>
        <p:spPr>
          <a:xfrm>
            <a:off x="4965430" y="629268"/>
            <a:ext cx="6586491" cy="1286160"/>
          </a:xfrm>
        </p:spPr>
        <p:txBody>
          <a:bodyPr anchor="b">
            <a:normAutofit/>
          </a:bodyPr>
          <a:lstStyle/>
          <a:p>
            <a:r>
              <a:rPr lang="es-MX" sz="4100" b="1" dirty="0"/>
              <a:t>¿Qué es ser un hombre? (según Dios)</a:t>
            </a:r>
          </a:p>
        </p:txBody>
      </p:sp>
      <p:sp>
        <p:nvSpPr>
          <p:cNvPr id="3" name="Marcador de contenido 2">
            <a:extLst>
              <a:ext uri="{FF2B5EF4-FFF2-40B4-BE49-F238E27FC236}">
                <a16:creationId xmlns:a16="http://schemas.microsoft.com/office/drawing/2014/main" id="{BE53B9DF-499C-4348-A35D-349B107F1651}"/>
              </a:ext>
            </a:extLst>
          </p:cNvPr>
          <p:cNvSpPr>
            <a:spLocks noGrp="1"/>
          </p:cNvSpPr>
          <p:nvPr>
            <p:ph idx="1"/>
          </p:nvPr>
        </p:nvSpPr>
        <p:spPr>
          <a:xfrm>
            <a:off x="4965431" y="2438400"/>
            <a:ext cx="6586489" cy="3785419"/>
          </a:xfrm>
        </p:spPr>
        <p:txBody>
          <a:bodyPr>
            <a:normAutofit/>
          </a:bodyPr>
          <a:lstStyle/>
          <a:p>
            <a:pPr marL="0" indent="0">
              <a:buNone/>
            </a:pPr>
            <a:r>
              <a:rPr lang="es-MX" sz="2000" dirty="0"/>
              <a:t>Dios dio la tarea a los hombres de tomar control, maniobrar los elementos, e imponer la voluntad de Dios en su mundo.</a:t>
            </a:r>
          </a:p>
          <a:p>
            <a:pPr marL="0" indent="0">
              <a:buNone/>
            </a:pPr>
            <a:r>
              <a:rPr lang="es-MX" sz="2000" dirty="0"/>
              <a:t>El hombre es un agente de Dios para cumplir lo que ÉL ha mandado, la misión (llevar el evangelio al mundo), los propósitos, y ordenar todo que le corresponda al hombre en específico. </a:t>
            </a:r>
          </a:p>
          <a:p>
            <a:pPr marL="0" indent="0">
              <a:buNone/>
            </a:pPr>
            <a:r>
              <a:rPr lang="es-MX" sz="2000" dirty="0"/>
              <a:t>¿Cuántos hombres realizan este propósito divino para ellos? ¿Cuántos están haciendo grandes cosas para Dios?</a:t>
            </a:r>
          </a:p>
          <a:p>
            <a:r>
              <a:rPr lang="es-MX" sz="2000" dirty="0"/>
              <a:t>Felipe llevó el evangelio al eunuco por ejemplo.</a:t>
            </a:r>
          </a:p>
        </p:txBody>
      </p:sp>
      <p:pic>
        <p:nvPicPr>
          <p:cNvPr id="5" name="Imagen 4" descr="Texto&#10;&#10;Descripción generada automáticamente con confianza media">
            <a:extLst>
              <a:ext uri="{FF2B5EF4-FFF2-40B4-BE49-F238E27FC236}">
                <a16:creationId xmlns:a16="http://schemas.microsoft.com/office/drawing/2014/main" id="{B6F9955A-54CC-448D-817B-CF2835ADD903}"/>
              </a:ext>
            </a:extLst>
          </p:cNvPr>
          <p:cNvPicPr>
            <a:picLocks noChangeAspect="1"/>
          </p:cNvPicPr>
          <p:nvPr/>
        </p:nvPicPr>
        <p:blipFill rotWithShape="1">
          <a:blip r:embed="rId2">
            <a:extLst>
              <a:ext uri="{28A0092B-C50C-407E-A947-70E740481C1C}">
                <a14:useLocalDpi xmlns:a14="http://schemas.microsoft.com/office/drawing/2010/main" val="0"/>
              </a:ext>
            </a:extLst>
          </a:blip>
          <a:srcRect l="41168" r="10841" b="1"/>
          <a:stretch/>
        </p:blipFill>
        <p:spPr>
          <a:xfrm>
            <a:off x="20" y="10"/>
            <a:ext cx="4635571" cy="6857990"/>
          </a:xfrm>
          <a:prstGeom prst="rect">
            <a:avLst/>
          </a:prstGeom>
          <a:effectLst/>
        </p:spPr>
      </p:pic>
      <p:cxnSp>
        <p:nvCxnSpPr>
          <p:cNvPr id="49" name="Straight Connector 48">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BA7361"/>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00D0EBC4-BCE8-41D0-B218-C100B2A1DDB4}"/>
              </a:ext>
            </a:extLst>
          </p:cNvPr>
          <p:cNvSpPr txBox="1"/>
          <p:nvPr/>
        </p:nvSpPr>
        <p:spPr>
          <a:xfrm>
            <a:off x="5776068" y="5623771"/>
            <a:ext cx="4919092" cy="923330"/>
          </a:xfrm>
          <a:prstGeom prst="rect">
            <a:avLst/>
          </a:prstGeom>
          <a:solidFill>
            <a:schemeClr val="bg1"/>
          </a:solidFill>
        </p:spPr>
        <p:txBody>
          <a:bodyPr wrap="square" rtlCol="0">
            <a:spAutoFit/>
          </a:bodyPr>
          <a:lstStyle/>
          <a:p>
            <a:pPr>
              <a:spcAft>
                <a:spcPts val="600"/>
              </a:spcAft>
            </a:pPr>
            <a:r>
              <a:rPr lang="es-MX" b="1" dirty="0"/>
              <a:t>1 Corintios 16:13 </a:t>
            </a:r>
            <a:r>
              <a:rPr lang="es-MX" i="1" dirty="0">
                <a:solidFill>
                  <a:schemeClr val="accent1"/>
                </a:solidFill>
              </a:rPr>
              <a:t>Velad, estad firmes en la fe; portaos varonilmente, y esforzaos. </a:t>
            </a:r>
            <a:r>
              <a:rPr lang="es-MX" b="1" dirty="0"/>
              <a:t>14</a:t>
            </a:r>
            <a:r>
              <a:rPr lang="es-MX" dirty="0"/>
              <a:t> </a:t>
            </a:r>
            <a:r>
              <a:rPr lang="es-MX" i="1" dirty="0">
                <a:solidFill>
                  <a:schemeClr val="accent1"/>
                </a:solidFill>
              </a:rPr>
              <a:t>Todas vuestras cosas sean hechas con amor. </a:t>
            </a:r>
          </a:p>
        </p:txBody>
      </p:sp>
    </p:spTree>
    <p:extLst>
      <p:ext uri="{BB962C8B-B14F-4D97-AF65-F5344CB8AC3E}">
        <p14:creationId xmlns:p14="http://schemas.microsoft.com/office/powerpoint/2010/main" val="422459187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0" name="Rectangle 29">
            <a:extLst>
              <a:ext uri="{FF2B5EF4-FFF2-40B4-BE49-F238E27FC236}">
                <a16:creationId xmlns:a16="http://schemas.microsoft.com/office/drawing/2014/main" id="{5C9B446A-6343-4E56-90BA-061E4DDF0F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41" name="Freeform: Shape 31">
            <a:extLst>
              <a:ext uri="{FF2B5EF4-FFF2-40B4-BE49-F238E27FC236}">
                <a16:creationId xmlns:a16="http://schemas.microsoft.com/office/drawing/2014/main" id="{3EC72A1B-03D3-499C-B4BF-AC68EEC22B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4455673" cy="6858000"/>
          </a:xfrm>
          <a:custGeom>
            <a:avLst/>
            <a:gdLst>
              <a:gd name="connsiteX0" fmla="*/ 0 w 4455673"/>
              <a:gd name="connsiteY0" fmla="*/ 0 h 6858000"/>
              <a:gd name="connsiteX1" fmla="*/ 3242695 w 4455673"/>
              <a:gd name="connsiteY1" fmla="*/ 0 h 6858000"/>
              <a:gd name="connsiteX2" fmla="*/ 3305678 w 4455673"/>
              <a:gd name="connsiteY2" fmla="*/ 69271 h 6858000"/>
              <a:gd name="connsiteX3" fmla="*/ 4455673 w 4455673"/>
              <a:gd name="connsiteY3" fmla="*/ 3429000 h 6858000"/>
              <a:gd name="connsiteX4" fmla="*/ 3305678 w 4455673"/>
              <a:gd name="connsiteY4" fmla="*/ 6788730 h 6858000"/>
              <a:gd name="connsiteX5" fmla="*/ 3242695 w 4455673"/>
              <a:gd name="connsiteY5" fmla="*/ 6858000 h 6858000"/>
              <a:gd name="connsiteX6" fmla="*/ 0 w 445567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55673" h="6858000">
                <a:moveTo>
                  <a:pt x="0" y="0"/>
                </a:moveTo>
                <a:lnTo>
                  <a:pt x="3242695" y="0"/>
                </a:lnTo>
                <a:lnTo>
                  <a:pt x="3305678" y="69271"/>
                </a:lnTo>
                <a:cubicBezTo>
                  <a:pt x="4016204" y="929100"/>
                  <a:pt x="4455673" y="2116944"/>
                  <a:pt x="4455673" y="3429000"/>
                </a:cubicBezTo>
                <a:cubicBezTo>
                  <a:pt x="4455673" y="4741056"/>
                  <a:pt x="4016204" y="5928900"/>
                  <a:pt x="3305678" y="6788730"/>
                </a:cubicBezTo>
                <a:lnTo>
                  <a:pt x="3242695" y="6858000"/>
                </a:lnTo>
                <a:lnTo>
                  <a:pt x="0" y="6858000"/>
                </a:lnTo>
                <a:close/>
              </a:path>
            </a:pathLst>
          </a:custGeom>
          <a:ln w="9525">
            <a:solidFill>
              <a:srgbClr val="EFEFEF"/>
            </a:solidFill>
          </a:ln>
          <a:effectLst>
            <a:outerShdw blurRad="88900" dist="38100" algn="l" rotWithShape="0">
              <a:schemeClr val="bg1">
                <a:lumMod val="85000"/>
                <a:alpha val="5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42" name="Freeform: Shape 33">
            <a:extLst>
              <a:ext uri="{FF2B5EF4-FFF2-40B4-BE49-F238E27FC236}">
                <a16:creationId xmlns:a16="http://schemas.microsoft.com/office/drawing/2014/main" id="{216322C2-3CF0-4D33-BF90-3F384CF6D23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4446529" cy="6858000"/>
          </a:xfrm>
          <a:custGeom>
            <a:avLst/>
            <a:gdLst>
              <a:gd name="connsiteX0" fmla="*/ 0 w 4446529"/>
              <a:gd name="connsiteY0" fmla="*/ 0 h 6858000"/>
              <a:gd name="connsiteX1" fmla="*/ 3233551 w 4446529"/>
              <a:gd name="connsiteY1" fmla="*/ 0 h 6858000"/>
              <a:gd name="connsiteX2" fmla="*/ 3296534 w 4446529"/>
              <a:gd name="connsiteY2" fmla="*/ 69271 h 6858000"/>
              <a:gd name="connsiteX3" fmla="*/ 4446529 w 4446529"/>
              <a:gd name="connsiteY3" fmla="*/ 3429000 h 6858000"/>
              <a:gd name="connsiteX4" fmla="*/ 3296534 w 4446529"/>
              <a:gd name="connsiteY4" fmla="*/ 6788730 h 6858000"/>
              <a:gd name="connsiteX5" fmla="*/ 3233551 w 4446529"/>
              <a:gd name="connsiteY5" fmla="*/ 6858000 h 6858000"/>
              <a:gd name="connsiteX6" fmla="*/ 0 w 4446529"/>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446529" h="6858000">
                <a:moveTo>
                  <a:pt x="0" y="0"/>
                </a:moveTo>
                <a:lnTo>
                  <a:pt x="3233551" y="0"/>
                </a:lnTo>
                <a:lnTo>
                  <a:pt x="3296534" y="69271"/>
                </a:lnTo>
                <a:cubicBezTo>
                  <a:pt x="4007060" y="929100"/>
                  <a:pt x="4446529" y="2116944"/>
                  <a:pt x="4446529" y="3429000"/>
                </a:cubicBezTo>
                <a:cubicBezTo>
                  <a:pt x="4446529" y="4741056"/>
                  <a:pt x="4007060" y="5928900"/>
                  <a:pt x="3296534" y="6788730"/>
                </a:cubicBezTo>
                <a:lnTo>
                  <a:pt x="3233551"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4873B1DE-7D7B-40EA-ACB9-6A9267AD0C88}"/>
              </a:ext>
            </a:extLst>
          </p:cNvPr>
          <p:cNvSpPr>
            <a:spLocks noGrp="1"/>
          </p:cNvSpPr>
          <p:nvPr>
            <p:ph type="title"/>
          </p:nvPr>
        </p:nvSpPr>
        <p:spPr>
          <a:xfrm>
            <a:off x="371093" y="802719"/>
            <a:ext cx="3873735" cy="1124712"/>
          </a:xfrm>
        </p:spPr>
        <p:txBody>
          <a:bodyPr anchor="b">
            <a:normAutofit/>
          </a:bodyPr>
          <a:lstStyle/>
          <a:p>
            <a:r>
              <a:rPr lang="es-MX" sz="2800" b="1" dirty="0"/>
              <a:t>¿Qué es ser un hombre? (según Dios)</a:t>
            </a:r>
          </a:p>
        </p:txBody>
      </p:sp>
      <p:sp>
        <p:nvSpPr>
          <p:cNvPr id="43" name="Rectangle 35">
            <a:extLst>
              <a:ext uri="{FF2B5EF4-FFF2-40B4-BE49-F238E27FC236}">
                <a16:creationId xmlns:a16="http://schemas.microsoft.com/office/drawing/2014/main" id="{55D4142C-5077-457F-A6AD-3FECFDB396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62559" y="605790"/>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4" name="Rectangle 37">
            <a:extLst>
              <a:ext uri="{FF2B5EF4-FFF2-40B4-BE49-F238E27FC236}">
                <a16:creationId xmlns:a16="http://schemas.microsoft.com/office/drawing/2014/main" id="{7A5F0580-5EE9-419F-96EE-B6529EF6E7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8244" y="2443480"/>
            <a:ext cx="333756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Marcador de contenido 2">
            <a:extLst>
              <a:ext uri="{FF2B5EF4-FFF2-40B4-BE49-F238E27FC236}">
                <a16:creationId xmlns:a16="http://schemas.microsoft.com/office/drawing/2014/main" id="{BE53B9DF-499C-4348-A35D-349B107F1651}"/>
              </a:ext>
            </a:extLst>
          </p:cNvPr>
          <p:cNvSpPr>
            <a:spLocks noGrp="1"/>
          </p:cNvSpPr>
          <p:nvPr>
            <p:ph idx="1"/>
          </p:nvPr>
        </p:nvSpPr>
        <p:spPr>
          <a:xfrm>
            <a:off x="371093" y="2619248"/>
            <a:ext cx="4835088" cy="4017526"/>
          </a:xfrm>
        </p:spPr>
        <p:txBody>
          <a:bodyPr anchor="t">
            <a:normAutofit fontScale="85000" lnSpcReduction="20000"/>
          </a:bodyPr>
          <a:lstStyle/>
          <a:p>
            <a:pPr marL="0" indent="0">
              <a:buNone/>
            </a:pPr>
            <a:r>
              <a:rPr lang="es-MX" sz="2400" dirty="0"/>
              <a:t>No dejarse moldear, ni por Satanás ni por el mundo, sino solamente por la Palabra de Dios. ¿Qué dice Dios? Estúdialo cuidadosamente en las Escrituras, para que lo entiendas bien.</a:t>
            </a:r>
          </a:p>
          <a:p>
            <a:r>
              <a:rPr lang="es-MX" sz="2400" dirty="0"/>
              <a:t>Un hombre cumple lo que Dios </a:t>
            </a:r>
            <a:r>
              <a:rPr lang="es-MX" sz="2400" dirty="0" err="1"/>
              <a:t>ordenaacerca</a:t>
            </a:r>
            <a:r>
              <a:rPr lang="es-MX" sz="2400" dirty="0"/>
              <a:t> de lo que los varones deben ser, y hacer.</a:t>
            </a:r>
          </a:p>
          <a:p>
            <a:r>
              <a:rPr lang="es-MX" sz="2400" dirty="0"/>
              <a:t>No definimos a un hombre por su popularidad, ni por las modas contemporáneas. </a:t>
            </a:r>
            <a:r>
              <a:rPr lang="es-MX" sz="2400" b="1" u="sng" dirty="0"/>
              <a:t>Dios quiere carácter moral en los hombres</a:t>
            </a:r>
            <a:r>
              <a:rPr lang="es-MX" sz="2400" dirty="0"/>
              <a:t>. Tiene tareas para ellos, </a:t>
            </a:r>
            <a:r>
              <a:rPr lang="es-MX" sz="2400" b="1" u="sng" dirty="0">
                <a:solidFill>
                  <a:srgbClr val="FF0000"/>
                </a:solidFill>
              </a:rPr>
              <a:t>ellos son los que protegen, proveen, e imponen los principios morales que quiere Dios</a:t>
            </a:r>
            <a:r>
              <a:rPr lang="es-MX" sz="2400" dirty="0"/>
              <a:t>. </a:t>
            </a:r>
            <a:r>
              <a:rPr lang="es-MX" sz="2400" b="1" u="sng" dirty="0"/>
              <a:t>Son las herramientas que usa Dios para cumplir con sus propósitos.</a:t>
            </a:r>
          </a:p>
        </p:txBody>
      </p:sp>
      <p:pic>
        <p:nvPicPr>
          <p:cNvPr id="5" name="Imagen 4" descr="Texto&#10;&#10;Descripción generada automáticamente con confianza media">
            <a:extLst>
              <a:ext uri="{FF2B5EF4-FFF2-40B4-BE49-F238E27FC236}">
                <a16:creationId xmlns:a16="http://schemas.microsoft.com/office/drawing/2014/main" id="{B6F9955A-54CC-448D-817B-CF2835ADD903}"/>
              </a:ext>
            </a:extLst>
          </p:cNvPr>
          <p:cNvPicPr>
            <a:picLocks noChangeAspect="1"/>
          </p:cNvPicPr>
          <p:nvPr/>
        </p:nvPicPr>
        <p:blipFill rotWithShape="1">
          <a:blip r:embed="rId2">
            <a:extLst>
              <a:ext uri="{28A0092B-C50C-407E-A947-70E740481C1C}">
                <a14:useLocalDpi xmlns:a14="http://schemas.microsoft.com/office/drawing/2010/main" val="0"/>
              </a:ext>
            </a:extLst>
          </a:blip>
          <a:srcRect l="14366" r="14366" b="1"/>
          <a:stretch/>
        </p:blipFill>
        <p:spPr>
          <a:xfrm>
            <a:off x="5709858" y="843533"/>
            <a:ext cx="5300158" cy="5280175"/>
          </a:xfrm>
          <a:prstGeom prst="rect">
            <a:avLst/>
          </a:prstGeom>
        </p:spPr>
      </p:pic>
      <p:sp>
        <p:nvSpPr>
          <p:cNvPr id="6" name="CuadroTexto 5">
            <a:extLst>
              <a:ext uri="{FF2B5EF4-FFF2-40B4-BE49-F238E27FC236}">
                <a16:creationId xmlns:a16="http://schemas.microsoft.com/office/drawing/2014/main" id="{00D0EBC4-BCE8-41D0-B218-C100B2A1DDB4}"/>
              </a:ext>
            </a:extLst>
          </p:cNvPr>
          <p:cNvSpPr txBox="1"/>
          <p:nvPr/>
        </p:nvSpPr>
        <p:spPr>
          <a:xfrm>
            <a:off x="6011077" y="4881489"/>
            <a:ext cx="4829201" cy="923330"/>
          </a:xfrm>
          <a:prstGeom prst="rect">
            <a:avLst/>
          </a:prstGeom>
          <a:solidFill>
            <a:schemeClr val="bg1"/>
          </a:solidFill>
        </p:spPr>
        <p:txBody>
          <a:bodyPr wrap="square" rtlCol="0">
            <a:spAutoFit/>
          </a:bodyPr>
          <a:lstStyle/>
          <a:p>
            <a:pPr algn="ctr"/>
            <a:r>
              <a:rPr lang="es-MX" b="1" dirty="0"/>
              <a:t>1 Corintios 16:13 </a:t>
            </a:r>
            <a:r>
              <a:rPr lang="es-MX" i="1" dirty="0">
                <a:solidFill>
                  <a:schemeClr val="accent1"/>
                </a:solidFill>
              </a:rPr>
              <a:t>Velad, estad firmes en la fe; portaos varonilmente, y esforzaos. </a:t>
            </a:r>
            <a:r>
              <a:rPr lang="es-MX" dirty="0"/>
              <a:t> </a:t>
            </a:r>
            <a:r>
              <a:rPr lang="es-MX" b="1" dirty="0"/>
              <a:t>14</a:t>
            </a:r>
            <a:r>
              <a:rPr lang="es-MX" dirty="0"/>
              <a:t> </a:t>
            </a:r>
            <a:r>
              <a:rPr lang="es-MX" i="1" dirty="0">
                <a:solidFill>
                  <a:schemeClr val="accent1"/>
                </a:solidFill>
              </a:rPr>
              <a:t>Todas vuestras cosas sean hechas con amor. </a:t>
            </a:r>
          </a:p>
        </p:txBody>
      </p:sp>
    </p:spTree>
    <p:extLst>
      <p:ext uri="{BB962C8B-B14F-4D97-AF65-F5344CB8AC3E}">
        <p14:creationId xmlns:p14="http://schemas.microsoft.com/office/powerpoint/2010/main" val="3471578097"/>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646346">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4873B1DE-7D7B-40EA-ACB9-6A9267AD0C88}"/>
              </a:ext>
            </a:extLst>
          </p:cNvPr>
          <p:cNvSpPr>
            <a:spLocks noGrp="1"/>
          </p:cNvSpPr>
          <p:nvPr>
            <p:ph type="title"/>
          </p:nvPr>
        </p:nvSpPr>
        <p:spPr>
          <a:xfrm>
            <a:off x="524256" y="4767072"/>
            <a:ext cx="6594189" cy="1625210"/>
          </a:xfrm>
        </p:spPr>
        <p:txBody>
          <a:bodyPr>
            <a:normAutofit/>
          </a:bodyPr>
          <a:lstStyle/>
          <a:p>
            <a:pPr algn="r"/>
            <a:r>
              <a:rPr lang="es-MX" b="1" dirty="0">
                <a:solidFill>
                  <a:srgbClr val="FFFFFF"/>
                </a:solidFill>
              </a:rPr>
              <a:t>¿Qué es ser un hombre? (según Dios)</a:t>
            </a:r>
          </a:p>
        </p:txBody>
      </p:sp>
      <p:pic>
        <p:nvPicPr>
          <p:cNvPr id="7" name="Imagen 6" descr="Imagen que contiene tabla, interior, papel, escritorio&#10;&#10;Descripción generada automáticamente">
            <a:extLst>
              <a:ext uri="{FF2B5EF4-FFF2-40B4-BE49-F238E27FC236}">
                <a16:creationId xmlns:a16="http://schemas.microsoft.com/office/drawing/2014/main" id="{F4175970-4B61-4824-849D-CF7739260F77}"/>
              </a:ext>
            </a:extLst>
          </p:cNvPr>
          <p:cNvPicPr>
            <a:picLocks noChangeAspect="1"/>
          </p:cNvPicPr>
          <p:nvPr/>
        </p:nvPicPr>
        <p:blipFill rotWithShape="1">
          <a:blip r:embed="rId2">
            <a:extLst>
              <a:ext uri="{28A0092B-C50C-407E-A947-70E740481C1C}">
                <a14:useLocalDpi xmlns:a14="http://schemas.microsoft.com/office/drawing/2010/main" val="0"/>
              </a:ext>
            </a:extLst>
          </a:blip>
          <a:srcRect r="1" b="12494"/>
          <a:stretch/>
        </p:blipFill>
        <p:spPr>
          <a:xfrm>
            <a:off x="327547" y="321733"/>
            <a:ext cx="7058306" cy="4107392"/>
          </a:xfrm>
          <a:prstGeom prst="rect">
            <a:avLst/>
          </a:prstGeom>
        </p:spPr>
      </p:pic>
      <p:sp>
        <p:nvSpPr>
          <p:cNvPr id="51" name="Rectangle 50">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BE53B9DF-499C-4348-A35D-349B107F1651}"/>
              </a:ext>
            </a:extLst>
          </p:cNvPr>
          <p:cNvSpPr>
            <a:spLocks noGrp="1"/>
          </p:cNvSpPr>
          <p:nvPr>
            <p:ph idx="1"/>
          </p:nvPr>
        </p:nvSpPr>
        <p:spPr>
          <a:xfrm>
            <a:off x="8029319" y="917725"/>
            <a:ext cx="3424739" cy="5100938"/>
          </a:xfrm>
        </p:spPr>
        <p:txBody>
          <a:bodyPr anchor="ctr">
            <a:normAutofit fontScale="85000" lnSpcReduction="20000"/>
          </a:bodyPr>
          <a:lstStyle/>
          <a:p>
            <a:pPr marL="0" indent="0">
              <a:buNone/>
            </a:pPr>
            <a:r>
              <a:rPr lang="es-MX" sz="2400" dirty="0">
                <a:solidFill>
                  <a:srgbClr val="FFFFFF"/>
                </a:solidFill>
              </a:rPr>
              <a:t>Portarse varonilmente es un mandamiento para los varones.  ¿Qué significa esto entonces?</a:t>
            </a:r>
          </a:p>
          <a:p>
            <a:r>
              <a:rPr lang="es-MX" sz="2400" dirty="0">
                <a:solidFill>
                  <a:srgbClr val="FFFFFF"/>
                </a:solidFill>
              </a:rPr>
              <a:t>No es una vergüenza ser un hombre, ni obedecer a Dios cumpliendo lo que ÉL ordena.</a:t>
            </a:r>
          </a:p>
          <a:p>
            <a:r>
              <a:rPr lang="es-MX" sz="2400" dirty="0">
                <a:solidFill>
                  <a:srgbClr val="FFFFFF"/>
                </a:solidFill>
              </a:rPr>
              <a:t>Todos los buenos hombres ministros en la Biblia </a:t>
            </a:r>
            <a:r>
              <a:rPr lang="es-MX" sz="2400" b="1" u="sng" dirty="0">
                <a:solidFill>
                  <a:schemeClr val="accent4">
                    <a:lumMod val="60000"/>
                    <a:lumOff val="40000"/>
                  </a:schemeClr>
                </a:solidFill>
              </a:rPr>
              <a:t>eran agresivamente esforzados para obedecer a Dios</a:t>
            </a:r>
            <a:r>
              <a:rPr lang="es-MX" sz="2400" dirty="0">
                <a:solidFill>
                  <a:srgbClr val="FFFFFF"/>
                </a:solidFill>
              </a:rPr>
              <a:t>.</a:t>
            </a:r>
          </a:p>
          <a:p>
            <a:r>
              <a:rPr lang="es-MX" sz="2400" dirty="0">
                <a:solidFill>
                  <a:srgbClr val="FFFFFF"/>
                </a:solidFill>
              </a:rPr>
              <a:t>Ser hombre es “</a:t>
            </a:r>
            <a:r>
              <a:rPr lang="es-MX" sz="2400" i="1" dirty="0">
                <a:solidFill>
                  <a:srgbClr val="FFFFFF"/>
                </a:solidFill>
              </a:rPr>
              <a:t>estar firme en la fe</a:t>
            </a:r>
            <a:r>
              <a:rPr lang="es-MX" sz="2400" dirty="0">
                <a:solidFill>
                  <a:srgbClr val="FFFFFF"/>
                </a:solidFill>
              </a:rPr>
              <a:t>,” o sea, tener creencias bíblicas, defenderlas e imponerlas primero en su vida, y luego en la vida de su familia, en su trabajo, su país, su iglesia.</a:t>
            </a:r>
          </a:p>
        </p:txBody>
      </p:sp>
      <p:sp>
        <p:nvSpPr>
          <p:cNvPr id="6" name="CuadroTexto 5">
            <a:extLst>
              <a:ext uri="{FF2B5EF4-FFF2-40B4-BE49-F238E27FC236}">
                <a16:creationId xmlns:a16="http://schemas.microsoft.com/office/drawing/2014/main" id="{00D0EBC4-BCE8-41D0-B218-C100B2A1DDB4}"/>
              </a:ext>
            </a:extLst>
          </p:cNvPr>
          <p:cNvSpPr txBox="1"/>
          <p:nvPr/>
        </p:nvSpPr>
        <p:spPr>
          <a:xfrm>
            <a:off x="1591052" y="3920466"/>
            <a:ext cx="3797514" cy="369332"/>
          </a:xfrm>
          <a:prstGeom prst="rect">
            <a:avLst/>
          </a:prstGeom>
          <a:solidFill>
            <a:schemeClr val="bg1"/>
          </a:solidFill>
        </p:spPr>
        <p:txBody>
          <a:bodyPr wrap="none" rtlCol="0">
            <a:spAutoFit/>
          </a:bodyPr>
          <a:lstStyle/>
          <a:p>
            <a:pPr algn="l"/>
            <a:r>
              <a:rPr lang="es-MX" sz="1800" b="1" dirty="0"/>
              <a:t>1 Reyes 2:2</a:t>
            </a:r>
            <a:r>
              <a:rPr lang="es-MX" sz="1800" dirty="0"/>
              <a:t>… </a:t>
            </a:r>
            <a:r>
              <a:rPr lang="es-MX" sz="1800" i="1" dirty="0"/>
              <a:t>esfuérzate, y sé hombre</a:t>
            </a:r>
            <a:r>
              <a:rPr lang="es-MX" sz="1800" dirty="0"/>
              <a:t>. </a:t>
            </a:r>
          </a:p>
        </p:txBody>
      </p:sp>
    </p:spTree>
    <p:extLst>
      <p:ext uri="{BB962C8B-B14F-4D97-AF65-F5344CB8AC3E}">
        <p14:creationId xmlns:p14="http://schemas.microsoft.com/office/powerpoint/2010/main" val="2344924489"/>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9" name="Rectangle 48">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3" y="448055"/>
            <a:ext cx="7201941" cy="1508760"/>
          </a:xfrm>
          <a:prstGeom prst="rect">
            <a:avLst/>
          </a:prstGeom>
          <a:solidFill>
            <a:srgbClr val="695047"/>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ítulo 1">
            <a:extLst>
              <a:ext uri="{FF2B5EF4-FFF2-40B4-BE49-F238E27FC236}">
                <a16:creationId xmlns:a16="http://schemas.microsoft.com/office/drawing/2014/main" id="{4873B1DE-7D7B-40EA-ACB9-6A9267AD0C88}"/>
              </a:ext>
            </a:extLst>
          </p:cNvPr>
          <p:cNvSpPr>
            <a:spLocks noGrp="1"/>
          </p:cNvSpPr>
          <p:nvPr>
            <p:ph type="title"/>
          </p:nvPr>
        </p:nvSpPr>
        <p:spPr>
          <a:xfrm>
            <a:off x="777240" y="694944"/>
            <a:ext cx="6610388" cy="1042416"/>
          </a:xfrm>
        </p:spPr>
        <p:txBody>
          <a:bodyPr>
            <a:normAutofit/>
          </a:bodyPr>
          <a:lstStyle/>
          <a:p>
            <a:r>
              <a:rPr lang="es-MX" sz="3300" b="1" dirty="0">
                <a:solidFill>
                  <a:srgbClr val="FFFFFF"/>
                </a:solidFill>
              </a:rPr>
              <a:t>¿Qué es ser un hombre? </a:t>
            </a:r>
            <a:br>
              <a:rPr lang="es-MX" sz="3300" b="1" dirty="0">
                <a:solidFill>
                  <a:srgbClr val="FFFFFF"/>
                </a:solidFill>
              </a:rPr>
            </a:br>
            <a:r>
              <a:rPr lang="es-MX" sz="3300" b="1" dirty="0">
                <a:solidFill>
                  <a:srgbClr val="FFFFFF"/>
                </a:solidFill>
              </a:rPr>
              <a:t>(según Dios)</a:t>
            </a:r>
          </a:p>
        </p:txBody>
      </p:sp>
      <p:sp>
        <p:nvSpPr>
          <p:cNvPr id="51" name="Rectangle 50">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5755" y="450222"/>
            <a:ext cx="1861718" cy="1506594"/>
          </a:xfrm>
          <a:prstGeom prst="rect">
            <a:avLst/>
          </a:prstGeom>
          <a:solidFill>
            <a:srgbClr val="E6DD40">
              <a:alpha val="95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3" name="Rectangle 52">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0314" y="453269"/>
            <a:ext cx="1862765" cy="1505231"/>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55" name="Rectangle 54">
            <a:extLst>
              <a:ext uri="{FF2B5EF4-FFF2-40B4-BE49-F238E27FC236}">
                <a16:creationId xmlns:a16="http://schemas.microsoft.com/office/drawing/2014/main" id="{33A87B69-D1B1-4DA7-B224-F220FC5235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2130552"/>
            <a:ext cx="7205472" cy="4270248"/>
          </a:xfrm>
          <a:prstGeom prst="rect">
            <a:avLst/>
          </a:prstGeom>
          <a:solidFill>
            <a:srgbClr val="E6DD40">
              <a:alpha val="20000"/>
            </a:srgb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panose="020F0502020204030204"/>
              <a:ea typeface="+mn-ea"/>
              <a:cs typeface="+mn-cs"/>
            </a:endParaRPr>
          </a:p>
        </p:txBody>
      </p:sp>
      <p:pic>
        <p:nvPicPr>
          <p:cNvPr id="7" name="Imagen 6" descr="Hombre con uniforme y sombrero&#10;&#10;Descripción generada automáticamente con confianza baja">
            <a:extLst>
              <a:ext uri="{FF2B5EF4-FFF2-40B4-BE49-F238E27FC236}">
                <a16:creationId xmlns:a16="http://schemas.microsoft.com/office/drawing/2014/main" id="{5279E187-D32A-4A43-AB80-86EAD492B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74001" y="2331973"/>
            <a:ext cx="6387652" cy="3864530"/>
          </a:xfrm>
          <a:prstGeom prst="rect">
            <a:avLst/>
          </a:prstGeom>
        </p:spPr>
      </p:pic>
      <p:sp>
        <p:nvSpPr>
          <p:cNvPr id="57" name="Rectangle 56">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845755" y="2127680"/>
            <a:ext cx="3887324" cy="4273119"/>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E53B9DF-499C-4348-A35D-349B107F1651}"/>
              </a:ext>
            </a:extLst>
          </p:cNvPr>
          <p:cNvSpPr>
            <a:spLocks noGrp="1"/>
          </p:cNvSpPr>
          <p:nvPr>
            <p:ph idx="1"/>
          </p:nvPr>
        </p:nvSpPr>
        <p:spPr>
          <a:xfrm>
            <a:off x="8079473" y="2206182"/>
            <a:ext cx="3360212" cy="4194617"/>
          </a:xfrm>
        </p:spPr>
        <p:txBody>
          <a:bodyPr anchor="ctr">
            <a:normAutofit lnSpcReduction="10000"/>
          </a:bodyPr>
          <a:lstStyle/>
          <a:p>
            <a:r>
              <a:rPr lang="es-MX" sz="1800" dirty="0"/>
              <a:t>Los hombres deben tener iniciativa y esforzarse en su vida para agradar a Dios, no siendo abusivos. Deben levantarse de su sofá y salir a buscar trabajo para sostenerse a ellos y a sus familias.</a:t>
            </a:r>
          </a:p>
          <a:p>
            <a:r>
              <a:rPr lang="es-MX" sz="1800" dirty="0"/>
              <a:t>Su iniciativa les sirve para esforzarse al máximo, siendo honestos, no aprovechándose de otros, sobre todo de los mas débiles. TODA su vida está saturada de amor. </a:t>
            </a:r>
          </a:p>
          <a:p>
            <a:r>
              <a:rPr lang="es-MX" sz="1800" dirty="0"/>
              <a:t>El trabajo y el amor van de la mano. La iniciativa radica en que a los que ama son los receptores de su trabajo.</a:t>
            </a:r>
          </a:p>
        </p:txBody>
      </p:sp>
      <p:sp>
        <p:nvSpPr>
          <p:cNvPr id="6" name="CuadroTexto 5">
            <a:extLst>
              <a:ext uri="{FF2B5EF4-FFF2-40B4-BE49-F238E27FC236}">
                <a16:creationId xmlns:a16="http://schemas.microsoft.com/office/drawing/2014/main" id="{00D0EBC4-BCE8-41D0-B218-C100B2A1DDB4}"/>
              </a:ext>
            </a:extLst>
          </p:cNvPr>
          <p:cNvSpPr txBox="1"/>
          <p:nvPr/>
        </p:nvSpPr>
        <p:spPr>
          <a:xfrm>
            <a:off x="1041009" y="5057467"/>
            <a:ext cx="6063175" cy="923330"/>
          </a:xfrm>
          <a:prstGeom prst="rect">
            <a:avLst/>
          </a:prstGeom>
          <a:solidFill>
            <a:schemeClr val="bg1"/>
          </a:solidFill>
        </p:spPr>
        <p:txBody>
          <a:bodyPr wrap="square" rtlCol="0">
            <a:spAutoFit/>
          </a:bodyPr>
          <a:lstStyle/>
          <a:p>
            <a:pPr>
              <a:spcAft>
                <a:spcPts val="600"/>
              </a:spcAft>
            </a:pPr>
            <a:r>
              <a:rPr lang="es-MX" b="1" dirty="0"/>
              <a:t>1 Corintios 16:13 </a:t>
            </a:r>
            <a:r>
              <a:rPr lang="es-MX" b="1" i="1" u="sng" dirty="0">
                <a:solidFill>
                  <a:schemeClr val="accent1"/>
                </a:solidFill>
              </a:rPr>
              <a:t>Velad, estad firmes en la fe</a:t>
            </a:r>
            <a:r>
              <a:rPr lang="es-MX" i="1" dirty="0">
                <a:solidFill>
                  <a:schemeClr val="accent1"/>
                </a:solidFill>
              </a:rPr>
              <a:t>; </a:t>
            </a:r>
            <a:r>
              <a:rPr lang="es-MX" b="1" i="1" u="sng" dirty="0">
                <a:solidFill>
                  <a:srgbClr val="FF0000"/>
                </a:solidFill>
              </a:rPr>
              <a:t>portaos varonilmente, y esforzaos</a:t>
            </a:r>
            <a:r>
              <a:rPr lang="es-MX" i="1" dirty="0"/>
              <a:t>. </a:t>
            </a:r>
            <a:r>
              <a:rPr lang="es-MX" dirty="0"/>
              <a:t> </a:t>
            </a:r>
            <a:r>
              <a:rPr lang="es-MX" b="1" dirty="0"/>
              <a:t>14</a:t>
            </a:r>
            <a:r>
              <a:rPr lang="es-MX" dirty="0"/>
              <a:t> </a:t>
            </a:r>
            <a:r>
              <a:rPr lang="es-MX" b="1" i="1" u="sng" dirty="0">
                <a:solidFill>
                  <a:schemeClr val="accent1"/>
                </a:solidFill>
              </a:rPr>
              <a:t>Todas vuestras cosas sean hechas con amor</a:t>
            </a:r>
            <a:r>
              <a:rPr lang="es-MX" i="1" dirty="0">
                <a:solidFill>
                  <a:schemeClr val="accent1"/>
                </a:solidFill>
              </a:rPr>
              <a:t>. </a:t>
            </a:r>
          </a:p>
        </p:txBody>
      </p:sp>
    </p:spTree>
    <p:extLst>
      <p:ext uri="{BB962C8B-B14F-4D97-AF65-F5344CB8AC3E}">
        <p14:creationId xmlns:p14="http://schemas.microsoft.com/office/powerpoint/2010/main" val="22188081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873B1DE-7D7B-40EA-ACB9-6A9267AD0C88}"/>
              </a:ext>
            </a:extLst>
          </p:cNvPr>
          <p:cNvSpPr>
            <a:spLocks noGrp="1"/>
          </p:cNvSpPr>
          <p:nvPr>
            <p:ph type="title"/>
          </p:nvPr>
        </p:nvSpPr>
        <p:spPr>
          <a:xfrm>
            <a:off x="4965430" y="629268"/>
            <a:ext cx="6586491" cy="1286160"/>
          </a:xfrm>
        </p:spPr>
        <p:txBody>
          <a:bodyPr anchor="b">
            <a:normAutofit/>
          </a:bodyPr>
          <a:lstStyle/>
          <a:p>
            <a:r>
              <a:rPr lang="es-MX" sz="4100" b="1" dirty="0"/>
              <a:t>Para hombres con esposas inconversas o muy rebeldes</a:t>
            </a:r>
          </a:p>
        </p:txBody>
      </p:sp>
      <p:sp>
        <p:nvSpPr>
          <p:cNvPr id="3" name="Marcador de contenido 2">
            <a:extLst>
              <a:ext uri="{FF2B5EF4-FFF2-40B4-BE49-F238E27FC236}">
                <a16:creationId xmlns:a16="http://schemas.microsoft.com/office/drawing/2014/main" id="{BE53B9DF-499C-4348-A35D-349B107F1651}"/>
              </a:ext>
            </a:extLst>
          </p:cNvPr>
          <p:cNvSpPr>
            <a:spLocks noGrp="1"/>
          </p:cNvSpPr>
          <p:nvPr>
            <p:ph idx="1"/>
          </p:nvPr>
        </p:nvSpPr>
        <p:spPr>
          <a:xfrm>
            <a:off x="4965431" y="2438400"/>
            <a:ext cx="6586489" cy="3785419"/>
          </a:xfrm>
        </p:spPr>
        <p:txBody>
          <a:bodyPr>
            <a:normAutofit/>
          </a:bodyPr>
          <a:lstStyle/>
          <a:p>
            <a:pPr marL="0" indent="0">
              <a:buNone/>
            </a:pPr>
            <a:r>
              <a:rPr lang="es-MX" sz="2000" dirty="0"/>
              <a:t>Se convence a un rebelde lo mismo siempre. Cómo todos somos rebeldes y llegamos a Cristo, así tiene que ser.</a:t>
            </a:r>
          </a:p>
          <a:p>
            <a:r>
              <a:rPr lang="es-MX" sz="2000" dirty="0"/>
              <a:t>Declara los principios de Dios y su autoridad de mandar en nuestras vidas.</a:t>
            </a:r>
          </a:p>
          <a:p>
            <a:r>
              <a:rPr lang="es-MX" sz="2000" dirty="0"/>
              <a:t>Indicar los castigos si no lo hagas. Pecadores van a infierno si no se sujetan a Dios. Ahora viven con problemas. </a:t>
            </a:r>
          </a:p>
          <a:p>
            <a:r>
              <a:rPr lang="es-MX" sz="2000" dirty="0"/>
              <a:t>Demostrarle el amor de Dios que sobrepasa todo obstáculo a este rebelde. Dios es amor, y él o ella tiene que ver este amor.</a:t>
            </a:r>
          </a:p>
        </p:txBody>
      </p:sp>
      <p:pic>
        <p:nvPicPr>
          <p:cNvPr id="9" name="Imagen 8">
            <a:extLst>
              <a:ext uri="{FF2B5EF4-FFF2-40B4-BE49-F238E27FC236}">
                <a16:creationId xmlns:a16="http://schemas.microsoft.com/office/drawing/2014/main" id="{FFA7A63F-888E-48EC-A62F-DC6783BC9904}"/>
              </a:ext>
            </a:extLst>
          </p:cNvPr>
          <p:cNvPicPr>
            <a:picLocks noChangeAspect="1"/>
          </p:cNvPicPr>
          <p:nvPr/>
        </p:nvPicPr>
        <p:blipFill rotWithShape="1">
          <a:blip r:embed="rId2"/>
          <a:srcRect l="12600" r="22241" b="-2"/>
          <a:stretch/>
        </p:blipFill>
        <p:spPr>
          <a:xfrm>
            <a:off x="20" y="10"/>
            <a:ext cx="4635571" cy="6857990"/>
          </a:xfrm>
          <a:prstGeom prst="rect">
            <a:avLst/>
          </a:prstGeom>
          <a:effectLst/>
        </p:spPr>
      </p:pic>
      <p:cxnSp>
        <p:nvCxnSpPr>
          <p:cNvPr id="67" name="Straight Connector 66">
            <a:extLst>
              <a:ext uri="{FF2B5EF4-FFF2-40B4-BE49-F238E27FC236}">
                <a16:creationId xmlns:a16="http://schemas.microsoft.com/office/drawing/2014/main" id="{A7F400EE-A8A5-48AF-B4D6-291B52C6F0B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5080934" y="2115117"/>
            <a:ext cx="6309360" cy="0"/>
          </a:xfrm>
          <a:prstGeom prst="line">
            <a:avLst/>
          </a:prstGeom>
          <a:ln w="19050">
            <a:solidFill>
              <a:srgbClr val="D1836F"/>
            </a:solidFill>
          </a:ln>
        </p:spPr>
        <p:style>
          <a:lnRef idx="1">
            <a:schemeClr val="accent1"/>
          </a:lnRef>
          <a:fillRef idx="0">
            <a:schemeClr val="accent1"/>
          </a:fillRef>
          <a:effectRef idx="0">
            <a:schemeClr val="accent1"/>
          </a:effectRef>
          <a:fontRef idx="minor">
            <a:schemeClr val="tx1"/>
          </a:fontRef>
        </p:style>
      </p:cxnSp>
      <p:sp>
        <p:nvSpPr>
          <p:cNvPr id="6" name="CuadroTexto 5">
            <a:extLst>
              <a:ext uri="{FF2B5EF4-FFF2-40B4-BE49-F238E27FC236}">
                <a16:creationId xmlns:a16="http://schemas.microsoft.com/office/drawing/2014/main" id="{00D0EBC4-BCE8-41D0-B218-C100B2A1DDB4}"/>
              </a:ext>
            </a:extLst>
          </p:cNvPr>
          <p:cNvSpPr txBox="1"/>
          <p:nvPr/>
        </p:nvSpPr>
        <p:spPr>
          <a:xfrm>
            <a:off x="4965430" y="5459515"/>
            <a:ext cx="6063175" cy="923330"/>
          </a:xfrm>
          <a:prstGeom prst="rect">
            <a:avLst/>
          </a:prstGeom>
          <a:solidFill>
            <a:schemeClr val="bg1"/>
          </a:solidFill>
        </p:spPr>
        <p:txBody>
          <a:bodyPr wrap="square" rtlCol="0">
            <a:spAutoFit/>
          </a:bodyPr>
          <a:lstStyle/>
          <a:p>
            <a:pPr algn="ctr">
              <a:spcAft>
                <a:spcPts val="600"/>
              </a:spcAft>
            </a:pPr>
            <a:r>
              <a:rPr lang="es-MX" b="1" dirty="0"/>
              <a:t>1 Corintios 16:13 </a:t>
            </a:r>
            <a:r>
              <a:rPr lang="es-MX" b="1" i="1" u="sng" dirty="0">
                <a:solidFill>
                  <a:schemeClr val="accent1"/>
                </a:solidFill>
              </a:rPr>
              <a:t>Velad, estad firmes en la fe</a:t>
            </a:r>
            <a:r>
              <a:rPr lang="es-MX" i="1" dirty="0">
                <a:solidFill>
                  <a:schemeClr val="accent1"/>
                </a:solidFill>
              </a:rPr>
              <a:t>; </a:t>
            </a:r>
            <a:r>
              <a:rPr lang="es-MX" b="1" i="1" u="sng" dirty="0">
                <a:solidFill>
                  <a:srgbClr val="FF0000"/>
                </a:solidFill>
              </a:rPr>
              <a:t>portaos varonilmente, y esforzaos</a:t>
            </a:r>
            <a:r>
              <a:rPr lang="es-MX" i="1" dirty="0"/>
              <a:t>. </a:t>
            </a:r>
            <a:r>
              <a:rPr lang="es-MX" dirty="0"/>
              <a:t> </a:t>
            </a:r>
            <a:r>
              <a:rPr lang="es-MX" b="1" dirty="0"/>
              <a:t>14</a:t>
            </a:r>
            <a:r>
              <a:rPr lang="es-MX" dirty="0"/>
              <a:t> </a:t>
            </a:r>
            <a:r>
              <a:rPr lang="es-MX" b="1" i="1" u="sng" dirty="0">
                <a:solidFill>
                  <a:srgbClr val="FF0000"/>
                </a:solidFill>
              </a:rPr>
              <a:t>Todas vuestras cosas sean hechas con amor</a:t>
            </a:r>
            <a:r>
              <a:rPr lang="es-MX" i="1" dirty="0">
                <a:solidFill>
                  <a:srgbClr val="FF0000"/>
                </a:solidFill>
              </a:rPr>
              <a:t>. </a:t>
            </a:r>
          </a:p>
        </p:txBody>
      </p:sp>
    </p:spTree>
    <p:extLst>
      <p:ext uri="{BB962C8B-B14F-4D97-AF65-F5344CB8AC3E}">
        <p14:creationId xmlns:p14="http://schemas.microsoft.com/office/powerpoint/2010/main" val="285825840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34364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ítulo 1">
            <a:extLst>
              <a:ext uri="{FF2B5EF4-FFF2-40B4-BE49-F238E27FC236}">
                <a16:creationId xmlns:a16="http://schemas.microsoft.com/office/drawing/2014/main" id="{9B0E1E5A-811E-4AA8-A843-A7E87F1C542C}"/>
              </a:ext>
            </a:extLst>
          </p:cNvPr>
          <p:cNvSpPr>
            <a:spLocks noGrp="1"/>
          </p:cNvSpPr>
          <p:nvPr>
            <p:ph type="title"/>
          </p:nvPr>
        </p:nvSpPr>
        <p:spPr>
          <a:xfrm>
            <a:off x="731520" y="731520"/>
            <a:ext cx="6089904" cy="1426464"/>
          </a:xfrm>
        </p:spPr>
        <p:txBody>
          <a:bodyPr>
            <a:normAutofit/>
          </a:bodyPr>
          <a:lstStyle/>
          <a:p>
            <a:r>
              <a:rPr lang="es-MX" sz="4100" b="1" dirty="0">
                <a:solidFill>
                  <a:srgbClr val="FFFFFF"/>
                </a:solidFill>
              </a:rPr>
              <a:t>¿Qué es ser un hombre? </a:t>
            </a:r>
            <a:br>
              <a:rPr lang="es-MX" sz="4100" b="1" dirty="0">
                <a:solidFill>
                  <a:srgbClr val="FFFFFF"/>
                </a:solidFill>
              </a:rPr>
            </a:br>
            <a:r>
              <a:rPr lang="es-MX" sz="4100" b="1" dirty="0">
                <a:solidFill>
                  <a:srgbClr val="FFFFFF"/>
                </a:solidFill>
              </a:rPr>
              <a:t>(según Dios)</a:t>
            </a:r>
            <a:endParaRPr lang="es-MX" sz="4100" dirty="0">
              <a:solidFill>
                <a:srgbClr val="FFFFFF"/>
              </a:solidFill>
            </a:endParaRPr>
          </a:p>
        </p:txBody>
      </p:sp>
      <p:sp>
        <p:nvSpPr>
          <p:cNvPr id="12" name="Rectangle 11">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A3B1F"/>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6675121"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623C2E56-C47B-4F9D-A576-346CDBE2C93B}"/>
              </a:ext>
            </a:extLst>
          </p:cNvPr>
          <p:cNvSpPr>
            <a:spLocks noGrp="1"/>
          </p:cNvSpPr>
          <p:nvPr>
            <p:ph idx="1"/>
          </p:nvPr>
        </p:nvSpPr>
        <p:spPr>
          <a:xfrm>
            <a:off x="789456" y="2798385"/>
            <a:ext cx="6031967" cy="3283260"/>
          </a:xfrm>
        </p:spPr>
        <p:txBody>
          <a:bodyPr anchor="ctr">
            <a:normAutofit/>
          </a:bodyPr>
          <a:lstStyle/>
          <a:p>
            <a:pPr marL="0" indent="0">
              <a:buNone/>
            </a:pPr>
            <a:r>
              <a:rPr lang="es-MX" b="1" dirty="0"/>
              <a:t>Números 24:18</a:t>
            </a:r>
            <a:r>
              <a:rPr lang="es-MX" dirty="0"/>
              <a:t> </a:t>
            </a:r>
            <a:r>
              <a:rPr lang="es-MX" i="1" dirty="0"/>
              <a:t>​</a:t>
            </a:r>
            <a:r>
              <a:rPr lang="es-MX" i="1" dirty="0">
                <a:solidFill>
                  <a:schemeClr val="accent1"/>
                </a:solidFill>
              </a:rPr>
              <a:t>Será tomada Edom, Será también tomada </a:t>
            </a:r>
            <a:r>
              <a:rPr lang="es-MX" i="1" dirty="0" err="1">
                <a:solidFill>
                  <a:schemeClr val="accent1"/>
                </a:solidFill>
              </a:rPr>
              <a:t>Seir</a:t>
            </a:r>
            <a:r>
              <a:rPr lang="es-MX" i="1" dirty="0">
                <a:solidFill>
                  <a:schemeClr val="accent1"/>
                </a:solidFill>
              </a:rPr>
              <a:t> por sus enemigos, E </a:t>
            </a:r>
            <a:r>
              <a:rPr lang="es-MX" b="1" i="1" u="sng" dirty="0">
                <a:solidFill>
                  <a:schemeClr val="accent1"/>
                </a:solidFill>
              </a:rPr>
              <a:t>Israel </a:t>
            </a:r>
            <a:r>
              <a:rPr lang="es-MX" b="1" i="1" u="sng" dirty="0">
                <a:solidFill>
                  <a:srgbClr val="FF0000"/>
                </a:solidFill>
              </a:rPr>
              <a:t>se portará varonilmente</a:t>
            </a:r>
            <a:r>
              <a:rPr lang="es-MX" dirty="0"/>
              <a:t>. (como hombres)</a:t>
            </a:r>
          </a:p>
          <a:p>
            <a:pPr marL="0" indent="0">
              <a:buNone/>
            </a:pPr>
            <a:r>
              <a:rPr lang="es-MX" b="1" dirty="0"/>
              <a:t>Salmos 31:24 </a:t>
            </a:r>
            <a:r>
              <a:rPr lang="es-MX" b="1" i="1" u="sng" dirty="0">
                <a:solidFill>
                  <a:schemeClr val="accent1"/>
                </a:solidFill>
              </a:rPr>
              <a:t>Esforzaos todos vosotros </a:t>
            </a:r>
            <a:r>
              <a:rPr lang="es-MX" i="1" dirty="0">
                <a:solidFill>
                  <a:schemeClr val="accent1"/>
                </a:solidFill>
              </a:rPr>
              <a:t>los que esperáis en Jehová, Y tome aliento vuestro corazón.</a:t>
            </a:r>
            <a:r>
              <a:rPr lang="es-MX" dirty="0">
                <a:solidFill>
                  <a:schemeClr val="accent1"/>
                </a:solidFill>
              </a:rPr>
              <a:t> </a:t>
            </a:r>
            <a:endParaRPr lang="es-MX" sz="2000" dirty="0">
              <a:solidFill>
                <a:schemeClr val="accent1"/>
              </a:solidFill>
            </a:endParaRPr>
          </a:p>
        </p:txBody>
      </p:sp>
      <p:pic>
        <p:nvPicPr>
          <p:cNvPr id="5" name="Imagen 4" descr="Un dibujo de un grupo de personas caminando en la calle&#10;&#10;Descripción generada automáticamente con confianza baja">
            <a:extLst>
              <a:ext uri="{FF2B5EF4-FFF2-40B4-BE49-F238E27FC236}">
                <a16:creationId xmlns:a16="http://schemas.microsoft.com/office/drawing/2014/main" id="{BA49CEEF-F3FF-4CE3-B992-FC2296EB53F6}"/>
              </a:ext>
            </a:extLst>
          </p:cNvPr>
          <p:cNvPicPr>
            <a:picLocks noChangeAspect="1"/>
          </p:cNvPicPr>
          <p:nvPr/>
        </p:nvPicPr>
        <p:blipFill rotWithShape="1">
          <a:blip r:embed="rId2">
            <a:extLst>
              <a:ext uri="{28A0092B-C50C-407E-A947-70E740481C1C}">
                <a14:useLocalDpi xmlns:a14="http://schemas.microsoft.com/office/drawing/2010/main" val="0"/>
              </a:ext>
            </a:extLst>
          </a:blip>
          <a:srcRect l="14705" r="-3" b="-3"/>
          <a:stretch/>
        </p:blipFill>
        <p:spPr>
          <a:xfrm>
            <a:off x="7277100" y="2480954"/>
            <a:ext cx="4455979" cy="3918123"/>
          </a:xfrm>
          <a:prstGeom prst="rect">
            <a:avLst/>
          </a:prstGeom>
        </p:spPr>
      </p:pic>
    </p:spTree>
    <p:extLst>
      <p:ext uri="{BB962C8B-B14F-4D97-AF65-F5344CB8AC3E}">
        <p14:creationId xmlns:p14="http://schemas.microsoft.com/office/powerpoint/2010/main" val="1364714479"/>
      </p:ext>
    </p:extLst>
  </p:cSld>
  <p:clrMapOvr>
    <a:masterClrMapping/>
  </p:clrMapOvr>
  <p:transition spd="slow">
    <p:wipe/>
  </p:transition>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8D436F-9ACD-4C92-AFC8-C934C527A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0538E0-A884-4E60-A6AB-77D830E2F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3478" y="0"/>
            <a:ext cx="46573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38A48EF-8A8E-4FDD-ACAF-1B1F08A4A0F9}"/>
              </a:ext>
            </a:extLst>
          </p:cNvPr>
          <p:cNvSpPr>
            <a:spLocks noGrp="1"/>
          </p:cNvSpPr>
          <p:nvPr>
            <p:ph type="title"/>
          </p:nvPr>
        </p:nvSpPr>
        <p:spPr>
          <a:xfrm>
            <a:off x="1808669" y="680028"/>
            <a:ext cx="3722933" cy="757130"/>
          </a:xfrm>
          <a:ln w="25400" cap="sq">
            <a:solidFill>
              <a:srgbClr val="FFFFFF"/>
            </a:solidFill>
            <a:miter lim="800000"/>
          </a:ln>
        </p:spPr>
        <p:txBody>
          <a:bodyPr wrap="square">
            <a:normAutofit/>
          </a:bodyPr>
          <a:lstStyle/>
          <a:p>
            <a:pPr algn="ctr"/>
            <a:r>
              <a:rPr lang="es-MX" sz="2400" dirty="0">
                <a:solidFill>
                  <a:srgbClr val="FFFFFF"/>
                </a:solidFill>
              </a:rPr>
              <a:t>Resumen: El carácter de un verdadero hombre</a:t>
            </a:r>
          </a:p>
        </p:txBody>
      </p:sp>
      <p:sp>
        <p:nvSpPr>
          <p:cNvPr id="14" name="Rectangle 13">
            <a:extLst>
              <a:ext uri="{FF2B5EF4-FFF2-40B4-BE49-F238E27FC236}">
                <a16:creationId xmlns:a16="http://schemas.microsoft.com/office/drawing/2014/main" id="{DB0D7DD0-1C67-4D4C-9E06-678233DB8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53478" cy="6858000"/>
          </a:xfrm>
          <a:prstGeom prst="rect">
            <a:avLst/>
          </a:prstGeom>
          <a:solidFill>
            <a:srgbClr val="40404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Marcador de contenido 3">
            <a:extLst>
              <a:ext uri="{FF2B5EF4-FFF2-40B4-BE49-F238E27FC236}">
                <a16:creationId xmlns:a16="http://schemas.microsoft.com/office/drawing/2014/main" id="{E13B16F0-8EE6-4713-A843-D07405D44EC3}"/>
              </a:ext>
            </a:extLst>
          </p:cNvPr>
          <p:cNvSpPr>
            <a:spLocks noGrp="1"/>
          </p:cNvSpPr>
          <p:nvPr>
            <p:ph sz="half" idx="1"/>
          </p:nvPr>
        </p:nvSpPr>
        <p:spPr>
          <a:xfrm>
            <a:off x="6570204" y="145828"/>
            <a:ext cx="5053066" cy="3126702"/>
          </a:xfrm>
        </p:spPr>
        <p:txBody>
          <a:bodyPr>
            <a:normAutofit lnSpcReduction="10000"/>
          </a:bodyPr>
          <a:lstStyle/>
          <a:p>
            <a:r>
              <a:rPr lang="es-MX" sz="2000" dirty="0"/>
              <a:t>Tiene carácter moral. Es el ejemplo de Cristo.</a:t>
            </a:r>
          </a:p>
          <a:p>
            <a:r>
              <a:rPr lang="es-MX" sz="2000" dirty="0"/>
              <a:t>Es varonil. Activo, se moviliza para lograr los objetivos y metas que Dios le da.</a:t>
            </a:r>
          </a:p>
          <a:p>
            <a:r>
              <a:rPr lang="es-MX" sz="2000" dirty="0"/>
              <a:t>Satura todo lo que hace </a:t>
            </a:r>
            <a:r>
              <a:rPr lang="es-MX" sz="2000" b="1" u="sng" dirty="0">
                <a:solidFill>
                  <a:srgbClr val="FF0000"/>
                </a:solidFill>
              </a:rPr>
              <a:t>con amor</a:t>
            </a:r>
            <a:r>
              <a:rPr lang="es-MX" sz="2000" dirty="0"/>
              <a:t>.</a:t>
            </a:r>
          </a:p>
          <a:p>
            <a:r>
              <a:rPr lang="es-MX" sz="2000" dirty="0"/>
              <a:t>Tiene iniciativa y fuerza para trabajar, pero nunca abusa. No es “macho.”</a:t>
            </a:r>
          </a:p>
          <a:p>
            <a:r>
              <a:rPr lang="es-MX" sz="2000" dirty="0"/>
              <a:t>Es un asiduo estudiante de las Escrituras, y entiende como sacar la verdad de ellas para que le </a:t>
            </a:r>
            <a:r>
              <a:rPr lang="es-MX" sz="2000" dirty="0" err="1"/>
              <a:t>guien</a:t>
            </a:r>
            <a:r>
              <a:rPr lang="es-MX" sz="2000" dirty="0"/>
              <a:t>.</a:t>
            </a:r>
          </a:p>
        </p:txBody>
      </p:sp>
      <p:sp>
        <p:nvSpPr>
          <p:cNvPr id="5" name="Marcador de contenido 4">
            <a:extLst>
              <a:ext uri="{FF2B5EF4-FFF2-40B4-BE49-F238E27FC236}">
                <a16:creationId xmlns:a16="http://schemas.microsoft.com/office/drawing/2014/main" id="{89C56867-4F5E-450B-84F7-7175B333CF9D}"/>
              </a:ext>
            </a:extLst>
          </p:cNvPr>
          <p:cNvSpPr>
            <a:spLocks noGrp="1"/>
          </p:cNvSpPr>
          <p:nvPr>
            <p:ph sz="half" idx="2"/>
          </p:nvPr>
        </p:nvSpPr>
        <p:spPr>
          <a:xfrm>
            <a:off x="6565872" y="3438182"/>
            <a:ext cx="5057398" cy="2260069"/>
          </a:xfrm>
        </p:spPr>
        <p:txBody>
          <a:bodyPr>
            <a:normAutofit lnSpcReduction="10000"/>
          </a:bodyPr>
          <a:lstStyle/>
          <a:p>
            <a:r>
              <a:rPr lang="es-MX" sz="2000" dirty="0"/>
              <a:t>Toma muy en serio sus obligaciones con Dios, y no las relega a su mujer, ni a sus hijos.</a:t>
            </a:r>
          </a:p>
          <a:p>
            <a:r>
              <a:rPr lang="es-MX" sz="2000" dirty="0"/>
              <a:t>Es firme en la fe, tiene fuerza, y siempre la usa para cumplir sus obligaciones delante de Dios.</a:t>
            </a:r>
          </a:p>
          <a:p>
            <a:r>
              <a:rPr lang="es-MX" sz="2000" dirty="0"/>
              <a:t>No tiene vergüenza de obedecer a Dios.</a:t>
            </a:r>
          </a:p>
          <a:p>
            <a:r>
              <a:rPr lang="es-MX" sz="2000" dirty="0"/>
              <a:t>Cumple con los propósitos que Dios le da. </a:t>
            </a:r>
          </a:p>
          <a:p>
            <a:endParaRPr lang="es-MX" sz="2000" dirty="0"/>
          </a:p>
        </p:txBody>
      </p:sp>
      <p:pic>
        <p:nvPicPr>
          <p:cNvPr id="13" name="Imagen 12" descr="Un dibujo de un hombre con un traje de color negro&#10;&#10;Descripción generada automáticamente con confianza baja">
            <a:extLst>
              <a:ext uri="{FF2B5EF4-FFF2-40B4-BE49-F238E27FC236}">
                <a16:creationId xmlns:a16="http://schemas.microsoft.com/office/drawing/2014/main" id="{DED66E0E-E4D3-4257-97EB-23C5FA500A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9006" y="1709179"/>
            <a:ext cx="4876800" cy="4876800"/>
          </a:xfrm>
          <a:prstGeom prst="rect">
            <a:avLst/>
          </a:prstGeom>
        </p:spPr>
      </p:pic>
    </p:spTree>
    <p:extLst>
      <p:ext uri="{BB962C8B-B14F-4D97-AF65-F5344CB8AC3E}">
        <p14:creationId xmlns:p14="http://schemas.microsoft.com/office/powerpoint/2010/main" val="50381993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 name="Rectangle 9">
            <a:extLst>
              <a:ext uri="{FF2B5EF4-FFF2-40B4-BE49-F238E27FC236}">
                <a16:creationId xmlns:a16="http://schemas.microsoft.com/office/drawing/2014/main" id="{B775CD93-9DF2-48CB-9F57-1BCA9A46C7F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2" y="453981"/>
            <a:ext cx="6675120" cy="1877811"/>
          </a:xfrm>
          <a:prstGeom prst="rect">
            <a:avLst/>
          </a:prstGeom>
          <a:solidFill>
            <a:srgbClr val="35742C"/>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ítulo 1">
            <a:extLst>
              <a:ext uri="{FF2B5EF4-FFF2-40B4-BE49-F238E27FC236}">
                <a16:creationId xmlns:a16="http://schemas.microsoft.com/office/drawing/2014/main" id="{F658A071-50C6-407C-85D6-62DA28793D5D}"/>
              </a:ext>
            </a:extLst>
          </p:cNvPr>
          <p:cNvSpPr>
            <a:spLocks noGrp="1"/>
          </p:cNvSpPr>
          <p:nvPr>
            <p:ph type="title"/>
          </p:nvPr>
        </p:nvSpPr>
        <p:spPr>
          <a:xfrm>
            <a:off x="731520" y="731520"/>
            <a:ext cx="6089904" cy="1426464"/>
          </a:xfrm>
        </p:spPr>
        <p:txBody>
          <a:bodyPr>
            <a:normAutofit/>
          </a:bodyPr>
          <a:lstStyle/>
          <a:p>
            <a:r>
              <a:rPr lang="es-MX" dirty="0">
                <a:solidFill>
                  <a:srgbClr val="FFFFFF"/>
                </a:solidFill>
              </a:rPr>
              <a:t>Dios hizo el mundo </a:t>
            </a:r>
            <a:br>
              <a:rPr lang="es-MX" dirty="0">
                <a:solidFill>
                  <a:srgbClr val="FFFFFF"/>
                </a:solidFill>
              </a:rPr>
            </a:br>
            <a:r>
              <a:rPr lang="es-MX" dirty="0">
                <a:solidFill>
                  <a:srgbClr val="FFFFFF"/>
                </a:solidFill>
              </a:rPr>
              <a:t>para Adán</a:t>
            </a:r>
          </a:p>
        </p:txBody>
      </p:sp>
      <p:sp>
        <p:nvSpPr>
          <p:cNvPr id="17" name="Rectangle 11">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277100" y="461737"/>
            <a:ext cx="2149361" cy="1870055"/>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E186B68C-84BC-4A6E-99D1-EE87483C134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573768" y="453155"/>
            <a:ext cx="2149358" cy="1878638"/>
          </a:xfrm>
          <a:prstGeom prst="rect">
            <a:avLst/>
          </a:prstGeom>
          <a:solidFill>
            <a:srgbClr val="AF442A"/>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58920" y="2480956"/>
            <a:ext cx="6675121" cy="3918122"/>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9AF4FB86-644F-44F2-BBC7-2B6ABC49B462}"/>
              </a:ext>
            </a:extLst>
          </p:cNvPr>
          <p:cNvSpPr>
            <a:spLocks noGrp="1"/>
          </p:cNvSpPr>
          <p:nvPr>
            <p:ph idx="1"/>
          </p:nvPr>
        </p:nvSpPr>
        <p:spPr>
          <a:xfrm>
            <a:off x="789456" y="2798385"/>
            <a:ext cx="6031967" cy="3283260"/>
          </a:xfrm>
        </p:spPr>
        <p:txBody>
          <a:bodyPr anchor="ctr">
            <a:normAutofit lnSpcReduction="10000"/>
          </a:bodyPr>
          <a:lstStyle/>
          <a:p>
            <a:r>
              <a:rPr lang="es-MX" sz="2000" dirty="0"/>
              <a:t>Dios </a:t>
            </a:r>
            <a:r>
              <a:rPr lang="es-MX" sz="2000" b="1" u="sng" dirty="0">
                <a:solidFill>
                  <a:srgbClr val="FF0000"/>
                </a:solidFill>
              </a:rPr>
              <a:t>no hizo</a:t>
            </a:r>
            <a:r>
              <a:rPr lang="es-MX" sz="2000" b="1" dirty="0">
                <a:solidFill>
                  <a:srgbClr val="FF0000"/>
                </a:solidFill>
              </a:rPr>
              <a:t> </a:t>
            </a:r>
            <a:r>
              <a:rPr lang="es-MX" sz="2000" dirty="0"/>
              <a:t>al hombre y a la mujer en el mismo instante. Hubo un orden con propósitos divinos.</a:t>
            </a:r>
          </a:p>
          <a:p>
            <a:r>
              <a:rPr lang="es-MX" sz="2000" dirty="0"/>
              <a:t>Su propósito era el de </a:t>
            </a:r>
            <a:r>
              <a:rPr lang="es-MX" sz="2000" b="1" u="sng" dirty="0">
                <a:solidFill>
                  <a:srgbClr val="FF0000"/>
                </a:solidFill>
              </a:rPr>
              <a:t>encargar al hombre labrar y guardar</a:t>
            </a:r>
            <a:r>
              <a:rPr lang="es-MX" sz="2000" dirty="0"/>
              <a:t>. Dios no tiene para las mujeres el mismo propósito, ni el mismo trabajo, ni tareas.</a:t>
            </a:r>
          </a:p>
          <a:p>
            <a:pPr marL="0" indent="0">
              <a:buNone/>
            </a:pPr>
            <a:r>
              <a:rPr lang="es-MX" sz="2000" b="1" dirty="0"/>
              <a:t>Génesis 2:15</a:t>
            </a:r>
            <a:r>
              <a:rPr lang="es-MX" sz="2000" dirty="0"/>
              <a:t> </a:t>
            </a:r>
            <a:r>
              <a:rPr lang="es-MX" sz="2000" i="1" dirty="0">
                <a:solidFill>
                  <a:schemeClr val="accent1"/>
                </a:solidFill>
              </a:rPr>
              <a:t>Tomó, pues, Jehová Dios </a:t>
            </a:r>
            <a:r>
              <a:rPr lang="es-MX" sz="2000" b="1" i="1" u="sng" dirty="0">
                <a:solidFill>
                  <a:srgbClr val="FF0000"/>
                </a:solidFill>
              </a:rPr>
              <a:t>al hombre</a:t>
            </a:r>
            <a:r>
              <a:rPr lang="es-MX" sz="2000" i="1" dirty="0">
                <a:solidFill>
                  <a:schemeClr val="accent1"/>
                </a:solidFill>
              </a:rPr>
              <a:t>, y</a:t>
            </a:r>
            <a:r>
              <a:rPr lang="es-MX" sz="2000" i="1" dirty="0"/>
              <a:t> </a:t>
            </a:r>
            <a:r>
              <a:rPr lang="es-MX" sz="2000" b="1" i="1" u="sng" dirty="0">
                <a:solidFill>
                  <a:srgbClr val="FF0000"/>
                </a:solidFill>
              </a:rPr>
              <a:t>lo</a:t>
            </a:r>
            <a:r>
              <a:rPr lang="es-MX" sz="2000" i="1" dirty="0"/>
              <a:t> </a:t>
            </a:r>
            <a:r>
              <a:rPr lang="es-MX" sz="2000" i="1" dirty="0">
                <a:solidFill>
                  <a:schemeClr val="accent1"/>
                </a:solidFill>
              </a:rPr>
              <a:t>puso en el huerto de Edén, </a:t>
            </a:r>
            <a:r>
              <a:rPr lang="es-MX" sz="2000" b="1" i="1" u="sng" dirty="0">
                <a:solidFill>
                  <a:schemeClr val="accent1"/>
                </a:solidFill>
              </a:rPr>
              <a:t>para que lo labrara y lo guardase</a:t>
            </a:r>
            <a:r>
              <a:rPr lang="es-MX" sz="2000" dirty="0"/>
              <a:t>.</a:t>
            </a:r>
          </a:p>
          <a:p>
            <a:r>
              <a:rPr lang="es-MX" sz="2000" dirty="0"/>
              <a:t>Esto era antes de crear la mujer.</a:t>
            </a:r>
          </a:p>
          <a:p>
            <a:r>
              <a:rPr lang="es-MX" sz="2000" dirty="0"/>
              <a:t>Esto era antes de que entrara el pecado.</a:t>
            </a:r>
          </a:p>
          <a:p>
            <a:endParaRPr lang="es-MX" sz="2000" dirty="0"/>
          </a:p>
        </p:txBody>
      </p:sp>
      <p:pic>
        <p:nvPicPr>
          <p:cNvPr id="5" name="Imagen 4" descr="Imagen que contiene pasto, exterior, parado, grupo&#10;&#10;Descripción generada automáticamente">
            <a:extLst>
              <a:ext uri="{FF2B5EF4-FFF2-40B4-BE49-F238E27FC236}">
                <a16:creationId xmlns:a16="http://schemas.microsoft.com/office/drawing/2014/main" id="{42A05535-8D3F-4C48-B672-C5B8B1B2C777}"/>
              </a:ext>
            </a:extLst>
          </p:cNvPr>
          <p:cNvPicPr>
            <a:picLocks noChangeAspect="1"/>
          </p:cNvPicPr>
          <p:nvPr/>
        </p:nvPicPr>
        <p:blipFill rotWithShape="1">
          <a:blip r:embed="rId2">
            <a:extLst>
              <a:ext uri="{28A0092B-C50C-407E-A947-70E740481C1C}">
                <a14:useLocalDpi xmlns:a14="http://schemas.microsoft.com/office/drawing/2010/main" val="0"/>
              </a:ext>
            </a:extLst>
          </a:blip>
          <a:srcRect l="17147" r="28833" b="1"/>
          <a:stretch/>
        </p:blipFill>
        <p:spPr>
          <a:xfrm>
            <a:off x="7277100" y="2480954"/>
            <a:ext cx="4455979" cy="3918123"/>
          </a:xfrm>
          <a:prstGeom prst="rect">
            <a:avLst/>
          </a:prstGeom>
        </p:spPr>
      </p:pic>
    </p:spTree>
    <p:extLst>
      <p:ext uri="{BB962C8B-B14F-4D97-AF65-F5344CB8AC3E}">
        <p14:creationId xmlns:p14="http://schemas.microsoft.com/office/powerpoint/2010/main" val="321658798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F56F5174-31D9-4DBB-AAB7-A1FD7BDB13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5614875" cy="6858000"/>
          </a:xfrm>
          <a:prstGeom prst="rect">
            <a:avLst/>
          </a:prstGeom>
          <a:gradFill>
            <a:gsLst>
              <a:gs pos="0">
                <a:schemeClr val="accent1">
                  <a:lumMod val="100000"/>
                  <a:alpha val="82000"/>
                </a:schemeClr>
              </a:gs>
              <a:gs pos="25000">
                <a:schemeClr val="accent1">
                  <a:alpha val="60000"/>
                </a:schemeClr>
              </a:gs>
              <a:gs pos="94000">
                <a:schemeClr val="bg2">
                  <a:lumMod val="75000"/>
                </a:schemeClr>
              </a:gs>
              <a:gs pos="100000">
                <a:schemeClr val="bg2">
                  <a:lumMod val="7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AE113210-7872-481A-ADE6-3A05CCAF5EB2}"/>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9D732B9C-E253-46F7-B3F6-00D0E7AD33B1}"/>
              </a:ext>
            </a:extLst>
          </p:cNvPr>
          <p:cNvSpPr>
            <a:spLocks noGrp="1"/>
          </p:cNvSpPr>
          <p:nvPr>
            <p:ph type="title"/>
          </p:nvPr>
        </p:nvSpPr>
        <p:spPr>
          <a:xfrm>
            <a:off x="6090574" y="337930"/>
            <a:ext cx="4977976" cy="1454051"/>
          </a:xfrm>
        </p:spPr>
        <p:txBody>
          <a:bodyPr>
            <a:normAutofit/>
          </a:bodyPr>
          <a:lstStyle/>
          <a:p>
            <a:r>
              <a:rPr lang="es-MX" dirty="0">
                <a:solidFill>
                  <a:srgbClr val="000000"/>
                </a:solidFill>
              </a:rPr>
              <a:t>Direcciones para este sermón</a:t>
            </a:r>
          </a:p>
        </p:txBody>
      </p:sp>
      <p:sp>
        <p:nvSpPr>
          <p:cNvPr id="14" name="Freeform 62">
            <a:extLst>
              <a:ext uri="{FF2B5EF4-FFF2-40B4-BE49-F238E27FC236}">
                <a16:creationId xmlns:a16="http://schemas.microsoft.com/office/drawing/2014/main" id="{F9A95BEE-6BB1-4A28-A8E6-A34B2E42E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738619"/>
            <a:ext cx="5000438" cy="5400962"/>
          </a:xfrm>
          <a:custGeom>
            <a:avLst/>
            <a:gdLst>
              <a:gd name="connsiteX0" fmla="*/ 2299956 w 5000438"/>
              <a:gd name="connsiteY0" fmla="*/ 0 h 5400962"/>
              <a:gd name="connsiteX1" fmla="*/ 5000438 w 5000438"/>
              <a:gd name="connsiteY1" fmla="*/ 2700481 h 5400962"/>
              <a:gd name="connsiteX2" fmla="*/ 2299956 w 5000438"/>
              <a:gd name="connsiteY2" fmla="*/ 5400962 h 5400962"/>
              <a:gd name="connsiteX3" fmla="*/ 60675 w 5000438"/>
              <a:gd name="connsiteY3" fmla="*/ 4210346 h 5400962"/>
              <a:gd name="connsiteX4" fmla="*/ 0 w 5000438"/>
              <a:gd name="connsiteY4" fmla="*/ 4110472 h 5400962"/>
              <a:gd name="connsiteX5" fmla="*/ 0 w 5000438"/>
              <a:gd name="connsiteY5" fmla="*/ 1290491 h 5400962"/>
              <a:gd name="connsiteX6" fmla="*/ 60675 w 5000438"/>
              <a:gd name="connsiteY6" fmla="*/ 1190617 h 5400962"/>
              <a:gd name="connsiteX7" fmla="*/ 2299956 w 5000438"/>
              <a:gd name="connsiteY7" fmla="*/ 0 h 540096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000438" h="5400962">
                <a:moveTo>
                  <a:pt x="2299956" y="0"/>
                </a:moveTo>
                <a:cubicBezTo>
                  <a:pt x="3791390" y="0"/>
                  <a:pt x="5000438" y="1209047"/>
                  <a:pt x="5000438" y="2700481"/>
                </a:cubicBezTo>
                <a:cubicBezTo>
                  <a:pt x="5000438" y="4191915"/>
                  <a:pt x="3791390" y="5400962"/>
                  <a:pt x="2299956" y="5400962"/>
                </a:cubicBezTo>
                <a:cubicBezTo>
                  <a:pt x="1367810" y="5400962"/>
                  <a:pt x="545971" y="4928678"/>
                  <a:pt x="60675" y="4210346"/>
                </a:cubicBezTo>
                <a:lnTo>
                  <a:pt x="0" y="4110472"/>
                </a:lnTo>
                <a:lnTo>
                  <a:pt x="0" y="1290491"/>
                </a:lnTo>
                <a:lnTo>
                  <a:pt x="60675" y="1190617"/>
                </a:lnTo>
                <a:cubicBezTo>
                  <a:pt x="545971" y="472284"/>
                  <a:pt x="1367810" y="0"/>
                  <a:pt x="2299956"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descr="Forma&#10;&#10;Descripción generada automáticamente">
            <a:extLst>
              <a:ext uri="{FF2B5EF4-FFF2-40B4-BE49-F238E27FC236}">
                <a16:creationId xmlns:a16="http://schemas.microsoft.com/office/drawing/2014/main" id="{475E5B30-ABD5-47EF-84B9-A63EA21DB20A}"/>
              </a:ext>
            </a:extLst>
          </p:cNvPr>
          <p:cNvPicPr>
            <a:picLocks noChangeAspect="1"/>
          </p:cNvPicPr>
          <p:nvPr/>
        </p:nvPicPr>
        <p:blipFill rotWithShape="1">
          <a:blip r:embed="rId3">
            <a:alphaModFix/>
            <a:extLst>
              <a:ext uri="{28A0092B-C50C-407E-A947-70E740481C1C}">
                <a14:useLocalDpi xmlns:a14="http://schemas.microsoft.com/office/drawing/2010/main" val="0"/>
              </a:ext>
            </a:extLst>
          </a:blip>
          <a:srcRect l="2377" r="2078" b="-3"/>
          <a:stretch/>
        </p:blipFill>
        <p:spPr>
          <a:xfrm>
            <a:off x="20" y="907231"/>
            <a:ext cx="4838021" cy="5063738"/>
          </a:xfrm>
          <a:custGeom>
            <a:avLst/>
            <a:gdLst/>
            <a:ahLst/>
            <a:cxnLst/>
            <a:rect l="l" t="t" r="r" b="b"/>
            <a:pathLst>
              <a:path w="4838041" h="5063738">
                <a:moveTo>
                  <a:pt x="2306172" y="0"/>
                </a:moveTo>
                <a:cubicBezTo>
                  <a:pt x="3704485" y="0"/>
                  <a:pt x="4838041" y="1133556"/>
                  <a:pt x="4838041" y="2531869"/>
                </a:cubicBezTo>
                <a:cubicBezTo>
                  <a:pt x="4838041" y="3930182"/>
                  <a:pt x="3704485" y="5063738"/>
                  <a:pt x="2306172" y="5063738"/>
                </a:cubicBezTo>
                <a:cubicBezTo>
                  <a:pt x="1344832" y="5063738"/>
                  <a:pt x="508631" y="4527956"/>
                  <a:pt x="79886" y="3738709"/>
                </a:cubicBezTo>
                <a:lnTo>
                  <a:pt x="0" y="3572876"/>
                </a:lnTo>
                <a:lnTo>
                  <a:pt x="0" y="1490863"/>
                </a:lnTo>
                <a:lnTo>
                  <a:pt x="79886" y="1325030"/>
                </a:lnTo>
                <a:cubicBezTo>
                  <a:pt x="508631" y="535783"/>
                  <a:pt x="1344832" y="0"/>
                  <a:pt x="2306172" y="0"/>
                </a:cubicBezTo>
                <a:close/>
              </a:path>
            </a:pathLst>
          </a:custGeom>
          <a:effectLst>
            <a:softEdge rad="0"/>
          </a:effectLst>
        </p:spPr>
      </p:pic>
      <p:sp>
        <p:nvSpPr>
          <p:cNvPr id="3" name="Marcador de contenido 2">
            <a:extLst>
              <a:ext uri="{FF2B5EF4-FFF2-40B4-BE49-F238E27FC236}">
                <a16:creationId xmlns:a16="http://schemas.microsoft.com/office/drawing/2014/main" id="{7795EAC0-8A5F-41F7-9CAA-27026444D9FF}"/>
              </a:ext>
            </a:extLst>
          </p:cNvPr>
          <p:cNvSpPr>
            <a:spLocks noGrp="1"/>
          </p:cNvSpPr>
          <p:nvPr>
            <p:ph idx="1"/>
          </p:nvPr>
        </p:nvSpPr>
        <p:spPr>
          <a:xfrm>
            <a:off x="6090573" y="1791981"/>
            <a:ext cx="5614875" cy="4728089"/>
          </a:xfrm>
        </p:spPr>
        <p:txBody>
          <a:bodyPr anchor="ctr">
            <a:normAutofit/>
          </a:bodyPr>
          <a:lstStyle/>
          <a:p>
            <a:pPr marL="514350" indent="-514350">
              <a:buFont typeface="+mj-lt"/>
              <a:buAutoNum type="arabicPeriod"/>
            </a:pPr>
            <a:r>
              <a:rPr lang="es-MX" sz="2000" dirty="0">
                <a:solidFill>
                  <a:srgbClr val="000000"/>
                </a:solidFill>
              </a:rPr>
              <a:t>Voy a plantear lo </a:t>
            </a:r>
            <a:r>
              <a:rPr lang="es-MX" sz="2000" b="1" u="sng" dirty="0">
                <a:solidFill>
                  <a:srgbClr val="FF0000"/>
                </a:solidFill>
              </a:rPr>
              <a:t>que es la meta a seguir para todos los hombres</a:t>
            </a:r>
            <a:r>
              <a:rPr lang="es-MX" sz="2000" dirty="0">
                <a:solidFill>
                  <a:srgbClr val="000000"/>
                </a:solidFill>
              </a:rPr>
              <a:t> según lo que Dios dice. Muy pocos hombres están dentro de este modelo perfecto, pero este sermón planteará hacia “</a:t>
            </a:r>
            <a:r>
              <a:rPr lang="es-MX" sz="2000" i="1" dirty="0">
                <a:solidFill>
                  <a:srgbClr val="000000"/>
                </a:solidFill>
              </a:rPr>
              <a:t>dónde queremos ir.</a:t>
            </a:r>
            <a:r>
              <a:rPr lang="es-MX" sz="2000" dirty="0">
                <a:solidFill>
                  <a:srgbClr val="000000"/>
                </a:solidFill>
              </a:rPr>
              <a:t>”</a:t>
            </a:r>
          </a:p>
          <a:p>
            <a:pPr marL="514350" indent="-514350">
              <a:buFont typeface="+mj-lt"/>
              <a:buAutoNum type="arabicPeriod"/>
            </a:pPr>
            <a:r>
              <a:rPr lang="es-MX" sz="2000" b="1" u="sng" dirty="0">
                <a:solidFill>
                  <a:srgbClr val="000000"/>
                </a:solidFill>
              </a:rPr>
              <a:t>Mujeres, denles a sus hombres </a:t>
            </a:r>
            <a:r>
              <a:rPr lang="es-MX" sz="2000" dirty="0">
                <a:solidFill>
                  <a:srgbClr val="000000"/>
                </a:solidFill>
              </a:rPr>
              <a:t>(padre, esposo, hijos) </a:t>
            </a:r>
            <a:r>
              <a:rPr lang="es-MX" sz="2000" b="1" u="sng" dirty="0">
                <a:solidFill>
                  <a:srgbClr val="000000"/>
                </a:solidFill>
              </a:rPr>
              <a:t>tiempo y espacio para que puedan llegar allí</a:t>
            </a:r>
            <a:r>
              <a:rPr lang="es-MX" sz="2000" dirty="0">
                <a:solidFill>
                  <a:srgbClr val="000000"/>
                </a:solidFill>
              </a:rPr>
              <a:t>. Apóyenles sin empujarles. Oren constantemente por ellos.</a:t>
            </a:r>
          </a:p>
          <a:p>
            <a:pPr marL="514350" indent="-514350">
              <a:buFont typeface="+mj-lt"/>
              <a:buAutoNum type="arabicPeriod"/>
            </a:pPr>
            <a:r>
              <a:rPr lang="es-MX" sz="2000" b="1" u="sng" dirty="0">
                <a:solidFill>
                  <a:srgbClr val="000000"/>
                </a:solidFill>
              </a:rPr>
              <a:t>Casadas con maridos inconversos</a:t>
            </a:r>
            <a:r>
              <a:rPr lang="es-MX" sz="2000" dirty="0">
                <a:solidFill>
                  <a:srgbClr val="000000"/>
                </a:solidFill>
              </a:rPr>
              <a:t>. Dejen que la Biblia las guíe y apoyen a sus maridos hacia estas metas. No los regañen ni exijan. Cada una ore por su marido antes de nada.</a:t>
            </a:r>
          </a:p>
        </p:txBody>
      </p:sp>
    </p:spTree>
    <p:extLst>
      <p:ext uri="{BB962C8B-B14F-4D97-AF65-F5344CB8AC3E}">
        <p14:creationId xmlns:p14="http://schemas.microsoft.com/office/powerpoint/2010/main" val="3238446379"/>
      </p:ext>
    </p:extLst>
  </p:cSld>
  <p:clrMapOvr>
    <a:masterClrMapping/>
  </p:clrMapOvr>
  <mc:AlternateContent xmlns:mc="http://schemas.openxmlformats.org/markup-compatibility/2006" xmlns:p14="http://schemas.microsoft.com/office/powerpoint/2010/main">
    <mc:Choice Requires="p14">
      <p:transition spd="slow" p14:dur="1250">
        <p14:switch dir="r"/>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9528"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C71E6E09-5112-456C-9FD2-566AE70389EE}"/>
              </a:ext>
            </a:extLst>
          </p:cNvPr>
          <p:cNvSpPr>
            <a:spLocks noGrp="1"/>
          </p:cNvSpPr>
          <p:nvPr>
            <p:ph type="title"/>
          </p:nvPr>
        </p:nvSpPr>
        <p:spPr>
          <a:xfrm>
            <a:off x="1245072" y="1289765"/>
            <a:ext cx="3651101" cy="4270963"/>
          </a:xfrm>
        </p:spPr>
        <p:txBody>
          <a:bodyPr anchor="ctr">
            <a:normAutofit/>
          </a:bodyPr>
          <a:lstStyle/>
          <a:p>
            <a:pPr algn="ctr"/>
            <a:r>
              <a:rPr lang="es-MX" sz="5600" dirty="0">
                <a:solidFill>
                  <a:srgbClr val="FFFFFF"/>
                </a:solidFill>
              </a:rPr>
              <a:t>¿Qué es ser un hombre?</a:t>
            </a:r>
          </a:p>
        </p:txBody>
      </p:sp>
      <p:sp>
        <p:nvSpPr>
          <p:cNvPr id="12" name="Graphic 11">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123493" y="374394"/>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2"/>
          </a:solidFill>
          <a:ln w="776" cap="flat">
            <a:noFill/>
            <a:prstDash val="solid"/>
            <a:miter/>
          </a:ln>
        </p:spPr>
        <p:txBody>
          <a:bodyPr rtlCol="0" anchor="ctr"/>
          <a:lstStyle/>
          <a:p>
            <a:endParaRPr lang="en-US"/>
          </a:p>
        </p:txBody>
      </p:sp>
      <p:sp>
        <p:nvSpPr>
          <p:cNvPr id="14" name="Graphic 12">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0109" y="1084507"/>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2"/>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13EE3433-B60D-46B3-A0C4-4CA429B82426}"/>
              </a:ext>
            </a:extLst>
          </p:cNvPr>
          <p:cNvSpPr>
            <a:spLocks noGrp="1"/>
          </p:cNvSpPr>
          <p:nvPr>
            <p:ph idx="1"/>
          </p:nvPr>
        </p:nvSpPr>
        <p:spPr>
          <a:xfrm>
            <a:off x="6175321" y="691419"/>
            <a:ext cx="5342759" cy="6157703"/>
          </a:xfrm>
        </p:spPr>
        <p:txBody>
          <a:bodyPr anchor="ctr">
            <a:normAutofit/>
          </a:bodyPr>
          <a:lstStyle/>
          <a:p>
            <a:r>
              <a:rPr lang="es-MX" sz="2400" dirty="0">
                <a:solidFill>
                  <a:schemeClr val="tx1">
                    <a:alpha val="80000"/>
                  </a:schemeClr>
                </a:solidFill>
              </a:rPr>
              <a:t>Un hombre cristiano debe ser </a:t>
            </a:r>
            <a:r>
              <a:rPr lang="es-MX" sz="2400" b="1" u="sng" dirty="0">
                <a:solidFill>
                  <a:schemeClr val="tx1">
                    <a:alpha val="80000"/>
                  </a:schemeClr>
                </a:solidFill>
              </a:rPr>
              <a:t>noble</a:t>
            </a:r>
            <a:r>
              <a:rPr lang="es-MX" sz="2400" dirty="0">
                <a:solidFill>
                  <a:schemeClr val="tx1">
                    <a:alpha val="80000"/>
                  </a:schemeClr>
                </a:solidFill>
              </a:rPr>
              <a:t>, demostrar siempre </a:t>
            </a:r>
            <a:r>
              <a:rPr lang="es-MX" sz="2400" b="1" u="sng" dirty="0">
                <a:solidFill>
                  <a:schemeClr val="tx1">
                    <a:alpha val="80000"/>
                  </a:schemeClr>
                </a:solidFill>
              </a:rPr>
              <a:t>cortesía, honor</a:t>
            </a:r>
            <a:r>
              <a:rPr lang="es-MX" sz="2400" dirty="0">
                <a:solidFill>
                  <a:schemeClr val="tx1">
                    <a:alpha val="80000"/>
                  </a:schemeClr>
                </a:solidFill>
              </a:rPr>
              <a:t>, siempre debe ser un </a:t>
            </a:r>
            <a:r>
              <a:rPr lang="es-MX" sz="2400" b="1" u="sng" dirty="0">
                <a:solidFill>
                  <a:schemeClr val="tx1">
                    <a:alpha val="80000"/>
                  </a:schemeClr>
                </a:solidFill>
              </a:rPr>
              <a:t>arduo trabajador</a:t>
            </a:r>
            <a:r>
              <a:rPr lang="es-MX" sz="2400" dirty="0">
                <a:solidFill>
                  <a:schemeClr val="tx1">
                    <a:alpha val="80000"/>
                  </a:schemeClr>
                </a:solidFill>
              </a:rPr>
              <a:t> y un </a:t>
            </a:r>
            <a:r>
              <a:rPr lang="es-MX" sz="2400" b="1" u="sng" dirty="0">
                <a:solidFill>
                  <a:schemeClr val="tx1">
                    <a:alpha val="80000"/>
                  </a:schemeClr>
                </a:solidFill>
              </a:rPr>
              <a:t>estudiante de las Escrituras</a:t>
            </a:r>
            <a:r>
              <a:rPr lang="es-MX" sz="2400" dirty="0">
                <a:solidFill>
                  <a:schemeClr val="tx1">
                    <a:alpha val="80000"/>
                  </a:schemeClr>
                </a:solidFill>
              </a:rPr>
              <a:t>.</a:t>
            </a:r>
          </a:p>
          <a:p>
            <a:r>
              <a:rPr lang="es-MX" sz="2400" dirty="0">
                <a:solidFill>
                  <a:schemeClr val="tx1">
                    <a:alpha val="80000"/>
                  </a:schemeClr>
                </a:solidFill>
              </a:rPr>
              <a:t>Jesús vino y vivió perfectamente lo que quiere Dios de un hombre. Tuvo carácter moral y cumplió con su misión de salvar al mundo. Cada hombre tiene una misión de Dios, un llamamiento particular.</a:t>
            </a:r>
          </a:p>
          <a:p>
            <a:r>
              <a:rPr lang="es-MX" sz="2400" dirty="0">
                <a:solidFill>
                  <a:schemeClr val="tx1">
                    <a:alpha val="80000"/>
                  </a:schemeClr>
                </a:solidFill>
              </a:rPr>
              <a:t>De ser machista, o abusar de otros no es ser “</a:t>
            </a:r>
            <a:r>
              <a:rPr lang="es-MX" sz="2400" i="1" dirty="0">
                <a:solidFill>
                  <a:schemeClr val="tx1">
                    <a:alpha val="80000"/>
                  </a:schemeClr>
                </a:solidFill>
              </a:rPr>
              <a:t>varonil</a:t>
            </a:r>
            <a:r>
              <a:rPr lang="es-MX" sz="2400" dirty="0">
                <a:solidFill>
                  <a:schemeClr val="tx1">
                    <a:alpha val="80000"/>
                  </a:schemeClr>
                </a:solidFill>
              </a:rPr>
              <a:t>.” </a:t>
            </a:r>
            <a:r>
              <a:rPr lang="es-MX" sz="2400" b="1" u="sng" dirty="0">
                <a:solidFill>
                  <a:schemeClr val="tx1">
                    <a:alpha val="80000"/>
                  </a:schemeClr>
                </a:solidFill>
              </a:rPr>
              <a:t>Jesús era manso</a:t>
            </a:r>
            <a:r>
              <a:rPr lang="es-MX" sz="2400" dirty="0">
                <a:solidFill>
                  <a:schemeClr val="tx1">
                    <a:alpha val="80000"/>
                  </a:schemeClr>
                </a:solidFill>
              </a:rPr>
              <a:t> sin vergüenza de ser así. Pero Jesús </a:t>
            </a:r>
            <a:r>
              <a:rPr lang="es-MX" sz="2400" b="1" u="sng" dirty="0">
                <a:solidFill>
                  <a:schemeClr val="tx1">
                    <a:alpha val="80000"/>
                  </a:schemeClr>
                </a:solidFill>
              </a:rPr>
              <a:t>era fuerte, firme, estable, decidido en su camino</a:t>
            </a:r>
            <a:r>
              <a:rPr lang="es-MX" sz="2400" dirty="0">
                <a:solidFill>
                  <a:schemeClr val="tx1">
                    <a:alpha val="80000"/>
                  </a:schemeClr>
                </a:solidFill>
              </a:rPr>
              <a:t>.</a:t>
            </a:r>
          </a:p>
          <a:p>
            <a:endParaRPr lang="es-MX" sz="2000" dirty="0">
              <a:solidFill>
                <a:schemeClr val="tx1">
                  <a:alpha val="80000"/>
                </a:schemeClr>
              </a:solidFill>
            </a:endParaRPr>
          </a:p>
          <a:p>
            <a:endParaRPr lang="es-MX" sz="2000" dirty="0">
              <a:solidFill>
                <a:schemeClr val="tx1">
                  <a:alpha val="80000"/>
                </a:schemeClr>
              </a:solidFill>
            </a:endParaRPr>
          </a:p>
        </p:txBody>
      </p:sp>
      <p:sp>
        <p:nvSpPr>
          <p:cNvPr id="16" name="Graphic 10">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36547" y="5751820"/>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2"/>
          </a:solidFill>
          <a:ln w="516" cap="flat">
            <a:noFill/>
            <a:prstDash val="solid"/>
            <a:miter/>
          </a:ln>
        </p:spPr>
        <p:txBody>
          <a:bodyPr rtlCol="0" anchor="ctr"/>
          <a:lstStyle/>
          <a:p>
            <a:endParaRPr lang="en-US"/>
          </a:p>
        </p:txBody>
      </p:sp>
      <p:cxnSp>
        <p:nvCxnSpPr>
          <p:cNvPr id="18" name="Straight Connector 1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0394"/>
            <a:ext cx="0" cy="3238728"/>
          </a:xfrm>
          <a:prstGeom prst="line">
            <a:avLst/>
          </a:prstGeom>
          <a:ln w="25400" cap="sq">
            <a:gradFill flip="none" rotWithShape="1">
              <a:gsLst>
                <a:gs pos="0">
                  <a:schemeClr val="accent1"/>
                </a:gs>
                <a:gs pos="100000">
                  <a:schemeClr val="accent2"/>
                </a:gs>
              </a:gsLst>
              <a:lin ang="5400000" scaled="0"/>
              <a:tileRect/>
            </a:gradFill>
            <a:beve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43368159"/>
      </p:ext>
    </p:extLst>
  </p:cSld>
  <p:clrMapOvr>
    <a:masterClrMapping/>
  </p:clrMapOvr>
  <mc:AlternateContent xmlns:mc="http://schemas.openxmlformats.org/markup-compatibility/2006" xmlns:p14="http://schemas.microsoft.com/office/powerpoint/2010/main">
    <mc:Choice Requires="p14">
      <p:transition spd="slow" p14:dur="1250">
        <p14:flip dir="r"/>
      </p:transition>
    </mc:Choice>
    <mc:Fallback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Un dibujo de un perro&#10;&#10;Descripción generada automáticamente con confianza media">
            <a:extLst>
              <a:ext uri="{FF2B5EF4-FFF2-40B4-BE49-F238E27FC236}">
                <a16:creationId xmlns:a16="http://schemas.microsoft.com/office/drawing/2014/main" id="{D5FF30E6-34B6-4DD6-93A5-C5DE32D84E7C}"/>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r="548"/>
          <a:stretch/>
        </p:blipFill>
        <p:spPr>
          <a:xfrm>
            <a:off x="5797543" y="10"/>
            <a:ext cx="6394152" cy="6857990"/>
          </a:xfrm>
          <a:prstGeom prst="rect">
            <a:avLst/>
          </a:prstGeom>
        </p:spPr>
      </p:pic>
      <p:pic>
        <p:nvPicPr>
          <p:cNvPr id="10"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5A939745-5E8E-4570-92D9-37D26108A6C4}"/>
              </a:ext>
            </a:extLst>
          </p:cNvPr>
          <p:cNvSpPr>
            <a:spLocks noGrp="1"/>
          </p:cNvSpPr>
          <p:nvPr>
            <p:ph type="title"/>
          </p:nvPr>
        </p:nvSpPr>
        <p:spPr>
          <a:xfrm>
            <a:off x="804997" y="429905"/>
            <a:ext cx="4803636" cy="1311664"/>
          </a:xfrm>
        </p:spPr>
        <p:txBody>
          <a:bodyPr>
            <a:normAutofit/>
          </a:bodyPr>
          <a:lstStyle/>
          <a:p>
            <a:r>
              <a:rPr lang="es-MX" dirty="0">
                <a:solidFill>
                  <a:srgbClr val="000000"/>
                </a:solidFill>
              </a:rPr>
              <a:t>Entendiendo la “Nobleza”</a:t>
            </a:r>
          </a:p>
        </p:txBody>
      </p:sp>
      <p:sp>
        <p:nvSpPr>
          <p:cNvPr id="3" name="Marcador de contenido 2">
            <a:extLst>
              <a:ext uri="{FF2B5EF4-FFF2-40B4-BE49-F238E27FC236}">
                <a16:creationId xmlns:a16="http://schemas.microsoft.com/office/drawing/2014/main" id="{D42DC79E-9C52-4EAA-9EC4-70547EBB0AE7}"/>
              </a:ext>
            </a:extLst>
          </p:cNvPr>
          <p:cNvSpPr>
            <a:spLocks noGrp="1"/>
          </p:cNvSpPr>
          <p:nvPr>
            <p:ph idx="1"/>
          </p:nvPr>
        </p:nvSpPr>
        <p:spPr>
          <a:xfrm>
            <a:off x="804997" y="1809017"/>
            <a:ext cx="5118725" cy="4918954"/>
          </a:xfrm>
        </p:spPr>
        <p:txBody>
          <a:bodyPr anchor="ctr">
            <a:normAutofit fontScale="92500" lnSpcReduction="10000"/>
          </a:bodyPr>
          <a:lstStyle/>
          <a:p>
            <a:pPr marL="0" indent="0">
              <a:buNone/>
            </a:pPr>
            <a:r>
              <a:rPr lang="es-MX" sz="2000" dirty="0">
                <a:solidFill>
                  <a:srgbClr val="000000"/>
                </a:solidFill>
              </a:rPr>
              <a:t>Nobleza se refiere a príncipes y reyes. ¿Ser un rey es un pecado? No, porque Israel tuvo reyes. Recordemos que Jesús es Rey de reyes. Entonces, ser un rey no es un pecado. Es una persona que gobierna a su país o parte de él. El mundo rechaza cuando alguien desempeña su autoridad legítima. </a:t>
            </a:r>
          </a:p>
          <a:p>
            <a:pPr marR="450" algn="l" rtl="0"/>
            <a:r>
              <a:rPr lang="es-MX" sz="2000" b="1" dirty="0" err="1">
                <a:solidFill>
                  <a:srgbClr val="000000"/>
                </a:solidFill>
              </a:rPr>
              <a:t>Apoc</a:t>
            </a:r>
            <a:r>
              <a:rPr lang="es-MX" sz="2000" b="1" dirty="0">
                <a:solidFill>
                  <a:srgbClr val="000000"/>
                </a:solidFill>
              </a:rPr>
              <a:t>. 1:6 </a:t>
            </a:r>
            <a:r>
              <a:rPr lang="es-MX" sz="2000" i="1" dirty="0">
                <a:solidFill>
                  <a:schemeClr val="accent1"/>
                </a:solidFill>
              </a:rPr>
              <a:t>y </a:t>
            </a:r>
            <a:r>
              <a:rPr lang="es-MX" sz="2000" b="1" i="1" u="sng" dirty="0">
                <a:solidFill>
                  <a:srgbClr val="FF0000"/>
                </a:solidFill>
              </a:rPr>
              <a:t>nos hizo reyes</a:t>
            </a:r>
            <a:r>
              <a:rPr lang="es-MX" sz="2000" i="1" dirty="0">
                <a:solidFill>
                  <a:schemeClr val="accent1"/>
                </a:solidFill>
              </a:rPr>
              <a:t> y sacerdotes para Dios, su Padre…. </a:t>
            </a:r>
          </a:p>
          <a:p>
            <a:pPr marR="450" algn="l" rtl="0"/>
            <a:r>
              <a:rPr lang="es-MX" sz="2000" dirty="0">
                <a:solidFill>
                  <a:srgbClr val="000000"/>
                </a:solidFill>
              </a:rPr>
              <a:t>¿Cuales son los propósitos de los “reyes”?</a:t>
            </a:r>
          </a:p>
          <a:p>
            <a:r>
              <a:rPr lang="es-MX" sz="2000" dirty="0">
                <a:solidFill>
                  <a:srgbClr val="000000"/>
                </a:solidFill>
              </a:rPr>
              <a:t>Servir a su pueblo para bienestar de este último.</a:t>
            </a:r>
          </a:p>
          <a:p>
            <a:r>
              <a:rPr lang="es-MX" sz="2000" dirty="0">
                <a:solidFill>
                  <a:srgbClr val="000000"/>
                </a:solidFill>
              </a:rPr>
              <a:t>Representar a su pueblo para de tal forma que pueda gobernar conforme a la voluntad del pueblo. </a:t>
            </a:r>
          </a:p>
          <a:p>
            <a:r>
              <a:rPr lang="es-MX" sz="2000" dirty="0">
                <a:solidFill>
                  <a:srgbClr val="000000"/>
                </a:solidFill>
              </a:rPr>
              <a:t>Hace justicia en casos de desobediencia en contra de las normas y leyes, pero</a:t>
            </a:r>
            <a:r>
              <a:rPr lang="es-MX" sz="2000" b="1" u="sng" dirty="0">
                <a:solidFill>
                  <a:srgbClr val="FF0000"/>
                </a:solidFill>
              </a:rPr>
              <a:t> siempre con equidad, sin abusos ni favoritismos</a:t>
            </a:r>
            <a:r>
              <a:rPr lang="es-MX" sz="2000" dirty="0">
                <a:solidFill>
                  <a:srgbClr val="000000"/>
                </a:solidFill>
              </a:rPr>
              <a:t>. Debe tener nobleza en todo, y abundantemente.</a:t>
            </a:r>
          </a:p>
        </p:txBody>
      </p:sp>
    </p:spTree>
    <p:extLst>
      <p:ext uri="{BB962C8B-B14F-4D97-AF65-F5344CB8AC3E}">
        <p14:creationId xmlns:p14="http://schemas.microsoft.com/office/powerpoint/2010/main" val="214848157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9AF5C66A-E8F2-4E13-98A3-FE96597C5A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5601" y="0"/>
            <a:ext cx="11480494" cy="2753936"/>
          </a:xfrm>
          <a:prstGeom prst="rect">
            <a:avLst/>
          </a:prstGeom>
          <a:gradFill>
            <a:gsLst>
              <a:gs pos="0">
                <a:schemeClr val="accent1">
                  <a:lumMod val="90000"/>
                </a:schemeClr>
              </a:gs>
              <a:gs pos="25000">
                <a:schemeClr val="accent1">
                  <a:lumMod val="90000"/>
                </a:schemeClr>
              </a:gs>
              <a:gs pos="94000">
                <a:schemeClr val="bg2">
                  <a:lumMod val="25000"/>
                </a:schemeClr>
              </a:gs>
              <a:gs pos="100000">
                <a:schemeClr val="bg2">
                  <a:lumMod val="25000"/>
                </a:schemeClr>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6" name="Picture 11">
            <a:extLst>
              <a:ext uri="{FF2B5EF4-FFF2-40B4-BE49-F238E27FC236}">
                <a16:creationId xmlns:a16="http://schemas.microsoft.com/office/drawing/2014/main" id="{AC860275-E106-493A-8BF0-E0A91130EF6A}"/>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10E69B0C-ECE3-4AED-B7FC-6C3B791DD450}"/>
              </a:ext>
            </a:extLst>
          </p:cNvPr>
          <p:cNvSpPr>
            <a:spLocks noGrp="1"/>
          </p:cNvSpPr>
          <p:nvPr>
            <p:ph type="title"/>
          </p:nvPr>
        </p:nvSpPr>
        <p:spPr>
          <a:xfrm>
            <a:off x="1179576" y="822960"/>
            <a:ext cx="9829800" cy="1325880"/>
          </a:xfrm>
        </p:spPr>
        <p:txBody>
          <a:bodyPr>
            <a:normAutofit/>
          </a:bodyPr>
          <a:lstStyle/>
          <a:p>
            <a:pPr algn="ctr"/>
            <a:r>
              <a:rPr lang="es-MX" sz="4000" dirty="0">
                <a:solidFill>
                  <a:srgbClr val="FFFFFF"/>
                </a:solidFill>
              </a:rPr>
              <a:t>Sirviendo a los demás</a:t>
            </a:r>
          </a:p>
        </p:txBody>
      </p:sp>
      <p:sp>
        <p:nvSpPr>
          <p:cNvPr id="3" name="Marcador de contenido 2">
            <a:extLst>
              <a:ext uri="{FF2B5EF4-FFF2-40B4-BE49-F238E27FC236}">
                <a16:creationId xmlns:a16="http://schemas.microsoft.com/office/drawing/2014/main" id="{455A79F0-5DDD-4281-A8BA-503070EED1F2}"/>
              </a:ext>
            </a:extLst>
          </p:cNvPr>
          <p:cNvSpPr>
            <a:spLocks noGrp="1"/>
          </p:cNvSpPr>
          <p:nvPr>
            <p:ph idx="1"/>
          </p:nvPr>
        </p:nvSpPr>
        <p:spPr>
          <a:xfrm>
            <a:off x="804672" y="2827419"/>
            <a:ext cx="5126896" cy="3227626"/>
          </a:xfrm>
        </p:spPr>
        <p:txBody>
          <a:bodyPr anchor="ctr">
            <a:normAutofit fontScale="85000" lnSpcReduction="20000"/>
          </a:bodyPr>
          <a:lstStyle/>
          <a:p>
            <a:pPr marL="0" indent="0">
              <a:buNone/>
            </a:pPr>
            <a:r>
              <a:rPr lang="es-MX" sz="2600" dirty="0">
                <a:solidFill>
                  <a:srgbClr val="000000"/>
                </a:solidFill>
              </a:rPr>
              <a:t>Los hombres son (o deben ser) los servidores del mundo. </a:t>
            </a:r>
          </a:p>
          <a:p>
            <a:pPr marL="0" indent="0">
              <a:buNone/>
            </a:pPr>
            <a:r>
              <a:rPr lang="es-MX" sz="2600" dirty="0">
                <a:solidFill>
                  <a:srgbClr val="000000"/>
                </a:solidFill>
              </a:rPr>
              <a:t>Primero, tienen que ser capaces, </a:t>
            </a:r>
            <a:br>
              <a:rPr lang="es-MX" sz="2600" dirty="0">
                <a:solidFill>
                  <a:srgbClr val="000000"/>
                </a:solidFill>
              </a:rPr>
            </a:br>
            <a:r>
              <a:rPr lang="es-MX" sz="2600" dirty="0">
                <a:solidFill>
                  <a:srgbClr val="000000"/>
                </a:solidFill>
              </a:rPr>
              <a:t>tener disposición ante todo. Su encargo es, ejercer la autoridad de Dios.</a:t>
            </a:r>
          </a:p>
          <a:p>
            <a:pPr marL="0" indent="0">
              <a:buNone/>
            </a:pPr>
            <a:r>
              <a:rPr lang="es-MX" sz="2600" dirty="0">
                <a:solidFill>
                  <a:srgbClr val="000000"/>
                </a:solidFill>
              </a:rPr>
              <a:t>Segundo, tienen que amar. No se refiere solamente a los seres queridos, sino a todo prójimo, emulando al amor de Cristo.</a:t>
            </a:r>
          </a:p>
          <a:p>
            <a:pPr marL="0" indent="0">
              <a:buNone/>
            </a:pPr>
            <a:r>
              <a:rPr lang="es-MX" sz="2600" dirty="0">
                <a:solidFill>
                  <a:srgbClr val="000000"/>
                </a:solidFill>
              </a:rPr>
              <a:t>Tercero, tienen que poner las vidas y necesidades de otros ante de su propia vida, ante de sus deseos y placeres.</a:t>
            </a:r>
            <a:endParaRPr lang="es-MX" sz="1900" dirty="0">
              <a:solidFill>
                <a:srgbClr val="000000"/>
              </a:solidFill>
            </a:endParaRPr>
          </a:p>
          <a:p>
            <a:pPr marL="0" indent="0">
              <a:buNone/>
            </a:pPr>
            <a:endParaRPr lang="es-MX" sz="1900" dirty="0">
              <a:solidFill>
                <a:srgbClr val="000000"/>
              </a:solidFill>
            </a:endParaRPr>
          </a:p>
        </p:txBody>
      </p:sp>
      <p:pic>
        <p:nvPicPr>
          <p:cNvPr id="5" name="Imagen 4" descr="Diagrama&#10;&#10;Descripción generada automáticamente">
            <a:extLst>
              <a:ext uri="{FF2B5EF4-FFF2-40B4-BE49-F238E27FC236}">
                <a16:creationId xmlns:a16="http://schemas.microsoft.com/office/drawing/2014/main" id="{1398361B-76FB-45E4-973C-2458B846D0C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61836" y="2837712"/>
            <a:ext cx="4289777" cy="3217333"/>
          </a:xfrm>
          <a:prstGeom prst="rect">
            <a:avLst/>
          </a:prstGeom>
        </p:spPr>
      </p:pic>
    </p:spTree>
    <p:extLst>
      <p:ext uri="{BB962C8B-B14F-4D97-AF65-F5344CB8AC3E}">
        <p14:creationId xmlns:p14="http://schemas.microsoft.com/office/powerpoint/2010/main" val="397690245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28D436F-9ACD-4C92-AFC8-C934C527A6A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96000" y="0"/>
            <a:ext cx="6096000" cy="6858000"/>
          </a:xfrm>
          <a:prstGeom prst="rect">
            <a:avLst/>
          </a:prstGeom>
          <a:solidFill>
            <a:schemeClr val="tx1">
              <a:alpha val="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090538E0-A884-4E60-A6AB-77D830E2FCE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53478" y="0"/>
            <a:ext cx="4657389"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138A48EF-8A8E-4FDD-ACAF-1B1F08A4A0F9}"/>
              </a:ext>
            </a:extLst>
          </p:cNvPr>
          <p:cNvSpPr>
            <a:spLocks noGrp="1"/>
          </p:cNvSpPr>
          <p:nvPr>
            <p:ph type="title"/>
          </p:nvPr>
        </p:nvSpPr>
        <p:spPr>
          <a:xfrm>
            <a:off x="1808669" y="680028"/>
            <a:ext cx="3722933" cy="757130"/>
          </a:xfrm>
          <a:ln w="25400" cap="sq">
            <a:solidFill>
              <a:srgbClr val="FFFFFF"/>
            </a:solidFill>
            <a:miter lim="800000"/>
          </a:ln>
        </p:spPr>
        <p:txBody>
          <a:bodyPr wrap="square">
            <a:normAutofit/>
          </a:bodyPr>
          <a:lstStyle/>
          <a:p>
            <a:pPr algn="ctr"/>
            <a:r>
              <a:rPr lang="es-MX" sz="2400" dirty="0">
                <a:solidFill>
                  <a:srgbClr val="FFFFFF"/>
                </a:solidFill>
              </a:rPr>
              <a:t>Resumen: El carácter de un verdadero hombre</a:t>
            </a:r>
          </a:p>
        </p:txBody>
      </p:sp>
      <p:sp>
        <p:nvSpPr>
          <p:cNvPr id="14" name="Rectangle 13">
            <a:extLst>
              <a:ext uri="{FF2B5EF4-FFF2-40B4-BE49-F238E27FC236}">
                <a16:creationId xmlns:a16="http://schemas.microsoft.com/office/drawing/2014/main" id="{DB0D7DD0-1C67-4D4C-9E06-678233DB84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453478" cy="6858000"/>
          </a:xfrm>
          <a:prstGeom prst="rect">
            <a:avLst/>
          </a:prstGeom>
          <a:solidFill>
            <a:srgbClr val="404040">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Marcador de contenido 3">
            <a:extLst>
              <a:ext uri="{FF2B5EF4-FFF2-40B4-BE49-F238E27FC236}">
                <a16:creationId xmlns:a16="http://schemas.microsoft.com/office/drawing/2014/main" id="{E13B16F0-8EE6-4713-A843-D07405D44EC3}"/>
              </a:ext>
            </a:extLst>
          </p:cNvPr>
          <p:cNvSpPr>
            <a:spLocks noGrp="1"/>
          </p:cNvSpPr>
          <p:nvPr>
            <p:ph sz="half" idx="1"/>
          </p:nvPr>
        </p:nvSpPr>
        <p:spPr>
          <a:xfrm>
            <a:off x="6574536" y="234892"/>
            <a:ext cx="5053066" cy="3194108"/>
          </a:xfrm>
        </p:spPr>
        <p:txBody>
          <a:bodyPr>
            <a:normAutofit/>
          </a:bodyPr>
          <a:lstStyle/>
          <a:p>
            <a:r>
              <a:rPr lang="es-MX" sz="2000" dirty="0"/>
              <a:t>Tiene carácter moral.</a:t>
            </a:r>
          </a:p>
          <a:p>
            <a:r>
              <a:rPr lang="es-MX" sz="2000" dirty="0"/>
              <a:t>Es varonil.</a:t>
            </a:r>
          </a:p>
          <a:p>
            <a:r>
              <a:rPr lang="es-MX" sz="2000" dirty="0"/>
              <a:t>Satura todo lo que hacen con amor.</a:t>
            </a:r>
          </a:p>
          <a:p>
            <a:r>
              <a:rPr lang="es-MX" sz="2000" dirty="0"/>
              <a:t>Tiene iniciativa y fuerza para trabajar pero nunca abusa. No es macho.</a:t>
            </a:r>
          </a:p>
          <a:p>
            <a:r>
              <a:rPr lang="es-MX" sz="2000" b="1" dirty="0">
                <a:solidFill>
                  <a:srgbClr val="FF0000"/>
                </a:solidFill>
              </a:rPr>
              <a:t>Es noble, siempre es cortés, respeta a otros (los honra). Pone a sus semejantes primero.</a:t>
            </a:r>
          </a:p>
        </p:txBody>
      </p:sp>
      <p:sp>
        <p:nvSpPr>
          <p:cNvPr id="5" name="Marcador de contenido 4">
            <a:extLst>
              <a:ext uri="{FF2B5EF4-FFF2-40B4-BE49-F238E27FC236}">
                <a16:creationId xmlns:a16="http://schemas.microsoft.com/office/drawing/2014/main" id="{89C56867-4F5E-450B-84F7-7175B333CF9D}"/>
              </a:ext>
            </a:extLst>
          </p:cNvPr>
          <p:cNvSpPr>
            <a:spLocks noGrp="1"/>
          </p:cNvSpPr>
          <p:nvPr>
            <p:ph sz="half" idx="2"/>
          </p:nvPr>
        </p:nvSpPr>
        <p:spPr>
          <a:xfrm>
            <a:off x="6570204" y="3671315"/>
            <a:ext cx="5057398" cy="2914664"/>
          </a:xfrm>
        </p:spPr>
        <p:txBody>
          <a:bodyPr>
            <a:normAutofit/>
          </a:bodyPr>
          <a:lstStyle/>
          <a:p>
            <a:r>
              <a:rPr lang="es-MX" sz="2000" dirty="0"/>
              <a:t>Es Firme en la fe</a:t>
            </a:r>
          </a:p>
          <a:p>
            <a:r>
              <a:rPr lang="es-MX" sz="2000" dirty="0"/>
              <a:t>No tiene vergüenza de obedecer a Dios.</a:t>
            </a:r>
          </a:p>
          <a:p>
            <a:r>
              <a:rPr lang="es-MX" sz="2000" dirty="0"/>
              <a:t>Cumple con Dios. </a:t>
            </a:r>
          </a:p>
          <a:p>
            <a:r>
              <a:rPr lang="es-MX" sz="2000" b="1" dirty="0">
                <a:solidFill>
                  <a:srgbClr val="FF0000"/>
                </a:solidFill>
              </a:rPr>
              <a:t>Es manso pero firme, fuerte, decidido en su camino.</a:t>
            </a:r>
          </a:p>
          <a:p>
            <a:endParaRPr lang="es-MX" sz="2000" dirty="0"/>
          </a:p>
        </p:txBody>
      </p:sp>
      <p:pic>
        <p:nvPicPr>
          <p:cNvPr id="13" name="Imagen 12" descr="Un dibujo de un hombre con un traje de color negro&#10;&#10;Descripción generada automáticamente con confianza baja">
            <a:extLst>
              <a:ext uri="{FF2B5EF4-FFF2-40B4-BE49-F238E27FC236}">
                <a16:creationId xmlns:a16="http://schemas.microsoft.com/office/drawing/2014/main" id="{DED66E0E-E4D3-4257-97EB-23C5FA500A8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29006" y="1709179"/>
            <a:ext cx="4876800" cy="4876800"/>
          </a:xfrm>
          <a:prstGeom prst="rect">
            <a:avLst/>
          </a:prstGeom>
        </p:spPr>
      </p:pic>
    </p:spTree>
    <p:extLst>
      <p:ext uri="{BB962C8B-B14F-4D97-AF65-F5344CB8AC3E}">
        <p14:creationId xmlns:p14="http://schemas.microsoft.com/office/powerpoint/2010/main" val="2327904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Rectangle 9">
            <a:extLst>
              <a:ext uri="{FF2B5EF4-FFF2-40B4-BE49-F238E27FC236}">
                <a16:creationId xmlns:a16="http://schemas.microsoft.com/office/drawing/2014/main" id="{4038CB10-1F5C-4D54-9DF7-12586DE5B00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7546" y="4572000"/>
            <a:ext cx="7058307" cy="1964266"/>
          </a:xfrm>
          <a:prstGeom prst="rect">
            <a:avLst/>
          </a:prstGeom>
          <a:solidFill>
            <a:srgbClr val="336E5C">
              <a:alpha val="9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9D732B9C-E253-46F7-B3F6-00D0E7AD33B1}"/>
              </a:ext>
            </a:extLst>
          </p:cNvPr>
          <p:cNvSpPr>
            <a:spLocks noGrp="1"/>
          </p:cNvSpPr>
          <p:nvPr>
            <p:ph type="title"/>
          </p:nvPr>
        </p:nvSpPr>
        <p:spPr>
          <a:xfrm>
            <a:off x="524256" y="4767072"/>
            <a:ext cx="6594189" cy="1625210"/>
          </a:xfrm>
        </p:spPr>
        <p:txBody>
          <a:bodyPr>
            <a:normAutofit/>
          </a:bodyPr>
          <a:lstStyle/>
          <a:p>
            <a:pPr algn="r"/>
            <a:r>
              <a:rPr lang="es-MX">
                <a:solidFill>
                  <a:srgbClr val="FFFFFF"/>
                </a:solidFill>
              </a:rPr>
              <a:t>Direcciones para este sermón</a:t>
            </a:r>
          </a:p>
        </p:txBody>
      </p:sp>
      <p:pic>
        <p:nvPicPr>
          <p:cNvPr id="5" name="Imagen 4" descr="Niña sentada en el suelo&#10;&#10;Descripción generada automáticamente con confianza media">
            <a:extLst>
              <a:ext uri="{FF2B5EF4-FFF2-40B4-BE49-F238E27FC236}">
                <a16:creationId xmlns:a16="http://schemas.microsoft.com/office/drawing/2014/main" id="{84E0FA70-DC8C-4DAE-850C-7BE4F9F7010B}"/>
              </a:ext>
            </a:extLst>
          </p:cNvPr>
          <p:cNvPicPr>
            <a:picLocks noChangeAspect="1"/>
          </p:cNvPicPr>
          <p:nvPr/>
        </p:nvPicPr>
        <p:blipFill rotWithShape="1">
          <a:blip r:embed="rId2">
            <a:extLst>
              <a:ext uri="{28A0092B-C50C-407E-A947-70E740481C1C}">
                <a14:useLocalDpi xmlns:a14="http://schemas.microsoft.com/office/drawing/2010/main" val="0"/>
              </a:ext>
            </a:extLst>
          </a:blip>
          <a:srcRect l="3338"/>
          <a:stretch/>
        </p:blipFill>
        <p:spPr>
          <a:xfrm>
            <a:off x="327547" y="321733"/>
            <a:ext cx="7058306" cy="4107392"/>
          </a:xfrm>
          <a:prstGeom prst="rect">
            <a:avLst/>
          </a:prstGeom>
        </p:spPr>
      </p:pic>
      <p:sp>
        <p:nvSpPr>
          <p:cNvPr id="12" name="Rectangle 11">
            <a:extLst>
              <a:ext uri="{FF2B5EF4-FFF2-40B4-BE49-F238E27FC236}">
                <a16:creationId xmlns:a16="http://schemas.microsoft.com/office/drawing/2014/main" id="{73ED6512-6858-4552-B699-9A97FE9A4EA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7534655" y="321732"/>
            <a:ext cx="4335613" cy="6214534"/>
          </a:xfrm>
          <a:prstGeom prst="rect">
            <a:avLst/>
          </a:prstGeom>
          <a:solidFill>
            <a:srgbClr val="59595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Marcador de contenido 2">
            <a:extLst>
              <a:ext uri="{FF2B5EF4-FFF2-40B4-BE49-F238E27FC236}">
                <a16:creationId xmlns:a16="http://schemas.microsoft.com/office/drawing/2014/main" id="{7795EAC0-8A5F-41F7-9CAA-27026444D9FF}"/>
              </a:ext>
            </a:extLst>
          </p:cNvPr>
          <p:cNvSpPr>
            <a:spLocks noGrp="1"/>
          </p:cNvSpPr>
          <p:nvPr>
            <p:ph idx="1"/>
          </p:nvPr>
        </p:nvSpPr>
        <p:spPr>
          <a:xfrm>
            <a:off x="8029319" y="614150"/>
            <a:ext cx="3424739" cy="5445456"/>
          </a:xfrm>
        </p:spPr>
        <p:txBody>
          <a:bodyPr anchor="ctr">
            <a:normAutofit fontScale="92500" lnSpcReduction="10000"/>
          </a:bodyPr>
          <a:lstStyle/>
          <a:p>
            <a:r>
              <a:rPr lang="es-MX" sz="2400" b="1" dirty="0">
                <a:solidFill>
                  <a:schemeClr val="accent1">
                    <a:lumMod val="40000"/>
                    <a:lumOff val="60000"/>
                  </a:schemeClr>
                </a:solidFill>
              </a:rPr>
              <a:t>Hombres</a:t>
            </a:r>
            <a:r>
              <a:rPr lang="es-MX" sz="2400" dirty="0">
                <a:solidFill>
                  <a:srgbClr val="FFFFFF"/>
                </a:solidFill>
              </a:rPr>
              <a:t> – Tomen este sermón como los perfiles, metas, y mandamientos </a:t>
            </a:r>
            <a:r>
              <a:rPr lang="es-MX" sz="2400" b="1" u="sng" dirty="0">
                <a:solidFill>
                  <a:srgbClr val="FFFFFF"/>
                </a:solidFill>
              </a:rPr>
              <a:t>a seguir</a:t>
            </a:r>
            <a:r>
              <a:rPr lang="es-MX" sz="2400" dirty="0">
                <a:solidFill>
                  <a:srgbClr val="FFFFFF"/>
                </a:solidFill>
              </a:rPr>
              <a:t>.</a:t>
            </a:r>
          </a:p>
          <a:p>
            <a:r>
              <a:rPr lang="es-MX" sz="2400" dirty="0">
                <a:solidFill>
                  <a:schemeClr val="accent1">
                    <a:lumMod val="40000"/>
                    <a:lumOff val="60000"/>
                  </a:schemeClr>
                </a:solidFill>
              </a:rPr>
              <a:t>Mujeres solteras </a:t>
            </a:r>
            <a:r>
              <a:rPr lang="es-MX" sz="2400" dirty="0">
                <a:solidFill>
                  <a:srgbClr val="FFFFFF"/>
                </a:solidFill>
              </a:rPr>
              <a:t>– </a:t>
            </a:r>
            <a:r>
              <a:rPr lang="es-MX" sz="2400" dirty="0" err="1">
                <a:solidFill>
                  <a:srgbClr val="FFFFFF"/>
                </a:solidFill>
              </a:rPr>
              <a:t>Tomenlo</a:t>
            </a:r>
            <a:r>
              <a:rPr lang="es-MX" sz="2400" dirty="0">
                <a:solidFill>
                  <a:srgbClr val="FFFFFF"/>
                </a:solidFill>
              </a:rPr>
              <a:t> como la guía de perfiles y características para </a:t>
            </a:r>
            <a:br>
              <a:rPr lang="es-MX" sz="2400" dirty="0">
                <a:solidFill>
                  <a:srgbClr val="FFFFFF"/>
                </a:solidFill>
              </a:rPr>
            </a:br>
            <a:r>
              <a:rPr lang="es-MX" sz="2400" b="1" u="sng" dirty="0">
                <a:solidFill>
                  <a:srgbClr val="FFFFFF"/>
                </a:solidFill>
              </a:rPr>
              <a:t>cuando busquen un buen marido</a:t>
            </a:r>
            <a:r>
              <a:rPr lang="es-MX" sz="2400" dirty="0">
                <a:solidFill>
                  <a:srgbClr val="FFFFFF"/>
                </a:solidFill>
              </a:rPr>
              <a:t>.</a:t>
            </a:r>
          </a:p>
          <a:p>
            <a:r>
              <a:rPr lang="es-MX" sz="2400" dirty="0">
                <a:solidFill>
                  <a:schemeClr val="accent1">
                    <a:lumMod val="40000"/>
                    <a:lumOff val="60000"/>
                  </a:schemeClr>
                </a:solidFill>
              </a:rPr>
              <a:t>Jovencitas</a:t>
            </a:r>
            <a:r>
              <a:rPr lang="es-MX" sz="2400" dirty="0">
                <a:solidFill>
                  <a:srgbClr val="FFFFFF"/>
                </a:solidFill>
              </a:rPr>
              <a:t> </a:t>
            </a:r>
            <a:r>
              <a:rPr lang="es-MX" sz="2400" b="1" u="sng" dirty="0">
                <a:solidFill>
                  <a:srgbClr val="FFFFFF"/>
                </a:solidFill>
              </a:rPr>
              <a:t>quieran un esposo </a:t>
            </a:r>
            <a:r>
              <a:rPr lang="es-MX" sz="2400" dirty="0">
                <a:solidFill>
                  <a:srgbClr val="FFFFFF"/>
                </a:solidFill>
              </a:rPr>
              <a:t>como su papá (si cumple con las cualidades).</a:t>
            </a:r>
          </a:p>
          <a:p>
            <a:r>
              <a:rPr lang="es-MX" sz="2400" dirty="0">
                <a:solidFill>
                  <a:schemeClr val="accent1">
                    <a:lumMod val="40000"/>
                    <a:lumOff val="60000"/>
                  </a:schemeClr>
                </a:solidFill>
              </a:rPr>
              <a:t>Jovencitos </a:t>
            </a:r>
            <a:r>
              <a:rPr lang="es-MX" sz="2400" b="1" u="sng" dirty="0">
                <a:solidFill>
                  <a:srgbClr val="FFFFFF"/>
                </a:solidFill>
              </a:rPr>
              <a:t>quieran ser como</a:t>
            </a:r>
            <a:r>
              <a:rPr lang="es-MX" sz="2400" b="1" dirty="0">
                <a:solidFill>
                  <a:srgbClr val="FFFFFF"/>
                </a:solidFill>
              </a:rPr>
              <a:t> </a:t>
            </a:r>
            <a:r>
              <a:rPr lang="es-MX" sz="2400" dirty="0">
                <a:solidFill>
                  <a:srgbClr val="FFFFFF"/>
                </a:solidFill>
              </a:rPr>
              <a:t>su papá. (si cumple igualmente)</a:t>
            </a:r>
          </a:p>
        </p:txBody>
      </p:sp>
    </p:spTree>
    <p:extLst>
      <p:ext uri="{BB962C8B-B14F-4D97-AF65-F5344CB8AC3E}">
        <p14:creationId xmlns:p14="http://schemas.microsoft.com/office/powerpoint/2010/main" val="2152745181"/>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6" name="Rectangle 39">
            <a:extLst>
              <a:ext uri="{FF2B5EF4-FFF2-40B4-BE49-F238E27FC236}">
                <a16:creationId xmlns:a16="http://schemas.microsoft.com/office/drawing/2014/main" id="{0B9EE3F3-89B7-43C3-8651-C4C96830993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577B537-49B0-4751-8022-A7C558154C9B}"/>
              </a:ext>
            </a:extLst>
          </p:cNvPr>
          <p:cNvSpPr>
            <a:spLocks noGrp="1"/>
          </p:cNvSpPr>
          <p:nvPr>
            <p:ph type="title"/>
          </p:nvPr>
        </p:nvSpPr>
        <p:spPr>
          <a:xfrm>
            <a:off x="411480" y="991443"/>
            <a:ext cx="4443154" cy="1087819"/>
          </a:xfrm>
        </p:spPr>
        <p:txBody>
          <a:bodyPr anchor="b">
            <a:normAutofit/>
          </a:bodyPr>
          <a:lstStyle/>
          <a:p>
            <a:r>
              <a:rPr lang="es-MX" sz="3400" b="1" dirty="0"/>
              <a:t>¿Qué hay de malo con lo que tenemos?</a:t>
            </a:r>
          </a:p>
        </p:txBody>
      </p:sp>
      <p:sp>
        <p:nvSpPr>
          <p:cNvPr id="47" name="Rectangle 41">
            <a:extLst>
              <a:ext uri="{FF2B5EF4-FFF2-40B4-BE49-F238E27FC236}">
                <a16:creationId xmlns:a16="http://schemas.microsoft.com/office/drawing/2014/main" id="{33AE4636-AEEC-45D6-84D4-7AC2DA48EC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649223" y="387939"/>
            <a:ext cx="73152" cy="548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48" name="Rectangle 43">
            <a:extLst>
              <a:ext uri="{FF2B5EF4-FFF2-40B4-BE49-F238E27FC236}">
                <a16:creationId xmlns:a16="http://schemas.microsoft.com/office/drawing/2014/main" id="{8D9CE0F4-2EB2-4F1F-8AAC-DB3571D9FE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1480" y="2285541"/>
            <a:ext cx="4389120"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prstClr val="white"/>
              </a:solidFill>
              <a:latin typeface="Calibri" panose="020F0502020204030204"/>
            </a:endParaRPr>
          </a:p>
        </p:txBody>
      </p:sp>
      <p:sp>
        <p:nvSpPr>
          <p:cNvPr id="3" name="Marcador de contenido 2">
            <a:extLst>
              <a:ext uri="{FF2B5EF4-FFF2-40B4-BE49-F238E27FC236}">
                <a16:creationId xmlns:a16="http://schemas.microsoft.com/office/drawing/2014/main" id="{BEAA9789-2343-4E70-892B-E5F4AF18E26A}"/>
              </a:ext>
            </a:extLst>
          </p:cNvPr>
          <p:cNvSpPr>
            <a:spLocks noGrp="1"/>
          </p:cNvSpPr>
          <p:nvPr>
            <p:ph idx="1"/>
          </p:nvPr>
        </p:nvSpPr>
        <p:spPr>
          <a:xfrm>
            <a:off x="411479" y="2510108"/>
            <a:ext cx="4915895" cy="4044682"/>
          </a:xfrm>
        </p:spPr>
        <p:txBody>
          <a:bodyPr>
            <a:normAutofit/>
          </a:bodyPr>
          <a:lstStyle/>
          <a:p>
            <a:r>
              <a:rPr lang="es-MX" sz="1800" dirty="0"/>
              <a:t>Familias rotas por separación de la pareja. Parejas peleando. Niños con solo uno de los padres. Abuelos, tíos, amigos tomando el lugar del padre o la madre.</a:t>
            </a:r>
          </a:p>
          <a:p>
            <a:r>
              <a:rPr lang="es-MX" sz="1800" dirty="0"/>
              <a:t>Homosexuales y lesbianas. Mujeres machas y hombres afeminados. Mujeres que no son femeninas, hombres que no pueden ponerse los pantalones y actuar varonilmente.</a:t>
            </a:r>
          </a:p>
          <a:p>
            <a:r>
              <a:rPr lang="es-MX" sz="1800" dirty="0"/>
              <a:t>Transgéneros que no saben lo que son. Confusión sexual. Dañando a sus cuerpos y queriendo regresar a antes.</a:t>
            </a:r>
          </a:p>
          <a:p>
            <a:r>
              <a:rPr lang="es-MX" sz="1800" dirty="0"/>
              <a:t>Mujeres sensuales y promiscuas que comparten su cuerpo con quien que sea en la calle. No hay prudencia, no hay modestia, ni castidad.</a:t>
            </a:r>
          </a:p>
        </p:txBody>
      </p:sp>
      <p:pic>
        <p:nvPicPr>
          <p:cNvPr id="7" name="Imagen 6" descr="Un grupo de personas paradas en una playa&#10;&#10;Descripción generada automáticamente">
            <a:extLst>
              <a:ext uri="{FF2B5EF4-FFF2-40B4-BE49-F238E27FC236}">
                <a16:creationId xmlns:a16="http://schemas.microsoft.com/office/drawing/2014/main" id="{BE577829-B816-4D8E-961D-13AD3030335B}"/>
              </a:ext>
            </a:extLst>
          </p:cNvPr>
          <p:cNvPicPr>
            <a:picLocks noChangeAspect="1"/>
          </p:cNvPicPr>
          <p:nvPr/>
        </p:nvPicPr>
        <p:blipFill rotWithShape="1">
          <a:blip r:embed="rId2">
            <a:extLst>
              <a:ext uri="{28A0092B-C50C-407E-A947-70E740481C1C}">
                <a14:useLocalDpi xmlns:a14="http://schemas.microsoft.com/office/drawing/2010/main" val="0"/>
              </a:ext>
            </a:extLst>
          </a:blip>
          <a:srcRect l="5948" r="10390" b="1"/>
          <a:stretch/>
        </p:blipFill>
        <p:spPr>
          <a:xfrm>
            <a:off x="5647837" y="625683"/>
            <a:ext cx="5916381" cy="5551280"/>
          </a:xfrm>
          <a:prstGeom prst="rect">
            <a:avLst/>
          </a:prstGeom>
        </p:spPr>
      </p:pic>
    </p:spTree>
    <p:extLst>
      <p:ext uri="{BB962C8B-B14F-4D97-AF65-F5344CB8AC3E}">
        <p14:creationId xmlns:p14="http://schemas.microsoft.com/office/powerpoint/2010/main" val="3865594654"/>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6166C6D1-23AC-49C4-BA07-238E4E9F8CE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450222"/>
            <a:ext cx="5242262" cy="2781866"/>
          </a:xfrm>
          <a:prstGeom prst="rect">
            <a:avLst/>
          </a:prstGeom>
          <a:solidFill>
            <a:srgbClr val="595959"/>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2" name="Título 1">
            <a:extLst>
              <a:ext uri="{FF2B5EF4-FFF2-40B4-BE49-F238E27FC236}">
                <a16:creationId xmlns:a16="http://schemas.microsoft.com/office/drawing/2014/main" id="{14E28EF7-AEFA-4B25-9581-DD28F8A966FA}"/>
              </a:ext>
            </a:extLst>
          </p:cNvPr>
          <p:cNvSpPr>
            <a:spLocks noGrp="1"/>
          </p:cNvSpPr>
          <p:nvPr>
            <p:ph type="title"/>
          </p:nvPr>
        </p:nvSpPr>
        <p:spPr>
          <a:xfrm>
            <a:off x="774699" y="762000"/>
            <a:ext cx="4646387" cy="2144162"/>
          </a:xfrm>
        </p:spPr>
        <p:txBody>
          <a:bodyPr>
            <a:normAutofit/>
          </a:bodyPr>
          <a:lstStyle/>
          <a:p>
            <a:r>
              <a:rPr lang="es-MX" sz="4000" dirty="0">
                <a:solidFill>
                  <a:srgbClr val="FFFFFF"/>
                </a:solidFill>
              </a:rPr>
              <a:t>¿Qué metas pone el mundo respecto</a:t>
            </a:r>
            <a:br>
              <a:rPr lang="es-MX" sz="4000" dirty="0">
                <a:solidFill>
                  <a:srgbClr val="FFFFFF"/>
                </a:solidFill>
              </a:rPr>
            </a:br>
            <a:r>
              <a:rPr lang="es-MX" sz="4000" dirty="0">
                <a:solidFill>
                  <a:srgbClr val="FFFFFF"/>
                </a:solidFill>
              </a:rPr>
              <a:t>a los varones?</a:t>
            </a:r>
          </a:p>
        </p:txBody>
      </p:sp>
      <p:sp>
        <p:nvSpPr>
          <p:cNvPr id="12" name="Rectangle 11">
            <a:extLst>
              <a:ext uri="{FF2B5EF4-FFF2-40B4-BE49-F238E27FC236}">
                <a16:creationId xmlns:a16="http://schemas.microsoft.com/office/drawing/2014/main" id="{2A8B9026-04DF-499B-A388-67FCB7435E5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74405" y="459771"/>
            <a:ext cx="1294599" cy="1296997"/>
          </a:xfrm>
          <a:prstGeom prst="rect">
            <a:avLst/>
          </a:prstGeom>
          <a:solidFill>
            <a:srgbClr val="A5A5A5"/>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4" name="Rectangle 13">
            <a:extLst>
              <a:ext uri="{FF2B5EF4-FFF2-40B4-BE49-F238E27FC236}">
                <a16:creationId xmlns:a16="http://schemas.microsoft.com/office/drawing/2014/main" id="{05CC4153-3F0D-4F4C-8F12-E8FC3FA40AE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868955" y="1935089"/>
            <a:ext cx="1294599" cy="1296998"/>
          </a:xfrm>
          <a:prstGeom prst="rect">
            <a:avLst/>
          </a:prstGeom>
          <a:solidFill>
            <a:schemeClr val="accent5">
              <a:alpha val="95000"/>
            </a:schemeClr>
          </a:solidFill>
          <a:ln w="254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FFFF"/>
              </a:solidFill>
            </a:endParaRPr>
          </a:p>
        </p:txBody>
      </p:sp>
      <p:sp>
        <p:nvSpPr>
          <p:cNvPr id="16" name="Rectangle 15">
            <a:extLst>
              <a:ext uri="{FF2B5EF4-FFF2-40B4-BE49-F238E27FC236}">
                <a16:creationId xmlns:a16="http://schemas.microsoft.com/office/drawing/2014/main" id="{1C091803-41C2-48E0-9228-5148460C74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2058" y="3395974"/>
            <a:ext cx="6706946" cy="3006661"/>
          </a:xfrm>
          <a:prstGeom prst="rect">
            <a:avLst/>
          </a:prstGeom>
          <a:solidFill>
            <a:schemeClr val="tx1">
              <a:lumMod val="50000"/>
              <a:lumOff val="50000"/>
              <a:alpha val="2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1F0326F-565A-49CB-889D-58E53C4837F7}"/>
              </a:ext>
            </a:extLst>
          </p:cNvPr>
          <p:cNvSpPr>
            <a:spLocks noGrp="1"/>
          </p:cNvSpPr>
          <p:nvPr>
            <p:ph idx="1"/>
          </p:nvPr>
        </p:nvSpPr>
        <p:spPr>
          <a:xfrm>
            <a:off x="758443" y="3276904"/>
            <a:ext cx="6108726" cy="3244800"/>
          </a:xfrm>
        </p:spPr>
        <p:txBody>
          <a:bodyPr anchor="ctr">
            <a:normAutofit/>
          </a:bodyPr>
          <a:lstStyle/>
          <a:p>
            <a:pPr marL="0" indent="0">
              <a:buNone/>
            </a:pPr>
            <a:r>
              <a:rPr lang="es-MX" sz="2000" dirty="0"/>
              <a:t>No ser agresivos, ni hacer esfuerzos físicos, ser muy pasivos, sin iniciativa propia, que sean obedientes a sus esposas y niños. Que sigan la moda y normas actuales.</a:t>
            </a:r>
          </a:p>
          <a:p>
            <a:pPr marL="0" indent="0">
              <a:buNone/>
            </a:pPr>
            <a:r>
              <a:rPr lang="es-MX" sz="2000" dirty="0"/>
              <a:t>El hombre debe complacer en todo lo que quieran, a su esposa e hijos. Sobre todo, </a:t>
            </a:r>
            <a:r>
              <a:rPr lang="es-MX" sz="2000" b="1" u="sng" dirty="0">
                <a:solidFill>
                  <a:srgbClr val="FF0000"/>
                </a:solidFill>
              </a:rPr>
              <a:t>los hombres no deben tomar el liderazgo</a:t>
            </a:r>
            <a:r>
              <a:rPr lang="es-MX" sz="2000" dirty="0"/>
              <a:t>, ni en su hogar o familia, ni con su mujer, ni en el trabajo, ni en su iglesia, ni en el gobierno, ni en su país. Pero recordemos que este fue el pecado de Adán… </a:t>
            </a:r>
            <a:r>
              <a:rPr lang="es-MX" sz="2000" b="1" i="1" u="sng" dirty="0">
                <a:solidFill>
                  <a:srgbClr val="FF0000"/>
                </a:solidFill>
              </a:rPr>
              <a:t>Por cuanto obedeciste a la voz de tu mujer</a:t>
            </a:r>
            <a:r>
              <a:rPr lang="es-MX" sz="2000" i="1" dirty="0">
                <a:solidFill>
                  <a:srgbClr val="000000"/>
                </a:solidFill>
              </a:rPr>
              <a:t>  </a:t>
            </a:r>
            <a:r>
              <a:rPr lang="es-MX" sz="2000" dirty="0">
                <a:solidFill>
                  <a:srgbClr val="000000"/>
                </a:solidFill>
              </a:rPr>
              <a:t>fue lo que causó nuestra situación actual.</a:t>
            </a:r>
            <a:endParaRPr lang="es-MX" sz="2000" dirty="0"/>
          </a:p>
        </p:txBody>
      </p:sp>
      <p:pic>
        <p:nvPicPr>
          <p:cNvPr id="5" name="Imagen 4">
            <a:extLst>
              <a:ext uri="{FF2B5EF4-FFF2-40B4-BE49-F238E27FC236}">
                <a16:creationId xmlns:a16="http://schemas.microsoft.com/office/drawing/2014/main" id="{EEA5DA46-AE47-4722-84EA-D08AE4CC969C}"/>
              </a:ext>
            </a:extLst>
          </p:cNvPr>
          <p:cNvPicPr>
            <a:picLocks noChangeAspect="1"/>
          </p:cNvPicPr>
          <p:nvPr/>
        </p:nvPicPr>
        <p:blipFill rotWithShape="1">
          <a:blip r:embed="rId2"/>
          <a:srcRect l="11922"/>
          <a:stretch/>
        </p:blipFill>
        <p:spPr>
          <a:xfrm>
            <a:off x="7339089" y="450221"/>
            <a:ext cx="4371502" cy="4790519"/>
          </a:xfrm>
          <a:prstGeom prst="rect">
            <a:avLst/>
          </a:prstGeom>
        </p:spPr>
      </p:pic>
      <p:sp>
        <p:nvSpPr>
          <p:cNvPr id="15" name="CuadroTexto 14">
            <a:extLst>
              <a:ext uri="{FF2B5EF4-FFF2-40B4-BE49-F238E27FC236}">
                <a16:creationId xmlns:a16="http://schemas.microsoft.com/office/drawing/2014/main" id="{198DBBFF-EA47-4624-9CD9-81F677498741}"/>
              </a:ext>
            </a:extLst>
          </p:cNvPr>
          <p:cNvSpPr txBox="1"/>
          <p:nvPr/>
        </p:nvSpPr>
        <p:spPr>
          <a:xfrm>
            <a:off x="7306579" y="5328592"/>
            <a:ext cx="4371502" cy="1200329"/>
          </a:xfrm>
          <a:prstGeom prst="rect">
            <a:avLst/>
          </a:prstGeom>
          <a:noFill/>
        </p:spPr>
        <p:txBody>
          <a:bodyPr wrap="square">
            <a:spAutoFit/>
          </a:bodyPr>
          <a:lstStyle/>
          <a:p>
            <a:r>
              <a:rPr lang="es-MX" sz="1800" b="1" dirty="0"/>
              <a:t>Génesis 3:17 </a:t>
            </a:r>
            <a:r>
              <a:rPr lang="es-MX" sz="1800" i="1" dirty="0">
                <a:solidFill>
                  <a:schemeClr val="accent1"/>
                </a:solidFill>
              </a:rPr>
              <a:t>Y al hombre dijo: </a:t>
            </a:r>
            <a:r>
              <a:rPr lang="es-MX" sz="1800" b="1" i="1" u="sng" dirty="0">
                <a:solidFill>
                  <a:srgbClr val="FF0000"/>
                </a:solidFill>
              </a:rPr>
              <a:t>Por cuanto obedeciste a la voz de tu mujer</a:t>
            </a:r>
            <a:r>
              <a:rPr lang="es-MX" sz="1800" i="1" dirty="0">
                <a:solidFill>
                  <a:schemeClr val="accent1"/>
                </a:solidFill>
              </a:rPr>
              <a:t>, y comiste del árbol de que te mandé diciendo: No comerás de él; maldita será…</a:t>
            </a:r>
            <a:endParaRPr lang="es-MX" dirty="0">
              <a:solidFill>
                <a:schemeClr val="accent1"/>
              </a:solidFill>
            </a:endParaRPr>
          </a:p>
        </p:txBody>
      </p:sp>
    </p:spTree>
    <p:extLst>
      <p:ext uri="{BB962C8B-B14F-4D97-AF65-F5344CB8AC3E}">
        <p14:creationId xmlns:p14="http://schemas.microsoft.com/office/powerpoint/2010/main" val="2466277665"/>
      </p:ext>
    </p:extLst>
  </p:cSld>
  <p:clrMapOvr>
    <a:masterClrMapping/>
  </p:clrMapOvr>
  <mc:AlternateContent xmlns:mc="http://schemas.openxmlformats.org/markup-compatibility/2006" xmlns:p14="http://schemas.microsoft.com/office/powerpoint/2010/main">
    <mc:Choice Requires="p14">
      <p:transition spd="slow" p14:dur="800">
        <p14:flythrough/>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Dibujo de una mujer con un vestido verde&#10;&#10;Descripción generada automáticamente con confianza baja">
            <a:extLst>
              <a:ext uri="{FF2B5EF4-FFF2-40B4-BE49-F238E27FC236}">
                <a16:creationId xmlns:a16="http://schemas.microsoft.com/office/drawing/2014/main" id="{1BBAADE7-CCA4-48AF-9172-1D9B0B2761DF}"/>
              </a:ext>
            </a:extLst>
          </p:cNvPr>
          <p:cNvPicPr>
            <a:picLocks noChangeAspect="1"/>
          </p:cNvPicPr>
          <p:nvPr/>
        </p:nvPicPr>
        <p:blipFill rotWithShape="1">
          <a:blip r:embed="rId2">
            <a:alphaModFix/>
            <a:extLst>
              <a:ext uri="{28A0092B-C50C-407E-A947-70E740481C1C}">
                <a14:useLocalDpi xmlns:a14="http://schemas.microsoft.com/office/drawing/2010/main" val="0"/>
              </a:ext>
            </a:extLst>
          </a:blip>
          <a:srcRect l="25772" r="25181" b="-1"/>
          <a:stretch/>
        </p:blipFill>
        <p:spPr>
          <a:xfrm>
            <a:off x="5797543" y="10"/>
            <a:ext cx="6394152" cy="6857990"/>
          </a:xfrm>
          <a:prstGeom prst="rect">
            <a:avLst/>
          </a:prstGeom>
        </p:spPr>
      </p:pic>
      <p:pic>
        <p:nvPicPr>
          <p:cNvPr id="10"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3FE455AD-C08D-4CDB-B258-93F933B1B1C6}"/>
              </a:ext>
            </a:extLst>
          </p:cNvPr>
          <p:cNvSpPr>
            <a:spLocks noGrp="1"/>
          </p:cNvSpPr>
          <p:nvPr>
            <p:ph type="title"/>
          </p:nvPr>
        </p:nvSpPr>
        <p:spPr>
          <a:xfrm>
            <a:off x="804998" y="798445"/>
            <a:ext cx="4803636" cy="1311664"/>
          </a:xfrm>
        </p:spPr>
        <p:txBody>
          <a:bodyPr>
            <a:normAutofit/>
          </a:bodyPr>
          <a:lstStyle/>
          <a:p>
            <a:r>
              <a:rPr lang="es-MX">
                <a:solidFill>
                  <a:srgbClr val="000000"/>
                </a:solidFill>
              </a:rPr>
              <a:t>Analizando el error de Adán</a:t>
            </a:r>
          </a:p>
        </p:txBody>
      </p:sp>
      <p:sp>
        <p:nvSpPr>
          <p:cNvPr id="3" name="Marcador de contenido 2">
            <a:extLst>
              <a:ext uri="{FF2B5EF4-FFF2-40B4-BE49-F238E27FC236}">
                <a16:creationId xmlns:a16="http://schemas.microsoft.com/office/drawing/2014/main" id="{4516EB66-5FF0-49DC-8809-C1893CD0D518}"/>
              </a:ext>
            </a:extLst>
          </p:cNvPr>
          <p:cNvSpPr>
            <a:spLocks noGrp="1"/>
          </p:cNvSpPr>
          <p:nvPr>
            <p:ph idx="1"/>
          </p:nvPr>
        </p:nvSpPr>
        <p:spPr>
          <a:xfrm>
            <a:off x="804997" y="1955410"/>
            <a:ext cx="4706803" cy="4902590"/>
          </a:xfrm>
        </p:spPr>
        <p:txBody>
          <a:bodyPr anchor="ctr">
            <a:normAutofit fontScale="92500" lnSpcReduction="10000"/>
          </a:bodyPr>
          <a:lstStyle/>
          <a:p>
            <a:pPr marL="0" indent="0">
              <a:buNone/>
            </a:pPr>
            <a:r>
              <a:rPr lang="es-MX" b="1" dirty="0">
                <a:solidFill>
                  <a:srgbClr val="000000"/>
                </a:solidFill>
              </a:rPr>
              <a:t>Génesis 3:17 </a:t>
            </a:r>
            <a:r>
              <a:rPr lang="es-MX" i="1" dirty="0">
                <a:solidFill>
                  <a:schemeClr val="accent1"/>
                </a:solidFill>
              </a:rPr>
              <a:t>Y al hombre dijo: </a:t>
            </a:r>
            <a:r>
              <a:rPr lang="es-MX" b="1" i="1" u="sng" dirty="0">
                <a:solidFill>
                  <a:schemeClr val="accent1"/>
                </a:solidFill>
              </a:rPr>
              <a:t>Por cuanto obedeciste a la voz de tu mujer</a:t>
            </a:r>
            <a:r>
              <a:rPr lang="es-MX" i="1" dirty="0">
                <a:solidFill>
                  <a:schemeClr val="accent1"/>
                </a:solidFill>
              </a:rPr>
              <a:t>, y comiste del árbol de que te mandé diciendo: No comerás de él; maldita será</a:t>
            </a:r>
            <a:r>
              <a:rPr lang="es-MX" i="1" dirty="0">
                <a:solidFill>
                  <a:srgbClr val="000000"/>
                </a:solidFill>
              </a:rPr>
              <a:t>…</a:t>
            </a:r>
          </a:p>
          <a:p>
            <a:r>
              <a:rPr lang="es-MX" dirty="0">
                <a:solidFill>
                  <a:srgbClr val="000000"/>
                </a:solidFill>
              </a:rPr>
              <a:t>Adán tuvo la tarea de ser líder en su día, con su mujer y familia, pero… no lo hizo. En lugar de ser quien iniciara las cosas, que dominara para imponer los mandamientos de Dios, Adán dejó este encargo a su mujer. “</a:t>
            </a:r>
            <a:r>
              <a:rPr lang="es-MX" i="1" dirty="0">
                <a:solidFill>
                  <a:srgbClr val="000000"/>
                </a:solidFill>
              </a:rPr>
              <a:t>Eva, haz lo que te parezca bien nosotros dos…”</a:t>
            </a:r>
          </a:p>
        </p:txBody>
      </p:sp>
    </p:spTree>
    <p:extLst>
      <p:ext uri="{BB962C8B-B14F-4D97-AF65-F5344CB8AC3E}">
        <p14:creationId xmlns:p14="http://schemas.microsoft.com/office/powerpoint/2010/main" val="3078978208"/>
      </p:ext>
    </p:extLst>
  </p:cSld>
  <p:clrMapOvr>
    <a:masterClrMapping/>
  </p:clrMapOvr>
  <p:transition spd="slow">
    <p:wipe/>
  </p:transition>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Dibujo de una mujer con un vestido verde&#10;&#10;Descripción generada automáticamente con confianza baja">
            <a:extLst>
              <a:ext uri="{FF2B5EF4-FFF2-40B4-BE49-F238E27FC236}">
                <a16:creationId xmlns:a16="http://schemas.microsoft.com/office/drawing/2014/main" id="{1BBAADE7-CCA4-48AF-9172-1D9B0B2761DF}"/>
              </a:ext>
            </a:extLst>
          </p:cNvPr>
          <p:cNvPicPr>
            <a:picLocks noChangeAspect="1"/>
          </p:cNvPicPr>
          <p:nvPr/>
        </p:nvPicPr>
        <p:blipFill rotWithShape="1">
          <a:blip r:embed="rId2">
            <a:extLst>
              <a:ext uri="{28A0092B-C50C-407E-A947-70E740481C1C}">
                <a14:useLocalDpi xmlns:a14="http://schemas.microsoft.com/office/drawing/2010/main" val="0"/>
              </a:ext>
            </a:extLst>
          </a:blip>
          <a:srcRect l="26039" r="25448" b="-1"/>
          <a:stretch/>
        </p:blipFill>
        <p:spPr>
          <a:xfrm>
            <a:off x="-11909" y="10"/>
            <a:ext cx="6324601" cy="6857990"/>
          </a:xfrm>
          <a:prstGeom prst="rect">
            <a:avLst/>
          </a:prstGeom>
        </p:spPr>
      </p:pic>
      <p:pic>
        <p:nvPicPr>
          <p:cNvPr id="15" name="Picture 14">
            <a:extLst>
              <a:ext uri="{FF2B5EF4-FFF2-40B4-BE49-F238E27FC236}">
                <a16:creationId xmlns:a16="http://schemas.microsoft.com/office/drawing/2014/main" id="{19AE98B8-B73A-4724-B639-017087F923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3FE455AD-C08D-4CDB-B258-93F933B1B1C6}"/>
              </a:ext>
            </a:extLst>
          </p:cNvPr>
          <p:cNvSpPr>
            <a:spLocks noGrp="1"/>
          </p:cNvSpPr>
          <p:nvPr>
            <p:ph type="title"/>
          </p:nvPr>
        </p:nvSpPr>
        <p:spPr>
          <a:xfrm>
            <a:off x="6751320" y="4560914"/>
            <a:ext cx="4869179" cy="1325563"/>
          </a:xfrm>
        </p:spPr>
        <p:txBody>
          <a:bodyPr>
            <a:normAutofit/>
          </a:bodyPr>
          <a:lstStyle/>
          <a:p>
            <a:r>
              <a:rPr lang="es-MX">
                <a:solidFill>
                  <a:srgbClr val="000000"/>
                </a:solidFill>
              </a:rPr>
              <a:t>Analizando el error de Adán</a:t>
            </a:r>
          </a:p>
        </p:txBody>
      </p:sp>
      <p:sp>
        <p:nvSpPr>
          <p:cNvPr id="3" name="Marcador de contenido 2">
            <a:extLst>
              <a:ext uri="{FF2B5EF4-FFF2-40B4-BE49-F238E27FC236}">
                <a16:creationId xmlns:a16="http://schemas.microsoft.com/office/drawing/2014/main" id="{4516EB66-5FF0-49DC-8809-C1893CD0D518}"/>
              </a:ext>
            </a:extLst>
          </p:cNvPr>
          <p:cNvSpPr>
            <a:spLocks noGrp="1"/>
          </p:cNvSpPr>
          <p:nvPr>
            <p:ph idx="1"/>
          </p:nvPr>
        </p:nvSpPr>
        <p:spPr>
          <a:xfrm>
            <a:off x="6751321" y="357810"/>
            <a:ext cx="4869179" cy="4072302"/>
          </a:xfrm>
        </p:spPr>
        <p:txBody>
          <a:bodyPr anchor="b">
            <a:normAutofit fontScale="92500" lnSpcReduction="20000"/>
          </a:bodyPr>
          <a:lstStyle/>
          <a:p>
            <a:pPr marL="0" indent="0">
              <a:buNone/>
            </a:pPr>
            <a:r>
              <a:rPr lang="es-MX" sz="2400" b="1" dirty="0">
                <a:solidFill>
                  <a:srgbClr val="000000"/>
                </a:solidFill>
              </a:rPr>
              <a:t>Génesis 3:17 </a:t>
            </a:r>
            <a:r>
              <a:rPr lang="es-MX" sz="2400" i="1" dirty="0">
                <a:solidFill>
                  <a:schemeClr val="accent1"/>
                </a:solidFill>
              </a:rPr>
              <a:t>Y al hombre dijo: </a:t>
            </a:r>
            <a:r>
              <a:rPr lang="es-MX" sz="2400" b="1" i="1" u="sng" dirty="0">
                <a:solidFill>
                  <a:srgbClr val="000000"/>
                </a:solidFill>
              </a:rPr>
              <a:t>Por cuanto obedeciste a la voz de tu mujer</a:t>
            </a:r>
            <a:r>
              <a:rPr lang="es-MX" sz="2400" i="1" dirty="0">
                <a:solidFill>
                  <a:srgbClr val="000000"/>
                </a:solidFill>
              </a:rPr>
              <a:t>, </a:t>
            </a:r>
            <a:r>
              <a:rPr lang="es-MX" sz="2400" i="1" dirty="0">
                <a:solidFill>
                  <a:schemeClr val="accent1"/>
                </a:solidFill>
              </a:rPr>
              <a:t>y comiste del árbol de que te mandé diciendo: No comerás de él; maldita será…</a:t>
            </a:r>
          </a:p>
          <a:p>
            <a:r>
              <a:rPr lang="es-MX" sz="2400" dirty="0">
                <a:solidFill>
                  <a:srgbClr val="000000"/>
                </a:solidFill>
              </a:rPr>
              <a:t>Aparte de dejarla actuar como líder sobre él, Adán fue débil, sin voluntad frente a ella. “</a:t>
            </a:r>
            <a:r>
              <a:rPr lang="es-MX" sz="2400" i="1" dirty="0">
                <a:solidFill>
                  <a:srgbClr val="000000"/>
                </a:solidFill>
              </a:rPr>
              <a:t>obedeciste a la voz de tu mujer</a:t>
            </a:r>
            <a:r>
              <a:rPr lang="es-MX" sz="2400" dirty="0">
                <a:solidFill>
                  <a:srgbClr val="000000"/>
                </a:solidFill>
              </a:rPr>
              <a:t>”</a:t>
            </a:r>
          </a:p>
          <a:p>
            <a:r>
              <a:rPr lang="es-MX" sz="2400" dirty="0">
                <a:solidFill>
                  <a:srgbClr val="000000"/>
                </a:solidFill>
              </a:rPr>
              <a:t>Adán tenía la obligación de estudiar lo que Dios le había dicho, </a:t>
            </a:r>
            <a:r>
              <a:rPr lang="es-MX" sz="2400" b="1" u="sng" dirty="0">
                <a:solidFill>
                  <a:srgbClr val="FF0000"/>
                </a:solidFill>
              </a:rPr>
              <a:t>e imponerlo en su familia con su cónyuge, enseñar y dirigir a su familia</a:t>
            </a:r>
            <a:r>
              <a:rPr lang="es-MX" sz="2400" dirty="0">
                <a:solidFill>
                  <a:srgbClr val="000000"/>
                </a:solidFill>
              </a:rPr>
              <a:t> pero no lo hizo bien.</a:t>
            </a:r>
          </a:p>
        </p:txBody>
      </p:sp>
    </p:spTree>
    <p:extLst>
      <p:ext uri="{BB962C8B-B14F-4D97-AF65-F5344CB8AC3E}">
        <p14:creationId xmlns:p14="http://schemas.microsoft.com/office/powerpoint/2010/main" val="3767482608"/>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682A4FD0-C2F4-4416-9697-54D8D9866E90}"/>
              </a:ext>
            </a:extLst>
          </p:cNvPr>
          <p:cNvPicPr>
            <a:picLocks noChangeAspect="1"/>
          </p:cNvPicPr>
          <p:nvPr/>
        </p:nvPicPr>
        <p:blipFill rotWithShape="1">
          <a:blip r:embed="rId2">
            <a:alphaModFix/>
          </a:blip>
          <a:srcRect l="14829" r="14078" b="-1"/>
          <a:stretch/>
        </p:blipFill>
        <p:spPr>
          <a:xfrm>
            <a:off x="5797543" y="10"/>
            <a:ext cx="6394152" cy="6857990"/>
          </a:xfrm>
          <a:prstGeom prst="rect">
            <a:avLst/>
          </a:prstGeom>
        </p:spPr>
      </p:pic>
      <p:pic>
        <p:nvPicPr>
          <p:cNvPr id="10" name="Picture 9">
            <a:extLst>
              <a:ext uri="{FF2B5EF4-FFF2-40B4-BE49-F238E27FC236}">
                <a16:creationId xmlns:a16="http://schemas.microsoft.com/office/drawing/2014/main" id="{54DDEBDD-D8BD-41A6-8A0D-B00E3768B0F9}"/>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flipH="1" flipV="1">
            <a:off x="0" y="0"/>
            <a:ext cx="12192000" cy="6858000"/>
          </a:xfrm>
          <a:prstGeom prst="rect">
            <a:avLst/>
          </a:prstGeom>
        </p:spPr>
      </p:pic>
      <p:sp>
        <p:nvSpPr>
          <p:cNvPr id="2" name="Título 1">
            <a:extLst>
              <a:ext uri="{FF2B5EF4-FFF2-40B4-BE49-F238E27FC236}">
                <a16:creationId xmlns:a16="http://schemas.microsoft.com/office/drawing/2014/main" id="{8116980F-B494-464A-8C90-899A4935A0BB}"/>
              </a:ext>
            </a:extLst>
          </p:cNvPr>
          <p:cNvSpPr>
            <a:spLocks noGrp="1"/>
          </p:cNvSpPr>
          <p:nvPr>
            <p:ph type="title"/>
          </p:nvPr>
        </p:nvSpPr>
        <p:spPr>
          <a:xfrm>
            <a:off x="804997" y="189914"/>
            <a:ext cx="4803636" cy="1311664"/>
          </a:xfrm>
        </p:spPr>
        <p:txBody>
          <a:bodyPr>
            <a:normAutofit/>
          </a:bodyPr>
          <a:lstStyle/>
          <a:p>
            <a:r>
              <a:rPr lang="es-MX" dirty="0">
                <a:solidFill>
                  <a:srgbClr val="000000"/>
                </a:solidFill>
              </a:rPr>
              <a:t>Satanás torció la Palabra de Dios</a:t>
            </a:r>
          </a:p>
        </p:txBody>
      </p:sp>
      <p:sp>
        <p:nvSpPr>
          <p:cNvPr id="3" name="Marcador de contenido 2">
            <a:extLst>
              <a:ext uri="{FF2B5EF4-FFF2-40B4-BE49-F238E27FC236}">
                <a16:creationId xmlns:a16="http://schemas.microsoft.com/office/drawing/2014/main" id="{522A071D-60A7-4789-A103-FF7F5691A08A}"/>
              </a:ext>
            </a:extLst>
          </p:cNvPr>
          <p:cNvSpPr>
            <a:spLocks noGrp="1"/>
          </p:cNvSpPr>
          <p:nvPr>
            <p:ph idx="1"/>
          </p:nvPr>
        </p:nvSpPr>
        <p:spPr>
          <a:xfrm>
            <a:off x="804997" y="1691492"/>
            <a:ext cx="4706803" cy="4976594"/>
          </a:xfrm>
        </p:spPr>
        <p:txBody>
          <a:bodyPr anchor="ctr">
            <a:normAutofit lnSpcReduction="10000"/>
          </a:bodyPr>
          <a:lstStyle/>
          <a:p>
            <a:pPr marL="0" indent="0">
              <a:buNone/>
            </a:pPr>
            <a:r>
              <a:rPr lang="es-MX" sz="2400" b="1" dirty="0">
                <a:solidFill>
                  <a:srgbClr val="000000"/>
                </a:solidFill>
              </a:rPr>
              <a:t>Génesis 2:17 </a:t>
            </a:r>
            <a:r>
              <a:rPr lang="es-MX" sz="2400" i="1" dirty="0">
                <a:solidFill>
                  <a:schemeClr val="accent1"/>
                </a:solidFill>
              </a:rPr>
              <a:t>mas del árbol de la ciencia del bien y del mal no comerás; porque el día que de él comieres, ciertamente morirás.</a:t>
            </a:r>
          </a:p>
          <a:p>
            <a:pPr marL="0" indent="0">
              <a:buNone/>
            </a:pPr>
            <a:r>
              <a:rPr lang="es-MX" sz="2400" dirty="0">
                <a:solidFill>
                  <a:srgbClr val="000000"/>
                </a:solidFill>
              </a:rPr>
              <a:t>Satanás citó las palabras de Dios…</a:t>
            </a:r>
          </a:p>
          <a:p>
            <a:pPr marL="0" indent="0">
              <a:buNone/>
            </a:pPr>
            <a:r>
              <a:rPr lang="es-MX" sz="2400" b="1" dirty="0">
                <a:solidFill>
                  <a:srgbClr val="000000"/>
                </a:solidFill>
              </a:rPr>
              <a:t>Génesis 3:1 </a:t>
            </a:r>
            <a:r>
              <a:rPr lang="es-MX" sz="2400" i="1" dirty="0">
                <a:solidFill>
                  <a:schemeClr val="accent1"/>
                </a:solidFill>
              </a:rPr>
              <a:t>Pero la serpiente era astuta, más que todos los animales del campo que Jehová Dios había hecho; la cual dijo a la mujer: </a:t>
            </a:r>
            <a:r>
              <a:rPr lang="es-MX" sz="2400" b="1" i="1" u="sng" dirty="0">
                <a:solidFill>
                  <a:srgbClr val="FF0000"/>
                </a:solidFill>
              </a:rPr>
              <a:t>¿Conque Dios os ha dicho</a:t>
            </a:r>
            <a:r>
              <a:rPr lang="es-MX" sz="2400" b="1" i="1" u="sng" dirty="0">
                <a:solidFill>
                  <a:srgbClr val="000000"/>
                </a:solidFill>
              </a:rPr>
              <a:t>: </a:t>
            </a:r>
            <a:r>
              <a:rPr lang="es-MX" sz="2400" b="1" i="1" u="sng" dirty="0">
                <a:solidFill>
                  <a:srgbClr val="FF0000"/>
                </a:solidFill>
              </a:rPr>
              <a:t>No</a:t>
            </a:r>
            <a:r>
              <a:rPr lang="es-MX" sz="2400" b="1" i="1" u="sng" dirty="0">
                <a:solidFill>
                  <a:srgbClr val="000000"/>
                </a:solidFill>
              </a:rPr>
              <a:t> </a:t>
            </a:r>
            <a:r>
              <a:rPr lang="es-MX" sz="2400" b="1" i="1" u="sng" dirty="0">
                <a:solidFill>
                  <a:srgbClr val="FF0000"/>
                </a:solidFill>
              </a:rPr>
              <a:t>comáis</a:t>
            </a:r>
            <a:r>
              <a:rPr lang="es-MX" sz="2400" b="1" i="1" u="sng" dirty="0">
                <a:solidFill>
                  <a:srgbClr val="000000"/>
                </a:solidFill>
              </a:rPr>
              <a:t> </a:t>
            </a:r>
            <a:r>
              <a:rPr lang="es-MX" sz="2400" b="1" i="1" u="sng" dirty="0">
                <a:solidFill>
                  <a:schemeClr val="accent1"/>
                </a:solidFill>
              </a:rPr>
              <a:t>de todo árbol del huerto?</a:t>
            </a:r>
          </a:p>
          <a:p>
            <a:pPr marL="0" indent="0">
              <a:buNone/>
            </a:pPr>
            <a:r>
              <a:rPr lang="es-MX" sz="2400" dirty="0">
                <a:solidFill>
                  <a:srgbClr val="000000"/>
                </a:solidFill>
              </a:rPr>
              <a:t>Despreció la autoridad de Dios como Creador, el dominio que tenía sobre sus vidas.</a:t>
            </a:r>
          </a:p>
        </p:txBody>
      </p:sp>
    </p:spTree>
    <p:extLst>
      <p:ext uri="{BB962C8B-B14F-4D97-AF65-F5344CB8AC3E}">
        <p14:creationId xmlns:p14="http://schemas.microsoft.com/office/powerpoint/2010/main" val="286863628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Imagen 4" descr="Imagen que contiene persona, exterior&#10;&#10;Descripción generada automáticamente">
            <a:extLst>
              <a:ext uri="{FF2B5EF4-FFF2-40B4-BE49-F238E27FC236}">
                <a16:creationId xmlns:a16="http://schemas.microsoft.com/office/drawing/2014/main" id="{A899C89F-4B9F-46AF-B4C5-A61B55CBCD96}"/>
              </a:ext>
            </a:extLst>
          </p:cNvPr>
          <p:cNvPicPr>
            <a:picLocks noChangeAspect="1"/>
          </p:cNvPicPr>
          <p:nvPr/>
        </p:nvPicPr>
        <p:blipFill rotWithShape="1">
          <a:blip r:embed="rId2">
            <a:extLst>
              <a:ext uri="{28A0092B-C50C-407E-A947-70E740481C1C}">
                <a14:useLocalDpi xmlns:a14="http://schemas.microsoft.com/office/drawing/2010/main" val="0"/>
              </a:ext>
            </a:extLst>
          </a:blip>
          <a:srcRect l="25503" r="5330"/>
          <a:stretch/>
        </p:blipFill>
        <p:spPr>
          <a:xfrm>
            <a:off x="-11909" y="10"/>
            <a:ext cx="6324601" cy="6857990"/>
          </a:xfrm>
          <a:prstGeom prst="rect">
            <a:avLst/>
          </a:prstGeom>
        </p:spPr>
      </p:pic>
      <p:pic>
        <p:nvPicPr>
          <p:cNvPr id="10" name="Picture 9">
            <a:extLst>
              <a:ext uri="{FF2B5EF4-FFF2-40B4-BE49-F238E27FC236}">
                <a16:creationId xmlns:a16="http://schemas.microsoft.com/office/drawing/2014/main" id="{19AE98B8-B73A-4724-B639-017087F9239F}"/>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ítulo 1">
            <a:extLst>
              <a:ext uri="{FF2B5EF4-FFF2-40B4-BE49-F238E27FC236}">
                <a16:creationId xmlns:a16="http://schemas.microsoft.com/office/drawing/2014/main" id="{C796AF3A-C75C-46D2-AE32-3F6557028837}"/>
              </a:ext>
            </a:extLst>
          </p:cNvPr>
          <p:cNvSpPr>
            <a:spLocks noGrp="1"/>
          </p:cNvSpPr>
          <p:nvPr>
            <p:ph type="title"/>
          </p:nvPr>
        </p:nvSpPr>
        <p:spPr>
          <a:xfrm>
            <a:off x="6751320" y="4560914"/>
            <a:ext cx="4869179" cy="1325563"/>
          </a:xfrm>
        </p:spPr>
        <p:txBody>
          <a:bodyPr>
            <a:normAutofit/>
          </a:bodyPr>
          <a:lstStyle/>
          <a:p>
            <a:r>
              <a:rPr lang="es-MX" dirty="0">
                <a:solidFill>
                  <a:srgbClr val="000000"/>
                </a:solidFill>
              </a:rPr>
              <a:t>Puntos claves de Satanás</a:t>
            </a:r>
          </a:p>
        </p:txBody>
      </p:sp>
      <p:sp>
        <p:nvSpPr>
          <p:cNvPr id="3" name="Marcador de contenido 2">
            <a:extLst>
              <a:ext uri="{FF2B5EF4-FFF2-40B4-BE49-F238E27FC236}">
                <a16:creationId xmlns:a16="http://schemas.microsoft.com/office/drawing/2014/main" id="{FA73B733-9C9D-4AFA-8E5A-C60D858EF35B}"/>
              </a:ext>
            </a:extLst>
          </p:cNvPr>
          <p:cNvSpPr>
            <a:spLocks noGrp="1"/>
          </p:cNvSpPr>
          <p:nvPr>
            <p:ph idx="1"/>
          </p:nvPr>
        </p:nvSpPr>
        <p:spPr>
          <a:xfrm>
            <a:off x="6751321" y="874643"/>
            <a:ext cx="4869179" cy="3555468"/>
          </a:xfrm>
        </p:spPr>
        <p:txBody>
          <a:bodyPr anchor="b">
            <a:normAutofit fontScale="92500" lnSpcReduction="10000"/>
          </a:bodyPr>
          <a:lstStyle/>
          <a:p>
            <a:pPr marL="0" indent="0">
              <a:buNone/>
            </a:pPr>
            <a:r>
              <a:rPr lang="es-MX" sz="2400" b="1" dirty="0">
                <a:solidFill>
                  <a:srgbClr val="000000"/>
                </a:solidFill>
              </a:rPr>
              <a:t>Génesis 3:3 </a:t>
            </a:r>
            <a:r>
              <a:rPr lang="es-MX" sz="2400" i="1" dirty="0">
                <a:solidFill>
                  <a:schemeClr val="accent1"/>
                </a:solidFill>
              </a:rPr>
              <a:t>pero del fruto del árbol que está en medio del huerto dijo Dios: No comeréis de él, </a:t>
            </a:r>
            <a:r>
              <a:rPr lang="es-MX" sz="2400" b="1" i="1" u="sng" dirty="0">
                <a:solidFill>
                  <a:srgbClr val="000000"/>
                </a:solidFill>
              </a:rPr>
              <a:t>ni le tocaréis</a:t>
            </a:r>
            <a:r>
              <a:rPr lang="es-MX" sz="2400" i="1" dirty="0">
                <a:solidFill>
                  <a:srgbClr val="000000"/>
                </a:solidFill>
              </a:rPr>
              <a:t>, </a:t>
            </a:r>
            <a:r>
              <a:rPr lang="es-MX" sz="2400" i="1" dirty="0">
                <a:solidFill>
                  <a:schemeClr val="accent1"/>
                </a:solidFill>
              </a:rPr>
              <a:t>para que no muráis.</a:t>
            </a:r>
          </a:p>
          <a:p>
            <a:pPr marL="0" indent="0">
              <a:buNone/>
            </a:pPr>
            <a:r>
              <a:rPr lang="es-MX" sz="2400" dirty="0">
                <a:solidFill>
                  <a:srgbClr val="000000"/>
                </a:solidFill>
              </a:rPr>
              <a:t>Satanás </a:t>
            </a:r>
            <a:r>
              <a:rPr lang="es-MX" sz="2400" b="1" u="sng" dirty="0">
                <a:solidFill>
                  <a:srgbClr val="000000"/>
                </a:solidFill>
              </a:rPr>
              <a:t>cambió lo que dijo Dios</a:t>
            </a:r>
            <a:r>
              <a:rPr lang="es-MX" sz="2400" dirty="0">
                <a:solidFill>
                  <a:srgbClr val="000000"/>
                </a:solidFill>
              </a:rPr>
              <a:t>, aunque fue mínimo, pero era diferente.</a:t>
            </a:r>
          </a:p>
          <a:p>
            <a:pPr marL="0" indent="0">
              <a:buNone/>
            </a:pPr>
            <a:r>
              <a:rPr lang="es-MX" sz="2400" dirty="0">
                <a:solidFill>
                  <a:srgbClr val="000000"/>
                </a:solidFill>
              </a:rPr>
              <a:t>Añadió cosas que Dios no había dicho.</a:t>
            </a:r>
          </a:p>
          <a:p>
            <a:pPr marL="0" indent="0">
              <a:buNone/>
            </a:pPr>
            <a:r>
              <a:rPr lang="es-MX" sz="2400" dirty="0">
                <a:solidFill>
                  <a:srgbClr val="000000"/>
                </a:solidFill>
              </a:rPr>
              <a:t>“</a:t>
            </a:r>
            <a:r>
              <a:rPr lang="es-MX" sz="2400" i="1" dirty="0">
                <a:solidFill>
                  <a:schemeClr val="accent1"/>
                </a:solidFill>
              </a:rPr>
              <a:t>para que no moriréis.</a:t>
            </a:r>
            <a:r>
              <a:rPr lang="es-MX" sz="2400" dirty="0">
                <a:solidFill>
                  <a:srgbClr val="000000"/>
                </a:solidFill>
              </a:rPr>
              <a:t>”</a:t>
            </a:r>
          </a:p>
          <a:p>
            <a:pPr marL="0" indent="0">
              <a:buNone/>
            </a:pPr>
            <a:r>
              <a:rPr lang="es-MX" sz="2400" dirty="0">
                <a:solidFill>
                  <a:srgbClr val="000000"/>
                </a:solidFill>
              </a:rPr>
              <a:t>Contradijo totalmente lo que Dios les mandó a ellos. Contradijo las consecuencias.</a:t>
            </a:r>
          </a:p>
          <a:p>
            <a:endParaRPr lang="es-MX" sz="1800" dirty="0">
              <a:solidFill>
                <a:srgbClr val="000000"/>
              </a:solidFill>
            </a:endParaRPr>
          </a:p>
        </p:txBody>
      </p:sp>
    </p:spTree>
    <p:extLst>
      <p:ext uri="{BB962C8B-B14F-4D97-AF65-F5344CB8AC3E}">
        <p14:creationId xmlns:p14="http://schemas.microsoft.com/office/powerpoint/2010/main" val="177254348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2063</TotalTime>
  <Words>2492</Words>
  <Application>Microsoft Office PowerPoint</Application>
  <PresentationFormat>Panorámica</PresentationFormat>
  <Paragraphs>122</Paragraphs>
  <Slides>23</Slides>
  <Notes>0</Notes>
  <HiddenSlides>0</HiddenSlides>
  <MMClips>0</MMClips>
  <ScaleCrop>false</ScaleCrop>
  <HeadingPairs>
    <vt:vector size="6" baseType="variant">
      <vt:variant>
        <vt:lpstr>Fuentes usadas</vt:lpstr>
      </vt:variant>
      <vt:variant>
        <vt:i4>3</vt:i4>
      </vt:variant>
      <vt:variant>
        <vt:lpstr>Tema</vt:lpstr>
      </vt:variant>
      <vt:variant>
        <vt:i4>1</vt:i4>
      </vt:variant>
      <vt:variant>
        <vt:lpstr>Títulos de diapositiva</vt:lpstr>
      </vt:variant>
      <vt:variant>
        <vt:i4>23</vt:i4>
      </vt:variant>
    </vt:vector>
  </HeadingPairs>
  <TitlesOfParts>
    <vt:vector size="27" baseType="lpstr">
      <vt:lpstr>Arial</vt:lpstr>
      <vt:lpstr>Calibri</vt:lpstr>
      <vt:lpstr>Calibri Light</vt:lpstr>
      <vt:lpstr>Tema de Office</vt:lpstr>
      <vt:lpstr>Declaración divina sobre la virilidad de los hombres parte I</vt:lpstr>
      <vt:lpstr>Direcciones para este sermón</vt:lpstr>
      <vt:lpstr>Direcciones para este sermón</vt:lpstr>
      <vt:lpstr>¿Qué hay de malo con lo que tenemos?</vt:lpstr>
      <vt:lpstr>¿Qué metas pone el mundo respecto a los varones?</vt:lpstr>
      <vt:lpstr>Analizando el error de Adán</vt:lpstr>
      <vt:lpstr>Analizando el error de Adán</vt:lpstr>
      <vt:lpstr>Satanás torció la Palabra de Dios</vt:lpstr>
      <vt:lpstr>Puntos claves de Satanás</vt:lpstr>
      <vt:lpstr>El error de  muchos varones</vt:lpstr>
      <vt:lpstr>El error de  muchos varones</vt:lpstr>
      <vt:lpstr>¿Qué es ser un hombre? (según Dios)</vt:lpstr>
      <vt:lpstr>¿Qué es ser un hombre? (según Dios)</vt:lpstr>
      <vt:lpstr>¿Qué es ser un hombre? (según Dios)</vt:lpstr>
      <vt:lpstr>¿Qué es ser un hombre?  (según Dios)</vt:lpstr>
      <vt:lpstr>Para hombres con esposas inconversas o muy rebeldes</vt:lpstr>
      <vt:lpstr>¿Qué es ser un hombre?  (según Dios)</vt:lpstr>
      <vt:lpstr>Resumen: El carácter de un verdadero hombre</vt:lpstr>
      <vt:lpstr>Dios hizo el mundo  para Adán</vt:lpstr>
      <vt:lpstr>¿Qué es ser un hombre?</vt:lpstr>
      <vt:lpstr>Entendiendo la “Nobleza”</vt:lpstr>
      <vt:lpstr>Sirviendo a los demás</vt:lpstr>
      <vt:lpstr>Resumen: El carácter de un verdadero hombre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Declaración Divina sobre la Virilidad del Hombres y  Virtud Femenina de las Mujeres</dc:title>
  <dc:creator>David Cox</dc:creator>
  <cp:lastModifiedBy>David Cox</cp:lastModifiedBy>
  <cp:revision>167</cp:revision>
  <dcterms:created xsi:type="dcterms:W3CDTF">2021-03-07T14:25:32Z</dcterms:created>
  <dcterms:modified xsi:type="dcterms:W3CDTF">2021-04-18T00:13:13Z</dcterms:modified>
</cp:coreProperties>
</file>