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7" r:id="rId2"/>
    <p:sldId id="256" r:id="rId3"/>
    <p:sldId id="278" r:id="rId4"/>
    <p:sldId id="267" r:id="rId5"/>
    <p:sldId id="265" r:id="rId6"/>
    <p:sldId id="269" r:id="rId7"/>
    <p:sldId id="271" r:id="rId8"/>
    <p:sldId id="272" r:id="rId9"/>
    <p:sldId id="258" r:id="rId10"/>
    <p:sldId id="268" r:id="rId11"/>
    <p:sldId id="270" r:id="rId12"/>
    <p:sldId id="279" r:id="rId13"/>
    <p:sldId id="280" r:id="rId14"/>
    <p:sldId id="281" r:id="rId15"/>
    <p:sldId id="282" r:id="rId16"/>
    <p:sldId id="261" r:id="rId17"/>
    <p:sldId id="263" r:id="rId18"/>
    <p:sldId id="259" r:id="rId19"/>
    <p:sldId id="260" r:id="rId20"/>
    <p:sldId id="262" r:id="rId21"/>
    <p:sldId id="275" r:id="rId22"/>
    <p:sldId id="273" r:id="rId23"/>
    <p:sldId id="274" r:id="rId24"/>
    <p:sldId id="284" r:id="rId25"/>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ción predeterminada" id="{C5425C52-31FB-45CC-B9DF-0ECD6D7A18AC}">
          <p14:sldIdLst>
            <p14:sldId id="257"/>
            <p14:sldId id="256"/>
          </p14:sldIdLst>
        </p14:section>
        <p14:section name="Sumisa pero por el Amor, Consentida" id="{6D7B6BD5-E3B5-4A8A-BB99-CC4099888CC4}">
          <p14:sldIdLst>
            <p14:sldId id="278"/>
          </p14:sldIdLst>
        </p14:section>
        <p14:section name="La Causa de Divisiones entre la esposa y el marido" id="{7BA91301-1761-4C24-88FD-6A09848E3339}">
          <p14:sldIdLst>
            <p14:sldId id="267"/>
          </p14:sldIdLst>
        </p14:section>
        <p14:section name="La Ira y Enojo" id="{8F89EAE8-6B58-44B6-96D3-396DA9E21F62}">
          <p14:sldIdLst>
            <p14:sldId id="265"/>
            <p14:sldId id="269"/>
          </p14:sldIdLst>
        </p14:section>
        <p14:section name="Sin que practicas perdón Dios no va a dartelo" id="{50250863-879D-4D7C-8EEA-290D98DF7E4B}">
          <p14:sldIdLst>
            <p14:sldId id="271"/>
            <p14:sldId id="272"/>
          </p14:sldIdLst>
        </p14:section>
        <p14:section name="Resumen sobre el Amor" id="{A3A09E20-69BB-4BD1-AE17-5F5A5C3B626D}">
          <p14:sldIdLst>
            <p14:sldId id="258"/>
            <p14:sldId id="268"/>
          </p14:sldIdLst>
        </p14:section>
        <p14:section name="La Unión y lo que Se Une" id="{4021D214-8B1B-4F7C-B0BC-68280008847A}">
          <p14:sldIdLst>
            <p14:sldId id="270"/>
            <p14:sldId id="279"/>
            <p14:sldId id="280"/>
            <p14:sldId id="281"/>
            <p14:sldId id="282"/>
          </p14:sldIdLst>
        </p14:section>
        <p14:section name="Vashti Ejemplo de mujer rebelde" id="{14348672-603B-4C11-8F77-1F37FD5889C1}">
          <p14:sldIdLst>
            <p14:sldId id="261"/>
            <p14:sldId id="263"/>
          </p14:sldIdLst>
        </p14:section>
        <p14:section name="Sé dueño de tu Encargo de Dios" id="{2AFCFDD1-B32A-412C-AED2-BC871952B36E}">
          <p14:sldIdLst>
            <p14:sldId id="259"/>
            <p14:sldId id="260"/>
            <p14:sldId id="262"/>
            <p14:sldId id="275"/>
            <p14:sldId id="273"/>
            <p14:sldId id="274"/>
            <p14:sldId id="284"/>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61224" autoAdjust="0"/>
  </p:normalViewPr>
  <p:slideViewPr>
    <p:cSldViewPr snapToGrid="0">
      <p:cViewPr varScale="1">
        <p:scale>
          <a:sx n="44" d="100"/>
          <a:sy n="44" d="100"/>
        </p:scale>
        <p:origin x="174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B6D6020-AE8A-43C4-8CF6-646617AE22E6}" type="datetimeFigureOut">
              <a:rPr lang="es-MX" smtClean="0"/>
              <a:t>21/05/2021</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245A458-3EA0-443B-92C9-E331198BC20D}" type="slidenum">
              <a:rPr lang="es-MX" smtClean="0"/>
              <a:t>‹Nº›</a:t>
            </a:fld>
            <a:endParaRPr lang="es-MX"/>
          </a:p>
        </p:txBody>
      </p:sp>
    </p:spTree>
    <p:extLst>
      <p:ext uri="{BB962C8B-B14F-4D97-AF65-F5344CB8AC3E}">
        <p14:creationId xmlns:p14="http://schemas.microsoft.com/office/powerpoint/2010/main" val="67836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De nuevo tengo que decir que estamos estudiando cómo DEBE SER la relación entre el marido y su esposa. Los desastres pasan. Hay situaciones de pleitos entre parejas que ya no se pueden arreglar. Por ejemplo los divorcios y luego casarse de nuevo con otras personas. Debemos mantenernos estables con la situación que está al momento. Para los que están con el cónyuge de su vecino, o en una relación abominable como dos homosexuales o dos lesbianas, deben dejar esto totalmente. Pero entre parejas (un hombre con una mujer casados) o divorciados y solos, o divorciados y casados de nuevo, estos deben buscar estar en paz con su cónyuge y con Dios.</a:t>
            </a:r>
          </a:p>
          <a:p>
            <a:pPr marL="171450" indent="-171450">
              <a:buFont typeface="Arial" panose="020B0604020202020204" pitchFamily="34" charset="0"/>
              <a:buChar char="•"/>
            </a:pPr>
            <a:r>
              <a:rPr lang="es-MX" dirty="0"/>
              <a:t>Si escuchas al mundo hoy en día se trata de convencer a las mujeres cristianas que tienen derechos y son iguales (pero para ellas, piensan que son las jefas), y tienen que luchar para que no sean “maltratadas” por los hombres en sus matrimonios. A la verdad, no tienen buen uso para un hombre, nada más paga por todo aun si la mujer gana más que el hombre.</a:t>
            </a:r>
          </a:p>
          <a:p>
            <a:pPr marL="171450" indent="-171450">
              <a:buFont typeface="Arial" panose="020B0604020202020204" pitchFamily="34" charset="0"/>
              <a:buChar char="•"/>
            </a:pPr>
            <a:r>
              <a:rPr lang="es-MX" dirty="0"/>
              <a:t>Hoy vamos a proponer lo opuesto de lo que el mundo trata de convencer a las mujeres. Este plan, esta proposición es que vivas en armonía en un matrimonio como Dios manda. </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a:t>
            </a:fld>
            <a:endParaRPr lang="es-MX"/>
          </a:p>
        </p:txBody>
      </p:sp>
    </p:spTree>
    <p:extLst>
      <p:ext uri="{BB962C8B-B14F-4D97-AF65-F5344CB8AC3E}">
        <p14:creationId xmlns:p14="http://schemas.microsoft.com/office/powerpoint/2010/main" val="33543239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b="1" u="sng" dirty="0"/>
              <a:t>Definición del amor</a:t>
            </a:r>
            <a:r>
              <a:rPr lang="es-MX" dirty="0"/>
              <a:t> – </a:t>
            </a:r>
            <a:r>
              <a:rPr lang="es-MX" i="1" dirty="0"/>
              <a:t>Mi sacrificio por tu beneficio</a:t>
            </a:r>
            <a:r>
              <a:rPr lang="es-MX" dirty="0"/>
              <a:t>. Nota que esto es muy importante en resolver las diferencias entre dos personas. Uno entrega su voluntad porque ama al otro. La persona que ganó en el argumento, medita sobre esto, y por amor, entregó su preferencia o voluntad porque  ama al otro, y entonces quien  “</a:t>
            </a:r>
            <a:r>
              <a:rPr lang="es-MX" i="1" dirty="0"/>
              <a:t>ganó su voluntad</a:t>
            </a:r>
            <a:r>
              <a:rPr lang="es-MX" dirty="0"/>
              <a:t>” piensa, “</a:t>
            </a:r>
            <a:r>
              <a:rPr lang="es-MX" i="1" dirty="0"/>
              <a:t>quiero esto, pero puedo dejar el deseo de mi cónyuge de ser lo que hacemos porque amó a mi cónyuge.</a:t>
            </a:r>
            <a:r>
              <a:rPr lang="es-MX" dirty="0"/>
              <a:t>” </a:t>
            </a:r>
          </a:p>
          <a:p>
            <a:pPr marL="171450" indent="-171450">
              <a:buFont typeface="Arial" panose="020B0604020202020204" pitchFamily="34" charset="0"/>
              <a:buChar char="•"/>
            </a:pPr>
            <a:r>
              <a:rPr lang="es-MX" dirty="0"/>
              <a:t>Por medio del amor, la otra persona puede ganar. Pero porque ama al otro, puede refrenarse de imponer su voluntad. Amor es cuando se resuelven los problemas, las diferencias, amablemente y respetando la posición y la otra persona.</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10</a:t>
            </a:fld>
            <a:endParaRPr lang="es-MX"/>
          </a:p>
        </p:txBody>
      </p:sp>
    </p:spTree>
    <p:extLst>
      <p:ext uri="{BB962C8B-B14F-4D97-AF65-F5344CB8AC3E}">
        <p14:creationId xmlns:p14="http://schemas.microsoft.com/office/powerpoint/2010/main" val="531100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El cristiano/a es una persona que restringe sus propios deseos para mantener la paz en el matrimonio. Estima los deseos de su cónyuge como superiores a sí mismo. </a:t>
            </a:r>
          </a:p>
          <a:p>
            <a:pPr marL="171450" indent="-171450">
              <a:buFont typeface="Arial" panose="020B0604020202020204" pitchFamily="34" charset="0"/>
              <a:buChar char="•"/>
            </a:pPr>
            <a:r>
              <a:rPr lang="es-MX" dirty="0"/>
              <a:t>El cristiano/a busca el bien y no “lo suyo” pero el de su cónyuge.</a:t>
            </a:r>
          </a:p>
          <a:p>
            <a:pPr marL="171450" indent="-171450">
              <a:buFont typeface="Arial" panose="020B0604020202020204" pitchFamily="34" charset="0"/>
              <a:buChar char="•"/>
            </a:pPr>
            <a:r>
              <a:rPr lang="es-MX" dirty="0"/>
              <a:t>El hijo o hija de Dios es como Jesucristo en que se despoja a sí mismo para sacrificarse por otros. Tiene el amor profundamente adentro de sí.</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11</a:t>
            </a:fld>
            <a:endParaRPr lang="es-MX"/>
          </a:p>
        </p:txBody>
      </p:sp>
    </p:spTree>
    <p:extLst>
      <p:ext uri="{BB962C8B-B14F-4D97-AF65-F5344CB8AC3E}">
        <p14:creationId xmlns:p14="http://schemas.microsoft.com/office/powerpoint/2010/main" val="38553547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b="1" dirty="0"/>
              <a:t>¿Qué significa “ser de una sola carne”?</a:t>
            </a:r>
            <a:r>
              <a:rPr lang="es-MX" dirty="0"/>
              <a:t> Muchos dicen que es cuando hacen sexo entre la pareja casada. Esto es parte de ello, pero no la mayor parte.</a:t>
            </a:r>
          </a:p>
          <a:p>
            <a:pPr marL="228600" indent="-228600">
              <a:buFont typeface="Arial" panose="020B0604020202020204" pitchFamily="34" charset="0"/>
              <a:buAutoNum type="arabicPeriod"/>
            </a:pPr>
            <a:r>
              <a:rPr lang="es-MX" b="1" dirty="0"/>
              <a:t>) Implica de dónde vino la mujer.</a:t>
            </a:r>
            <a:r>
              <a:rPr lang="es-MX" dirty="0"/>
              <a:t> Vino desde la costilla del hombre. Esto regresa al propósito de Dios de haber creado a la mujer, para que llene el papel o cumpla con la tarea de ser acompañante social para el hombre. Ninguna mujer va a aclarar su cabeza sobre su posición en el mundo y frente a Dios sin entender esto.</a:t>
            </a:r>
            <a:br>
              <a:rPr lang="es-MX" dirty="0"/>
            </a:br>
            <a:r>
              <a:rPr lang="es-MX" dirty="0"/>
              <a:t>Para los hombres, ellos son agentes de Dios para hacer la voluntad de Dios en el mundo. El hombre no fue creado para gozar de su libertad y dominio, sino para hacer lo que Dios quiere que haga en el mundo.</a:t>
            </a:r>
            <a:br>
              <a:rPr lang="es-MX" dirty="0"/>
            </a:br>
            <a:r>
              <a:rPr lang="es-MX" dirty="0"/>
              <a:t>También, para la mujer, se identifica su origen de la creación “maga gloriosa,” el hombre. Unas mujeres han dicho, “</a:t>
            </a:r>
            <a:r>
              <a:rPr lang="es-MX" i="1" dirty="0"/>
              <a:t>Dios creó al hombre, y cuando consideró al hombre, hizo a la mujer para hacerle un poco mejor.</a:t>
            </a:r>
            <a:r>
              <a:rPr lang="es-MX" dirty="0"/>
              <a:t>” De ponerlo en otras palabras, Dios creó al hombre del lodo de la tierra, y la mujer de la creación más grande de todas sus criaturas, el hombre.</a:t>
            </a:r>
          </a:p>
          <a:p>
            <a:pPr marL="228600" indent="-228600">
              <a:buFont typeface="Arial" panose="020B0604020202020204" pitchFamily="34" charset="0"/>
              <a:buAutoNum type="arabicPeriod"/>
            </a:pPr>
            <a:r>
              <a:rPr lang="es-MX" b="1" dirty="0"/>
              <a:t>Implica de qué pertenece la mujer</a:t>
            </a:r>
            <a:r>
              <a:rPr lang="es-MX" dirty="0"/>
              <a:t>. No puedes entender todo esto de los hombres y las mujeres sin entender primero que la mujer es la contraparte del hombre. Dios hizo a Eva para que Adán no estuviera solo, que no se sintiera  que él era solo en el mundo. Hoy en día vivimos entre una multitud de vecinos, pero Adán tuvo nada más a los animales y Dios. Dios era el amigo de Adán. Esto es grande, pero le faltaba “un igual”, una contraparte para Adán. Adán tuvo a los animales como inferiores a él, pero nadie su igual. Eva llenó este hueco.</a:t>
            </a:r>
          </a:p>
          <a:p>
            <a:pPr marL="228600" indent="-228600">
              <a:buFont typeface="Arial" panose="020B0604020202020204" pitchFamily="34" charset="0"/>
              <a:buAutoNum type="arabicPeriod"/>
            </a:pPr>
            <a:r>
              <a:rPr lang="es-MX" b="1" dirty="0"/>
              <a:t>Implica que la mujer es el sumo gozo para el hombre</a:t>
            </a:r>
            <a:r>
              <a:rPr lang="es-MX" dirty="0"/>
              <a:t>. </a:t>
            </a:r>
            <a:r>
              <a:rPr lang="es-MX" b="1" dirty="0"/>
              <a:t>Génesis 2:18 </a:t>
            </a:r>
            <a:r>
              <a:rPr lang="es-MX" dirty="0"/>
              <a:t>dice que Dios buscó, pero no encontró ningún compañera idónea. </a:t>
            </a:r>
            <a:br>
              <a:rPr lang="es-MX" dirty="0"/>
            </a:br>
            <a:r>
              <a:rPr lang="es-MX" b="1" dirty="0"/>
              <a:t>Génesis 2:18 </a:t>
            </a:r>
            <a:r>
              <a:rPr lang="es-MX" i="1" dirty="0"/>
              <a:t>Y dijo Jehová Dios: No es bueno que el hombre esté solo; </a:t>
            </a:r>
            <a:r>
              <a:rPr lang="es-MX" b="1" i="1" u="sng" dirty="0"/>
              <a:t>le haré ayuda idónea para él</a:t>
            </a:r>
            <a:r>
              <a:rPr lang="es-MX" i="1" dirty="0"/>
              <a:t>. </a:t>
            </a:r>
            <a:r>
              <a:rPr lang="es-MX" i="0" dirty="0"/>
              <a:t>Dios reconoció la falta social que urge a los humanos de tener y mantener. El ser humano no es feliz sin un amigo, una amistad, sin alguien que se interese en nuestro bien, nuestras vidas, etc. O sea, no somos felices sin alguien de amarnos. Dios nos ama. Dios es amor dentro de la Trinidad y para con nosotros. Pero yo no soy feliz sin que otro ser humano me ame sinceramente. Que dedica su vida a este amor para mi, y a la verdad, sin que yo puedo replicar este concepto divino “del amor” con otro ser humano, yo no voy a ser feliz. Dios nos ha mandado que esto se displace con un hombre casándose con una mujer hasta que la muerte les separa.</a:t>
            </a:r>
            <a:endParaRPr lang="es-MX" i="1" dirty="0"/>
          </a:p>
          <a:p>
            <a:pPr marL="228600" indent="-228600">
              <a:buFont typeface="Arial" panose="020B0604020202020204" pitchFamily="34" charset="0"/>
              <a:buChar char="•"/>
            </a:pPr>
            <a:r>
              <a:rPr lang="es-MX" dirty="0"/>
              <a:t>Entonces, </a:t>
            </a:r>
            <a:r>
              <a:rPr lang="es-MX" b="1" dirty="0"/>
              <a:t>Génesis 2:20</a:t>
            </a:r>
            <a:r>
              <a:rPr lang="es-MX" i="1" dirty="0"/>
              <a:t> Y puso Adán nombre a toda bestia y ave de los cielos y a todo ganado del campo; </a:t>
            </a:r>
            <a:r>
              <a:rPr lang="es-MX" b="1" i="1" u="sng" dirty="0"/>
              <a:t>mas para Adán no se halló ayuda idónea para él</a:t>
            </a:r>
            <a:r>
              <a:rPr lang="es-MX" i="1" dirty="0"/>
              <a:t>.</a:t>
            </a:r>
            <a:br>
              <a:rPr lang="es-MX" i="1" dirty="0"/>
            </a:br>
            <a:r>
              <a:rPr lang="es-MX" i="0" dirty="0"/>
              <a:t>Aquí tenemos que tomar un paso para atrás y estudiar esto y meditar sobre ello.</a:t>
            </a:r>
          </a:p>
          <a:p>
            <a:pPr marL="171450" indent="-171450">
              <a:buFont typeface="Arial" panose="020B0604020202020204" pitchFamily="34" charset="0"/>
              <a:buChar char="•"/>
            </a:pPr>
            <a:r>
              <a:rPr lang="es-MX" i="0" dirty="0"/>
              <a:t>Si el propósito de porque tenemos varones y mujeres es para que se gozan los dos de este aspecto social, el dulce y bonito convivio social, ¿Qué pasó entonces? ¿Por qué peleamos siempre entre nosotros? Por que Satanás nos ganó en el asunto de tener un compañero para amarme, y para que yo le ame. El fracaso esta 100% en nuestros caracteres morales. No sabemos cómo vivir en amor y respeto uno al otro. </a:t>
            </a:r>
          </a:p>
          <a:p>
            <a:pPr marL="228600" indent="-228600">
              <a:buFont typeface="Arial" panose="020B0604020202020204" pitchFamily="34" charset="0"/>
              <a:buAutoNum type="arabicPeriod"/>
            </a:pPr>
            <a:endParaRPr lang="es-MX" dirty="0"/>
          </a:p>
        </p:txBody>
      </p:sp>
      <p:sp>
        <p:nvSpPr>
          <p:cNvPr id="4" name="Marcador de número de diapositiva 3"/>
          <p:cNvSpPr>
            <a:spLocks noGrp="1"/>
          </p:cNvSpPr>
          <p:nvPr>
            <p:ph type="sldNum" sz="quarter" idx="5"/>
          </p:nvPr>
        </p:nvSpPr>
        <p:spPr/>
        <p:txBody>
          <a:bodyPr/>
          <a:lstStyle/>
          <a:p>
            <a:fld id="{D245A458-3EA0-443B-92C9-E331198BC20D}" type="slidenum">
              <a:rPr lang="es-MX" smtClean="0"/>
              <a:t>12</a:t>
            </a:fld>
            <a:endParaRPr lang="es-MX"/>
          </a:p>
        </p:txBody>
      </p:sp>
    </p:spTree>
    <p:extLst>
      <p:ext uri="{BB962C8B-B14F-4D97-AF65-F5344CB8AC3E}">
        <p14:creationId xmlns:p14="http://schemas.microsoft.com/office/powerpoint/2010/main" val="4070412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Primero, el joven estudiante bíblico preguntó a Jesús ¿Cual es el principal mandamiento? Jesús le contestó que hay dos puntos principales.  De nuevo regresamos a la Trinidad, y su relación social entre los miembros de la Trinidad como la solución. Esto es la mera esencia más básica de Dios. Dios es amor.</a:t>
            </a:r>
          </a:p>
          <a:p>
            <a:pPr marL="171450" indent="-171450">
              <a:buFont typeface="Arial" panose="020B0604020202020204" pitchFamily="34" charset="0"/>
              <a:buChar char="•"/>
            </a:pPr>
            <a:r>
              <a:rPr lang="es-MX" dirty="0"/>
              <a:t>Ama a Dios. Ama a tus prójimos. Tan simple. Todo lo que la Biblia nos quiere cumplir se reduce en solamente dos puntos.</a:t>
            </a:r>
          </a:p>
          <a:p>
            <a:pPr marL="171450" indent="-171450">
              <a:buFont typeface="Arial" panose="020B0604020202020204" pitchFamily="34" charset="0"/>
              <a:buChar char="•"/>
            </a:pPr>
            <a:r>
              <a:rPr lang="es-MX" b="1" dirty="0" err="1"/>
              <a:t>Rom</a:t>
            </a:r>
            <a:r>
              <a:rPr lang="es-MX" b="1" dirty="0"/>
              <a:t> 12:18 </a:t>
            </a:r>
            <a:r>
              <a:rPr lang="es-MX" dirty="0"/>
              <a:t>debemos vivir sin conflictos, en paz con otros. ¿Por qué? Porque si amas a Dios, la única forma de demostrarlo a Dios es en cómo tratas a tus prójimos. Esto es mil veces más importante e intenso si tienes esta relación de un matrimonio, cómo tratas a tu cónyuge. Tu salvación es vivida diariamente enfrente de y con tu cónyuge. Cuando hay problemas entre los dos, no es tanto que uno hizo mal al otro, entonces esto me valida de contestarle o hacerle mal de regreso. No. No. No. Ni modo como los demás te tratan, estas situaciones son experiencias en las que puedes demostrar tu fe en Jesucristo, tu cristianismo. Tu reacción no es tanto de regresar a la persona lo que te dio, sino es una semilla y tierra por los cuales sale el fruto de tu vida, el Espíritu Santo, que demuestra a todos ¡LO QUE TU ERES MORALMENTE ADENTRO!</a:t>
            </a:r>
          </a:p>
          <a:p>
            <a:pPr marL="171450" indent="-171450">
              <a:buFont typeface="Arial" panose="020B0604020202020204" pitchFamily="34" charset="0"/>
              <a:buChar char="•"/>
            </a:pPr>
            <a:r>
              <a:rPr lang="es-MX" b="1" dirty="0"/>
              <a:t>Gálatas 5:22</a:t>
            </a:r>
            <a:r>
              <a:rPr lang="es-MX" dirty="0"/>
              <a:t> </a:t>
            </a:r>
            <a:r>
              <a:rPr lang="es-MX" i="1" dirty="0"/>
              <a:t>Mas el fruto del Espíritu es amor, gozo, paz, paciencia, benignidad, bondad, fe, </a:t>
            </a:r>
            <a:r>
              <a:rPr lang="es-MX" b="1" i="0" dirty="0"/>
              <a:t>23</a:t>
            </a:r>
            <a:r>
              <a:rPr lang="es-MX" i="1" dirty="0"/>
              <a:t> mansedumbre, templanza..</a:t>
            </a:r>
            <a:r>
              <a:rPr lang="es-MX" dirty="0"/>
              <a:t>. La idea aquí es que tú </a:t>
            </a:r>
            <a:r>
              <a:rPr lang="es-MX" dirty="0" err="1"/>
              <a:t>estes</a:t>
            </a:r>
            <a:r>
              <a:rPr lang="es-MX" dirty="0"/>
              <a:t> bien con Dios, eres espiritual, maduro o madura, eres buen cristiano o cristiana cuando demuestras en todas las experiencias de la vida estos frutos del Espíritu Santo.</a:t>
            </a:r>
          </a:p>
          <a:p>
            <a:pPr marL="171450" indent="-171450">
              <a:buFont typeface="Arial" panose="020B0604020202020204" pitchFamily="34" charset="0"/>
              <a:buChar char="•"/>
            </a:pPr>
            <a:r>
              <a:rPr lang="es-MX" dirty="0"/>
              <a:t>¿Qué nos une realmente? Se unen dos personas cuando tienen el mismo pensar entre sí (o entre varias personas como la iglesia). </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13</a:t>
            </a:fld>
            <a:endParaRPr lang="es-MX"/>
          </a:p>
        </p:txBody>
      </p:sp>
    </p:spTree>
    <p:extLst>
      <p:ext uri="{BB962C8B-B14F-4D97-AF65-F5344CB8AC3E}">
        <p14:creationId xmlns:p14="http://schemas.microsoft.com/office/powerpoint/2010/main" val="1042911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Así es como esto  va. Cuando tu te sujetas a mi, tenemos paz. No. Así no es. Cuando yo me sujeto a ti tenemos paz. Tampoco. Cuando los dos de nosotros nos sujetamos a Dios, a sus doctrinas, a sus prácticas, a sus deseos para nosotros, entonces tenemos paz y unidad. Otra vez jóvenes, ¿Por qué es tan importante de no tener romances con inconversos? Por que nunca va a tener concordia un hijo de Dios con una hija del Diablo. Van a pelear y tener problemas siempre.</a:t>
            </a:r>
          </a:p>
          <a:p>
            <a:pPr marL="171450" indent="-171450">
              <a:buFont typeface="Arial" panose="020B0604020202020204" pitchFamily="34" charset="0"/>
              <a:buChar char="•"/>
            </a:pPr>
            <a:r>
              <a:rPr lang="es-MX" b="1" dirty="0"/>
              <a:t>2 Corintios 6:14 </a:t>
            </a:r>
            <a:r>
              <a:rPr lang="es-MX" dirty="0"/>
              <a:t>No os unáis en yugo desigual con los incrédulos; porque ¿qué compañerismo tiene la justicia con la injusticia? ¿Y qué comunión la luz con las tinieblas?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b="1" i="0" dirty="0"/>
              <a:t>2 Corintios 13:11 </a:t>
            </a:r>
            <a:r>
              <a:rPr lang="es-MX" i="1" dirty="0"/>
              <a:t>Por lo demás, hermanos, tened gozo, perfeccionaos (sé maduros), consolaos, </a:t>
            </a:r>
            <a:r>
              <a:rPr lang="es-MX" b="1" i="1" u="sng" dirty="0"/>
              <a:t>sed de un mismo sentir, y vivid en paz; y el Dios de paz y de amor estará con vosotros.</a:t>
            </a:r>
          </a:p>
          <a:p>
            <a:pPr marL="171450" indent="-171450">
              <a:buFont typeface="Arial" panose="020B0604020202020204" pitchFamily="34" charset="0"/>
              <a:buChar char="•"/>
            </a:pPr>
            <a:r>
              <a:rPr lang="es-MX" b="1" i="0" dirty="0"/>
              <a:t>Efesios 4:1 </a:t>
            </a:r>
            <a:r>
              <a:rPr lang="es-MX" i="1" dirty="0"/>
              <a:t>Yo pues, preso en el Señor, os ruego que </a:t>
            </a:r>
            <a:r>
              <a:rPr lang="es-MX" b="1" i="1" u="sng" dirty="0"/>
              <a:t>andéis como es digno de la vocación con que fuisteis llamados</a:t>
            </a:r>
            <a:r>
              <a:rPr lang="es-MX" i="1" dirty="0"/>
              <a:t>,</a:t>
            </a:r>
          </a:p>
          <a:p>
            <a:pPr marL="171450" indent="-171450">
              <a:buFont typeface="Arial" panose="020B0604020202020204" pitchFamily="34" charset="0"/>
              <a:buChar char="•"/>
            </a:pPr>
            <a:r>
              <a:rPr lang="es-MX" b="1" i="0" dirty="0"/>
              <a:t>Efesios 4:2 </a:t>
            </a:r>
            <a:r>
              <a:rPr lang="es-MX" b="1" i="1" u="sng" dirty="0"/>
              <a:t>con toda humildad y mansedumbre, soportándoos con paciencia los unos a los otros en amor</a:t>
            </a:r>
            <a:r>
              <a:rPr lang="es-MX" i="1" dirty="0"/>
              <a:t>,</a:t>
            </a:r>
          </a:p>
          <a:p>
            <a:pPr marL="171450" indent="-171450">
              <a:buFont typeface="Arial" panose="020B0604020202020204" pitchFamily="34" charset="0"/>
              <a:buChar char="•"/>
            </a:pPr>
            <a:r>
              <a:rPr lang="es-MX" sz="1200" b="1" i="0" kern="1200" dirty="0">
                <a:solidFill>
                  <a:schemeClr val="tx1"/>
                </a:solidFill>
                <a:latin typeface="+mn-lt"/>
                <a:ea typeface="+mn-ea"/>
                <a:cs typeface="+mn-cs"/>
              </a:rPr>
              <a:t>Efesios 4:3 </a:t>
            </a:r>
            <a:r>
              <a:rPr lang="es-MX" b="1" i="1" u="sng" dirty="0"/>
              <a:t>solícitos en guardar la unidad del Espíritu en el vínculo de la paz</a:t>
            </a:r>
            <a:r>
              <a:rPr lang="es-MX" i="1" dirty="0"/>
              <a:t>;</a:t>
            </a:r>
          </a:p>
          <a:p>
            <a:pPr marL="171450" indent="-171450">
              <a:buFont typeface="Arial" panose="020B0604020202020204" pitchFamily="34" charset="0"/>
              <a:buChar char="•"/>
            </a:pPr>
            <a:r>
              <a:rPr lang="es-MX" sz="1200" b="1" i="0" kern="1200" dirty="0">
                <a:solidFill>
                  <a:schemeClr val="tx1"/>
                </a:solidFill>
                <a:latin typeface="+mn-lt"/>
                <a:ea typeface="+mn-ea"/>
                <a:cs typeface="+mn-cs"/>
              </a:rPr>
              <a:t>Efesios 4:4</a:t>
            </a:r>
            <a:r>
              <a:rPr lang="es-MX" i="1" dirty="0"/>
              <a:t> un cuerpo, y un Espíritu, como fuisteis también llamados en una misma esperanza de vuestra vocación;</a:t>
            </a:r>
          </a:p>
          <a:p>
            <a:pPr marL="171450" indent="-171450">
              <a:buFont typeface="Arial" panose="020B0604020202020204" pitchFamily="34" charset="0"/>
              <a:buChar char="•"/>
            </a:pPr>
            <a:r>
              <a:rPr lang="es-MX" sz="1200" b="1" i="0" kern="1200" dirty="0">
                <a:solidFill>
                  <a:schemeClr val="tx1"/>
                </a:solidFill>
                <a:latin typeface="+mn-lt"/>
                <a:ea typeface="+mn-ea"/>
                <a:cs typeface="+mn-cs"/>
              </a:rPr>
              <a:t>Efesios 4:5 </a:t>
            </a:r>
            <a:r>
              <a:rPr lang="es-MX" i="1" dirty="0"/>
              <a:t>un Señor, una fe, un bautismo,</a:t>
            </a:r>
          </a:p>
          <a:p>
            <a:pPr marL="171450" indent="-171450">
              <a:buFont typeface="Arial" panose="020B0604020202020204" pitchFamily="34" charset="0"/>
              <a:buChar char="•"/>
            </a:pPr>
            <a:r>
              <a:rPr lang="es-MX" sz="1200" b="1" i="0" kern="1200" dirty="0">
                <a:solidFill>
                  <a:schemeClr val="tx1"/>
                </a:solidFill>
                <a:latin typeface="+mn-lt"/>
                <a:ea typeface="+mn-ea"/>
                <a:cs typeface="+mn-cs"/>
              </a:rPr>
              <a:t>Efesios 4:6 </a:t>
            </a:r>
            <a:r>
              <a:rPr lang="es-MX" i="1" dirty="0"/>
              <a:t>un Dios y Padre de todos, el cual es sobre todos, y por todos, y en todos.</a:t>
            </a:r>
          </a:p>
          <a:p>
            <a:pPr marL="171450" indent="-171450">
              <a:buFont typeface="Arial" panose="020B0604020202020204" pitchFamily="34" charset="0"/>
              <a:buChar char="•"/>
            </a:pPr>
            <a:r>
              <a:rPr lang="es-MX" sz="1200" b="1" i="0" kern="1200" dirty="0">
                <a:solidFill>
                  <a:schemeClr val="tx1"/>
                </a:solidFill>
                <a:latin typeface="+mn-lt"/>
                <a:ea typeface="+mn-ea"/>
                <a:cs typeface="+mn-cs"/>
              </a:rPr>
              <a:t>Efesios 4:7 </a:t>
            </a:r>
            <a:r>
              <a:rPr lang="es-MX" i="1" dirty="0"/>
              <a:t>Pero a cada uno de nosotros fue dada la gracia conforme a la medida del don de Cristo.</a:t>
            </a:r>
          </a:p>
          <a:p>
            <a:pPr marL="171450" indent="-171450">
              <a:buFont typeface="Arial" panose="020B0604020202020204" pitchFamily="34" charset="0"/>
              <a:buChar char="•"/>
            </a:pPr>
            <a:r>
              <a:rPr lang="es-MX" b="1" i="0" dirty="0"/>
              <a:t>Salmos 133:1</a:t>
            </a:r>
            <a:r>
              <a:rPr lang="es-MX" i="1" dirty="0"/>
              <a:t>  ¡Mirad cuán bueno y cuán delicioso es Habitar los hermanos juntos en armonía!</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14</a:t>
            </a:fld>
            <a:endParaRPr lang="es-MX"/>
          </a:p>
        </p:txBody>
      </p:sp>
    </p:spTree>
    <p:extLst>
      <p:ext uri="{BB962C8B-B14F-4D97-AF65-F5344CB8AC3E}">
        <p14:creationId xmlns:p14="http://schemas.microsoft.com/office/powerpoint/2010/main" val="2211978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La unión entre la gente siempre tiene que depender que todos se sujeten a Dios, a Su voluntad.</a:t>
            </a:r>
          </a:p>
          <a:p>
            <a:pPr marL="171450" indent="-171450">
              <a:buFont typeface="Arial" panose="020B0604020202020204" pitchFamily="34" charset="0"/>
              <a:buChar char="•"/>
            </a:pPr>
            <a:r>
              <a:rPr lang="es-MX" dirty="0"/>
              <a:t>Esto es natural. Cuando dos o más personas se acercan en obediencia a Cristo, hay unidad. </a:t>
            </a:r>
          </a:p>
          <a:p>
            <a:pPr marL="171450" indent="-171450">
              <a:buFont typeface="Arial" panose="020B0604020202020204" pitchFamily="34" charset="0"/>
              <a:buChar char="•"/>
            </a:pPr>
            <a:r>
              <a:rPr lang="es-MX" dirty="0"/>
              <a:t>No es nada diferente en un matrimonio.</a:t>
            </a:r>
          </a:p>
          <a:p>
            <a:pPr marL="171450" indent="-171450">
              <a:buFont typeface="Arial" panose="020B0604020202020204" pitchFamily="34" charset="0"/>
              <a:buChar char="•"/>
            </a:pPr>
            <a:r>
              <a:rPr lang="es-MX" dirty="0"/>
              <a:t>Orgullo, arrogancia, y todo lo demás enfatizan que uno esta  más enterado a la realidad que los demás. Así no es. </a:t>
            </a:r>
          </a:p>
          <a:p>
            <a:pPr marL="171450" indent="-171450">
              <a:buFont typeface="Arial" panose="020B0604020202020204" pitchFamily="34" charset="0"/>
              <a:buChar char="•"/>
            </a:pPr>
            <a:r>
              <a:rPr lang="es-MX" dirty="0"/>
              <a:t>La humildad, la mansedumbre, el ser siervo a otros, esto es el Espíritu Santo, el espíritu de Jesús. Aunque hay orden, por ejemplo hay ancianos y un pastor en una iglesia para protegerla y servir, no sirven estos nada si son arrogantes o jactanciosos. La humildad es un requisito para el buen liderazgo.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15</a:t>
            </a:fld>
            <a:endParaRPr lang="es-MX"/>
          </a:p>
        </p:txBody>
      </p:sp>
    </p:spTree>
    <p:extLst>
      <p:ext uri="{BB962C8B-B14F-4D97-AF65-F5344CB8AC3E}">
        <p14:creationId xmlns:p14="http://schemas.microsoft.com/office/powerpoint/2010/main" val="32795443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Nota: Muchos en la literatura del libro de Ester, como libros escritos para mujeres o comentarios sobre Ester toman que Vasti fue noble y correcta en negarse a ir a la fiesta del Rey. Pero la Biblia simplemente presenta que Vasti perdió su lugar por su rebelión en contra de su marido y en contra de su rey. No podemos hacerla un héroe porque desobedeció. Claramente el texto dice que nadie fue presionado de tomar alcohol. </a:t>
            </a:r>
          </a:p>
          <a:p>
            <a:pPr marL="171450" indent="-171450">
              <a:buFont typeface="Arial" panose="020B0604020202020204" pitchFamily="34" charset="0"/>
              <a:buChar char="•"/>
            </a:pPr>
            <a:r>
              <a:rPr lang="es-MX" dirty="0"/>
              <a:t>Aquí vemos el daño que una mujer rebelde de vista pública puede hacer a todos los matrimonios que le ven.</a:t>
            </a:r>
          </a:p>
          <a:p>
            <a:pPr marL="171450" indent="-171450">
              <a:buFont typeface="Arial" panose="020B0604020202020204" pitchFamily="34" charset="0"/>
              <a:buChar char="•"/>
            </a:pPr>
            <a:r>
              <a:rPr lang="es-MX" dirty="0"/>
              <a:t>En la historia de Ester, Dios movió a ser la reina de Asuero para salvar a la nación de los judíos. Ester es la héroe de esta historia.</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16</a:t>
            </a:fld>
            <a:endParaRPr lang="es-MX"/>
          </a:p>
        </p:txBody>
      </p:sp>
    </p:spTree>
    <p:extLst>
      <p:ext uri="{BB962C8B-B14F-4D97-AF65-F5344CB8AC3E}">
        <p14:creationId xmlns:p14="http://schemas.microsoft.com/office/powerpoint/2010/main" val="268732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Parece que Ester estaba pensando de hacer exactamente esto, esconder su raíz.</a:t>
            </a:r>
          </a:p>
          <a:p>
            <a:pPr marL="171450" indent="-171450">
              <a:buFont typeface="Arial" panose="020B0604020202020204" pitchFamily="34" charset="0"/>
              <a:buChar char="•"/>
            </a:pPr>
            <a:r>
              <a:rPr lang="es-MX" dirty="0"/>
              <a:t>Anoto también que mientras Rahab la ramera fue mencionada en Hebreos 11, el capítulo de los héroes de la fe (</a:t>
            </a:r>
            <a:r>
              <a:rPr lang="es-MX" dirty="0" err="1"/>
              <a:t>Heb</a:t>
            </a:r>
            <a:r>
              <a:rPr lang="es-MX" dirty="0"/>
              <a:t> 11:31), Ester no fue mencionada afuera del libro de Ester.</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17</a:t>
            </a:fld>
            <a:endParaRPr lang="es-MX"/>
          </a:p>
        </p:txBody>
      </p:sp>
    </p:spTree>
    <p:extLst>
      <p:ext uri="{BB962C8B-B14F-4D97-AF65-F5344CB8AC3E}">
        <p14:creationId xmlns:p14="http://schemas.microsoft.com/office/powerpoint/2010/main" val="24078753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sz="1200" dirty="0"/>
              <a:t>Hoy en día, el mundo quiere borrar la diferencias entre los hombres y las mujeres. Esto causa a la persona de quedarse en confusión sobre cómo debe actuar, y qué tareas le toca. Pero Dios creó al hombre y a la mujer muy diferentes. Dios asignó a cada uno, al marido tanto a la esposa con tareas especificas. Las mujeres solamente pueden tener hijos, y solamente ellas pueden darle a su bebé leche. Las hormonas que el cuerpo del hombre tiene y las que tiene la mujer son muy diferentes. Entonces Dios ha dado tareas a cada género, y con ellos, hizo a la mujer la madre que tiene los hijos, y al hombre con la tarea para salir del hogar, luchar y trabajar para sostener su familia y el amor de su vida. </a:t>
            </a:r>
          </a:p>
          <a:p>
            <a:pPr marL="171450" indent="-171450">
              <a:buFont typeface="Arial" panose="020B0604020202020204" pitchFamily="34" charset="0"/>
              <a:buChar char="•"/>
            </a:pPr>
            <a:r>
              <a:rPr lang="es-MX" sz="1200" dirty="0"/>
              <a:t>Pero todo lo que Dios hace (cómo Él crea las cosas) y cómo Dios ordena las cosas son para nuestro bien. De cambiar estas tareas y mandamientos no es bueno y ninguna cosa va a funcionar.</a:t>
            </a:r>
          </a:p>
          <a:p>
            <a:endParaRPr lang="es-MX" dirty="0"/>
          </a:p>
        </p:txBody>
      </p:sp>
      <p:sp>
        <p:nvSpPr>
          <p:cNvPr id="4" name="Marcador de número de diapositiva 3"/>
          <p:cNvSpPr>
            <a:spLocks noGrp="1"/>
          </p:cNvSpPr>
          <p:nvPr>
            <p:ph type="sldNum" sz="quarter" idx="5"/>
          </p:nvPr>
        </p:nvSpPr>
        <p:spPr/>
        <p:txBody>
          <a:bodyPr/>
          <a:lstStyle/>
          <a:p>
            <a:fld id="{D245A458-3EA0-443B-92C9-E331198BC20D}" type="slidenum">
              <a:rPr lang="es-MX" smtClean="0"/>
              <a:t>18</a:t>
            </a:fld>
            <a:endParaRPr lang="es-MX"/>
          </a:p>
        </p:txBody>
      </p:sp>
    </p:spTree>
    <p:extLst>
      <p:ext uri="{BB962C8B-B14F-4D97-AF65-F5344CB8AC3E}">
        <p14:creationId xmlns:p14="http://schemas.microsoft.com/office/powerpoint/2010/main" val="24318214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Una jovencita tiene la v</a:t>
            </a:r>
            <a:r>
              <a:rPr lang="es-MX" sz="1400" baseline="0" dirty="0"/>
              <a:t>entaja de servir al Señor con la totalidad de su vida. Busca como ser pura, santa, y servir a Dios.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baseline="0" dirty="0"/>
              <a:t>Mientras una mujer casada debe preocuparse de cosas más mundanas, y “</a:t>
            </a:r>
            <a:r>
              <a:rPr lang="es-MX" sz="1400" i="1" baseline="0" dirty="0"/>
              <a:t>cómo agradar a su marido</a:t>
            </a:r>
            <a:r>
              <a:rPr lang="es-MX" sz="1400" baseline="0" dirty="0"/>
              <a:t>” </a:t>
            </a:r>
            <a:r>
              <a:rPr lang="es-MX" sz="1400" b="1" baseline="0" dirty="0"/>
              <a:t>1 </a:t>
            </a:r>
            <a:r>
              <a:rPr lang="es-MX" sz="1400" b="1" baseline="0" dirty="0" err="1"/>
              <a:t>Cor</a:t>
            </a:r>
            <a:r>
              <a:rPr lang="es-MX" sz="1400" b="1" baseline="0" dirty="0"/>
              <a:t> 7:34</a:t>
            </a:r>
            <a:r>
              <a:rPr lang="es-MX" sz="1400" baseline="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baseline="0" dirty="0"/>
              <a:t>Nota que en la vista de Dios, ninguna muchacha ni ningún joven puede solo buscar sus placeres y entretenimiento.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400" baseline="0" dirty="0"/>
              <a:t>Pero las esposas tienen el encargo de cómo agradar a su marido</a:t>
            </a:r>
          </a:p>
          <a:p>
            <a:endParaRPr lang="es-MX" dirty="0"/>
          </a:p>
        </p:txBody>
      </p:sp>
      <p:sp>
        <p:nvSpPr>
          <p:cNvPr id="4" name="Marcador de número de diapositiva 3"/>
          <p:cNvSpPr>
            <a:spLocks noGrp="1"/>
          </p:cNvSpPr>
          <p:nvPr>
            <p:ph type="sldNum" sz="quarter" idx="5"/>
          </p:nvPr>
        </p:nvSpPr>
        <p:spPr/>
        <p:txBody>
          <a:bodyPr/>
          <a:lstStyle/>
          <a:p>
            <a:fld id="{D245A458-3EA0-443B-92C9-E331198BC20D}" type="slidenum">
              <a:rPr lang="es-MX" smtClean="0"/>
              <a:t>19</a:t>
            </a:fld>
            <a:endParaRPr lang="es-MX"/>
          </a:p>
        </p:txBody>
      </p:sp>
    </p:spTree>
    <p:extLst>
      <p:ext uri="{BB962C8B-B14F-4D97-AF65-F5344CB8AC3E}">
        <p14:creationId xmlns:p14="http://schemas.microsoft.com/office/powerpoint/2010/main" val="2408194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sz="2000" dirty="0"/>
              <a:t>Las mujeres cristianas deben ser sujetas a sus maridos. Deben entender la sumisión bíblica y aceptarla como el mandamiento de Dios para ellas.</a:t>
            </a:r>
          </a:p>
          <a:p>
            <a:pPr marL="171450" indent="-171450">
              <a:buFont typeface="Arial" panose="020B0604020202020204" pitchFamily="34" charset="0"/>
              <a:buChar char="•"/>
            </a:pPr>
            <a:r>
              <a:rPr lang="es-MX" sz="2000" dirty="0"/>
              <a:t>Igualmente, los hombres deben </a:t>
            </a:r>
            <a:br>
              <a:rPr lang="es-MX" sz="2000" dirty="0"/>
            </a:br>
            <a:r>
              <a:rPr lang="es-MX" sz="2000" dirty="0"/>
              <a:t>1) trabajar duro para proveer para sus esposas, y</a:t>
            </a:r>
            <a:br>
              <a:rPr lang="es-MX" sz="2000" dirty="0"/>
            </a:br>
            <a:r>
              <a:rPr lang="es-MX" sz="2000" dirty="0"/>
              <a:t>2) sobre todo amarlas. Es el mandamiento para los maridos.</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2</a:t>
            </a:fld>
            <a:endParaRPr lang="es-MX"/>
          </a:p>
        </p:txBody>
      </p:sp>
    </p:spTree>
    <p:extLst>
      <p:ext uri="{BB962C8B-B14F-4D97-AF65-F5344CB8AC3E}">
        <p14:creationId xmlns:p14="http://schemas.microsoft.com/office/powerpoint/2010/main" val="605555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Todos queremos vivir bien, con la bendición de Dios sobre nosotros, sobre nuestras casa, y sobre nuestro cónyuge.</a:t>
            </a:r>
          </a:p>
          <a:p>
            <a:pPr marL="171450" indent="-171450">
              <a:buFont typeface="Arial" panose="020B0604020202020204" pitchFamily="34" charset="0"/>
              <a:buChar char="•"/>
            </a:pPr>
            <a:r>
              <a:rPr lang="es-MX" dirty="0"/>
              <a:t>¿Qué son estas cosas abominables entonces? Para mi, primero, será adulterio y fornicación, luego ídolos y otros dioses como cosas que toman la prioridad de Dios, luego ganancias deshonestas, luego abominaciones como la homosexualidad, etc. De aborrecerlas es de no hacerlas.</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20</a:t>
            </a:fld>
            <a:endParaRPr lang="es-MX"/>
          </a:p>
        </p:txBody>
      </p:sp>
    </p:spTree>
    <p:extLst>
      <p:ext uri="{BB962C8B-B14F-4D97-AF65-F5344CB8AC3E}">
        <p14:creationId xmlns:p14="http://schemas.microsoft.com/office/powerpoint/2010/main" val="10169540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MX" b="1" dirty="0"/>
              <a:t>2 Corintios 5:14 </a:t>
            </a:r>
            <a:r>
              <a:rPr lang="es-MX" i="1" dirty="0"/>
              <a:t>Porque el amor de Cristo nos constriñe, pensando esto: que si uno murió por todos, luego todos murieron;</a:t>
            </a:r>
          </a:p>
          <a:p>
            <a:r>
              <a:rPr lang="es-MX" b="1" i="0" dirty="0"/>
              <a:t>2 Corintios 5:15 </a:t>
            </a:r>
            <a:r>
              <a:rPr lang="es-MX" i="1" dirty="0"/>
              <a:t>y por todos murió, para que los que viven, ya no vivan para sí, sino para aquel que murió y resucitó por ellos.</a:t>
            </a:r>
          </a:p>
          <a:p>
            <a:pPr marL="171450" indent="-171450">
              <a:buFont typeface="Arial" panose="020B0604020202020204" pitchFamily="34" charset="0"/>
              <a:buChar char="•"/>
            </a:pPr>
            <a:r>
              <a:rPr lang="es-MX" dirty="0"/>
              <a:t>Somos salvos solamente si amamos a Dios. Este carácter moral profundamente en Dios es el amor. Si quieres evitar el infierno pero no quieres ser cómo Dios es (lleno de amor) entonces es imposible que Dios te salva. </a:t>
            </a:r>
          </a:p>
          <a:p>
            <a:pPr marL="171450" indent="-171450">
              <a:buFont typeface="Arial" panose="020B0604020202020204" pitchFamily="34" charset="0"/>
              <a:buChar char="•"/>
            </a:pPr>
            <a:r>
              <a:rPr lang="es-MX" dirty="0"/>
              <a:t>Para ser salvo, tienes que amar a Dios, y este hecho va a causar que tu vida sea llena de amor para con todos.</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21</a:t>
            </a:fld>
            <a:endParaRPr lang="es-MX"/>
          </a:p>
        </p:txBody>
      </p:sp>
    </p:spTree>
    <p:extLst>
      <p:ext uri="{BB962C8B-B14F-4D97-AF65-F5344CB8AC3E}">
        <p14:creationId xmlns:p14="http://schemas.microsoft.com/office/powerpoint/2010/main" val="40050294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13:4 </a:t>
            </a:r>
            <a:r>
              <a:rPr lang="es-MX" i="1" dirty="0"/>
              <a:t>El amor 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b="1" dirty="0"/>
              <a:t>Proverbios 10:12 </a:t>
            </a:r>
            <a:r>
              <a:rPr lang="es-MX" i="1" dirty="0"/>
              <a:t>El odio despierta rencillas; Pero el amor cubrirá todas las faltas</a:t>
            </a:r>
            <a:r>
              <a:rPr lang="es-MX"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Así puedes medir si tienes amor o no, si las acciones de otros te causan rencor, odio, amargura normalmente o fácilmente o si cubras estas ofensas y infracciones contra ti en amor y perdonas y te olvidas estos asuntos.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b="1" dirty="0"/>
              <a:t>1 Pedro 4:8 </a:t>
            </a:r>
            <a:r>
              <a:rPr lang="es-MX" i="1" dirty="0"/>
              <a:t>Y ante todo, tened entre vosotros ferviente amor; porque el amor cubrirá multitud de pecados.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Spurgeon “</a:t>
            </a:r>
            <a:r>
              <a:rPr lang="es-MX" i="1" dirty="0"/>
              <a:t>Siempre trata a imponer lo mejor de motivos, acciones, actitudes a lo que ves de otros, y no acusarles del peor.</a:t>
            </a:r>
            <a:r>
              <a:rPr lang="es-MX" dirty="0"/>
              <a:t>”</a:t>
            </a:r>
          </a:p>
          <a:p>
            <a:pPr marL="457200" marR="0" lvl="1"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latin typeface="+mn-lt"/>
                <a:ea typeface="+mn-ea"/>
                <a:cs typeface="+mn-cs"/>
              </a:rPr>
              <a:t>Pablo </a:t>
            </a:r>
            <a:r>
              <a:rPr lang="es-MX" sz="1200" b="0" kern="1200" dirty="0">
                <a:solidFill>
                  <a:schemeClr val="tx1"/>
                </a:solidFill>
                <a:latin typeface="+mn-lt"/>
                <a:ea typeface="+mn-ea"/>
                <a:cs typeface="+mn-cs"/>
              </a:rPr>
              <a:t>no habló del amor como una emoción sino algo que es visto, vivido por experiencias, y demostrado por acciones y palabras.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0" kern="1200" dirty="0">
                <a:solidFill>
                  <a:schemeClr val="tx1"/>
                </a:solidFill>
                <a:latin typeface="+mn-lt"/>
                <a:ea typeface="+mn-ea"/>
                <a:cs typeface="+mn-cs"/>
              </a:rPr>
              <a:t>El amor no es posesivo, sino constructivo. Ni busca impresionar a otros, ni tiene un valor alto, inflado de sí mismo y de sus ideas. Es humilde y manso.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0" kern="1200" dirty="0">
                <a:solidFill>
                  <a:schemeClr val="tx1"/>
                </a:solidFill>
                <a:latin typeface="+mn-lt"/>
                <a:ea typeface="+mn-ea"/>
                <a:cs typeface="+mn-cs"/>
              </a:rPr>
              <a:t>Piensa en el amor de una madre a su bebé. Ella levanta a su bebé para gloriarse en que vino de ella. El bebé de repente orina sobre la madre. De ser constructivo en este momento es de cambiar el pañal. De ser posesivo es de en una forma enojarse contra el bebé, de gritarle, regañarle, o en otra forma falta la paciencia con el bebé.</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0" kern="1200" dirty="0">
                <a:solidFill>
                  <a:schemeClr val="tx1"/>
                </a:solidFill>
                <a:latin typeface="+mn-lt"/>
                <a:ea typeface="+mn-ea"/>
                <a:cs typeface="+mn-cs"/>
              </a:rPr>
              <a:t>El amor es el fruto del Espíritu Santo aun en contra de la conducta que probablemente va a matar el amor en una persona inconversa o inmadura espiritualmente.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0" kern="1200" dirty="0">
                <a:solidFill>
                  <a:schemeClr val="tx1"/>
                </a:solidFill>
                <a:latin typeface="+mn-lt"/>
                <a:ea typeface="+mn-ea"/>
                <a:cs typeface="+mn-cs"/>
              </a:rPr>
              <a:t>El Amor es la gran tardanza de evocar una emoción mala en contra de una persona que parece que está provocando exactamente esta emoción.</a:t>
            </a:r>
            <a:endParaRPr lang="es-MX" sz="1200" b="1" kern="120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13:4 </a:t>
            </a:r>
            <a:r>
              <a:rPr lang="es-MX" i="1" dirty="0"/>
              <a:t>es sufrido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dirty="0"/>
              <a:t>El ser sufrido es de ser paciente, aguantador. El amor con mansedumbre y paciencia lleva maltrato de otros.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latin typeface="+mn-lt"/>
                <a:ea typeface="+mn-ea"/>
                <a:cs typeface="+mn-cs"/>
              </a:rPr>
              <a:t>1 Corintios 13:4 </a:t>
            </a:r>
            <a:r>
              <a:rPr lang="es-MX" i="1" dirty="0"/>
              <a:t>es benigno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latin typeface="+mn-lt"/>
                <a:ea typeface="+mn-ea"/>
                <a:cs typeface="+mn-cs"/>
              </a:rPr>
              <a:t>1 Corintios 13:4 </a:t>
            </a:r>
            <a:r>
              <a:rPr lang="es-MX" i="1" dirty="0"/>
              <a:t>el amor no tiene envidia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latin typeface="+mn-lt"/>
                <a:ea typeface="+mn-ea"/>
                <a:cs typeface="+mn-cs"/>
              </a:rPr>
              <a:t>1 Corintios 13:4 </a:t>
            </a:r>
            <a:r>
              <a:rPr lang="es-MX" i="1" dirty="0"/>
              <a:t>el amor no es jactancioso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pPr marL="0" marR="0" lvl="0" indent="0" algn="l" defTabSz="914400" rtl="0" eaLnBrk="1" fontAlgn="auto" latinLnBrk="0" hangingPunct="1">
              <a:lnSpc>
                <a:spcPct val="100000"/>
              </a:lnSpc>
              <a:spcBef>
                <a:spcPts val="0"/>
              </a:spcBef>
              <a:spcAft>
                <a:spcPts val="0"/>
              </a:spcAft>
              <a:buClrTx/>
              <a:buSzTx/>
              <a:buFontTx/>
              <a:buNone/>
              <a:tabLst/>
              <a:defRPr/>
            </a:pPr>
            <a:r>
              <a:rPr lang="es-MX" sz="1200" b="1" kern="1200" dirty="0">
                <a:solidFill>
                  <a:schemeClr val="tx1"/>
                </a:solidFill>
                <a:latin typeface="+mn-lt"/>
                <a:ea typeface="+mn-ea"/>
                <a:cs typeface="+mn-cs"/>
              </a:rPr>
              <a:t>1 Corintios 13:4 </a:t>
            </a:r>
            <a:r>
              <a:rPr lang="es-MX" sz="1200" b="0" i="1" kern="1200" dirty="0">
                <a:solidFill>
                  <a:schemeClr val="tx1"/>
                </a:solidFill>
                <a:latin typeface="+mn-lt"/>
                <a:ea typeface="+mn-ea"/>
                <a:cs typeface="+mn-cs"/>
              </a:rPr>
              <a:t>n</a:t>
            </a:r>
            <a:r>
              <a:rPr lang="es-MX" b="0" i="1" dirty="0"/>
              <a:t>o se envanece;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MX" dirty="0"/>
          </a:p>
          <a:p>
            <a:endParaRPr lang="es-MX" dirty="0"/>
          </a:p>
        </p:txBody>
      </p:sp>
      <p:sp>
        <p:nvSpPr>
          <p:cNvPr id="4" name="Marcador de número de diapositiva 3"/>
          <p:cNvSpPr>
            <a:spLocks noGrp="1"/>
          </p:cNvSpPr>
          <p:nvPr>
            <p:ph type="sldNum" sz="quarter" idx="5"/>
          </p:nvPr>
        </p:nvSpPr>
        <p:spPr/>
        <p:txBody>
          <a:bodyPr/>
          <a:lstStyle/>
          <a:p>
            <a:fld id="{D245A458-3EA0-443B-92C9-E331198BC20D}" type="slidenum">
              <a:rPr lang="es-MX" smtClean="0"/>
              <a:t>22</a:t>
            </a:fld>
            <a:endParaRPr lang="es-MX"/>
          </a:p>
        </p:txBody>
      </p:sp>
    </p:spTree>
    <p:extLst>
      <p:ext uri="{BB962C8B-B14F-4D97-AF65-F5344CB8AC3E}">
        <p14:creationId xmlns:p14="http://schemas.microsoft.com/office/powerpoint/2010/main" val="23428698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13:5 </a:t>
            </a:r>
            <a:r>
              <a:rPr lang="es-MX" i="1" dirty="0"/>
              <a:t>no hace nada indebido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i="0" dirty="0"/>
              <a:t>Hay una forma o conducta que pertenece al verdadero amor. El que ama nunca sale del prescrito de Dios en las acciones y palabras que deben haber en el amor.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i="0" dirty="0"/>
              <a:t>El amor tiene civilidad y respeto a la otra persona.</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13:5 </a:t>
            </a:r>
            <a:r>
              <a:rPr lang="es-MX" i="1" dirty="0"/>
              <a:t>no busca lo suyo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i="0" dirty="0"/>
              <a:t> Al fondo del amor es su definición, mi sacrificio para tu beneficio. “</a:t>
            </a:r>
            <a:r>
              <a:rPr lang="es-MX" i="1" dirty="0"/>
              <a:t>No busca lo suyo</a:t>
            </a:r>
            <a:r>
              <a:rPr lang="es-MX" i="0" dirty="0"/>
              <a:t>” es lo mismo en otras palabras. Una persona que tiene en el fondo de su vida, en el tejido de lo que es su carácter moral, siempre se ve porque no es arrogante, no es egoísta, no busca lo suyo, sino busca cómo esta persona puede ser una bendición en las vidas de otros. El amor no es tanto cómo tratas a otra persona, sino es sobre lo que eres tu, lo que agarraste de Dios, de su carácter moral de amor.</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13:5 </a:t>
            </a:r>
            <a:r>
              <a:rPr lang="es-MX" i="1" dirty="0"/>
              <a:t>no se irrita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i="0" dirty="0"/>
              <a:t>El punto aquí es que tan fácil es uno irritado, ofendido, o en una forma hecho amargo por el ser, las palabras, la actitud, las acciones, etc. de otra persona. Hay gente que carece totalmente de amor, y constantemente busca error, falla, puntos de contención con otras personas. Es cómo ellos o ellas viven en este mundo. Las contenciones pasan, pero es muy diferente como cuando los fariseos buscaban a Jesús para echarle pleito, porque hizo bien, y el de una persona que causa contenciones, argumentos, amargura, odio, envidia, etc.</a:t>
            </a:r>
          </a:p>
          <a:p>
            <a:pPr marL="0" marR="0" lvl="0" indent="0" algn="l" defTabSz="914400" rtl="0" eaLnBrk="1" fontAlgn="auto" latinLnBrk="0" hangingPunct="1">
              <a:lnSpc>
                <a:spcPct val="100000"/>
              </a:lnSpc>
              <a:spcBef>
                <a:spcPts val="0"/>
              </a:spcBef>
              <a:spcAft>
                <a:spcPts val="0"/>
              </a:spcAft>
              <a:buClrTx/>
              <a:buSzTx/>
              <a:buFontTx/>
              <a:buNone/>
              <a:tabLst/>
              <a:defRPr/>
            </a:pPr>
            <a:r>
              <a:rPr lang="es-MX" b="1" dirty="0"/>
              <a:t>1 Corintios 13:5 </a:t>
            </a:r>
            <a:r>
              <a:rPr lang="es-MX" i="1" dirty="0"/>
              <a:t>no guarda rencor;</a:t>
            </a:r>
          </a:p>
          <a:p>
            <a:pPr marL="171450" indent="-171450">
              <a:buFont typeface="Arial" panose="020B0604020202020204" pitchFamily="34" charset="0"/>
              <a:buChar char="•"/>
            </a:pPr>
            <a:r>
              <a:rPr lang="es-MX" dirty="0"/>
              <a:t>El rencor es simplemente el resguardar amargura, odio, envidia y cosas similares en contra de otra persona cuando todo esto debe ser echado de uno si en verdad la persona es hijo o hija de Dios.</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23</a:t>
            </a:fld>
            <a:endParaRPr lang="es-MX"/>
          </a:p>
        </p:txBody>
      </p:sp>
    </p:spTree>
    <p:extLst>
      <p:ext uri="{BB962C8B-B14F-4D97-AF65-F5344CB8AC3E}">
        <p14:creationId xmlns:p14="http://schemas.microsoft.com/office/powerpoint/2010/main" val="4606921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Anoto aquí que aunque la mujer no debe mandar a su marido, ni debe tomar la autoridad sobre él, ella sí debe ser “</a:t>
            </a:r>
            <a:r>
              <a:rPr lang="es-MX" sz="1200" b="1" i="1" u="sng" dirty="0"/>
              <a:t>la niña de sus ojos</a:t>
            </a:r>
            <a:r>
              <a:rPr lang="es-MX" sz="1200" dirty="0"/>
              <a:t>”, la persona que él más quiere, y él debe trabajar para proveer para ella y debe amarla con todo su corazón.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b="1" dirty="0"/>
              <a:t>Proverbios 31:11</a:t>
            </a:r>
            <a:r>
              <a:rPr lang="es-MX" sz="1200" dirty="0"/>
              <a:t> </a:t>
            </a:r>
            <a:r>
              <a:rPr lang="es-MX" sz="1200" i="1" dirty="0"/>
              <a:t>El corazón de su marido está en ella confiado, Y no carecerá de ganancias. </a:t>
            </a:r>
            <a:r>
              <a:rPr lang="es-MX" sz="1200" b="1" kern="1200" dirty="0">
                <a:solidFill>
                  <a:schemeClr val="tx1"/>
                </a:solidFill>
                <a:latin typeface="+mn-lt"/>
                <a:ea typeface="+mn-ea"/>
                <a:cs typeface="+mn-cs"/>
              </a:rPr>
              <a:t>12</a:t>
            </a:r>
            <a:r>
              <a:rPr lang="es-MX" sz="1200" i="1" dirty="0"/>
              <a:t> Le da ella bien y no mal Todos los días de su vida.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El marido debe ser devotado a su mujer sincera y únicamente.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Nada de otros romances. La mujer no es igual al hombre.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Ella es mayor que él. Es su tesoro precioso, lo que guarda y cuida.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El hombre debe estimar a su esposa más que él mismo.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3</a:t>
            </a:fld>
            <a:endParaRPr lang="es-MX"/>
          </a:p>
        </p:txBody>
      </p:sp>
    </p:spTree>
    <p:extLst>
      <p:ext uri="{BB962C8B-B14F-4D97-AF65-F5344CB8AC3E}">
        <p14:creationId xmlns:p14="http://schemas.microsoft.com/office/powerpoint/2010/main" val="14956362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Hay un vínculo entre la pareja, mujer y hombre casados uno al otro, y sus tareas delante de Dios. Aunque son “una sola carne” cada uno tiene que desempeñar sus tareas dadas a la persona específicamente por Dios, y no puede echar estas responsabilidades al otro.</a:t>
            </a:r>
          </a:p>
          <a:p>
            <a:pPr marL="171450" indent="-171450">
              <a:buFont typeface="Arial" panose="020B0604020202020204" pitchFamily="34" charset="0"/>
              <a:buChar char="•"/>
            </a:pPr>
            <a:r>
              <a:rPr lang="es-MX" dirty="0"/>
              <a:t>Estas tareas igualmente la diferencia física de la mujer y el hombre es lo que da a cada uno su persona, su personalidad, que define su ser. Hoy en día, esta personalidad y carácter de la mujer tanto del hombre está bajo el ataque por Satanás.</a:t>
            </a:r>
          </a:p>
          <a:p>
            <a:pPr marL="171450" indent="-171450">
              <a:buFont typeface="Arial" panose="020B0604020202020204" pitchFamily="34" charset="0"/>
              <a:buChar char="•"/>
            </a:pPr>
            <a:r>
              <a:rPr lang="es-MX" dirty="0"/>
              <a:t>Cómo sale todo esto muchas veces tiene que ver con argumentos y discusiones de diferentes puntos de vista que el uno tiene contra el otro.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4</a:t>
            </a:fld>
            <a:endParaRPr lang="es-MX"/>
          </a:p>
        </p:txBody>
      </p:sp>
    </p:spTree>
    <p:extLst>
      <p:ext uri="{BB962C8B-B14F-4D97-AF65-F5344CB8AC3E}">
        <p14:creationId xmlns:p14="http://schemas.microsoft.com/office/powerpoint/2010/main" val="26564814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La regla de Dios es “airaos” la cual es de hablar y plantear sus puntos de vista. Pero no dejar el asunto crecer. Los que son como niños tienen diferencias y ellos permiten que estas diferencias llegan a ser ofensas, y luego corajes que crecen desde el momento hasta días, semanas, meses, años, o aún hasta que termina la relación. Los que so n como niños nunca dejan estas ofensas morir. Las reviven cada vez que pueden hasta hastiar a la otra persona con estas cosas. </a:t>
            </a:r>
          </a:p>
          <a:p>
            <a:pPr marL="171450" indent="-171450">
              <a:buFont typeface="Arial" panose="020B0604020202020204" pitchFamily="34" charset="0"/>
              <a:buChar char="•"/>
            </a:pPr>
            <a:r>
              <a:rPr lang="es-MX" dirty="0"/>
              <a:t>Los adultos no dejan que sus diferencias o diferentes puntos de vista destruyan su vida y la relación. Se acomodan entre sí, aceptando las diferencias o cambiándose si es posible para aceptar el punto de vista de la otra persona.</a:t>
            </a:r>
          </a:p>
          <a:p>
            <a:pPr marL="171450" indent="-171450">
              <a:buFont typeface="Arial" panose="020B0604020202020204" pitchFamily="34" charset="0"/>
              <a:buChar char="•"/>
            </a:pPr>
            <a:r>
              <a:rPr lang="es-MX" dirty="0"/>
              <a:t>En general, los adultos maduros dejan la ira, y desechan el enojo. Sobre todo, no dejan que las irritaciones y unas diferencias les motive a hacer mal hacia el otro.</a:t>
            </a:r>
          </a:p>
          <a:p>
            <a:pPr marL="171450" indent="-171450">
              <a:buFont typeface="Arial" panose="020B0604020202020204" pitchFamily="34" charset="0"/>
              <a:buChar char="•"/>
            </a:pPr>
            <a:r>
              <a:rPr lang="es-MX" dirty="0"/>
              <a:t>La regla de una sola carne – Es que Nunca ganas si atacas y maltratas a tu pareja. Tu y tu cónyuge son una unión, y de causar a tu cónyuge de sentirse mal, últimamente va a causar la maldad de regresar a ti mismo porque Dios les declara que “son una carne”. Deja la cosas antes que de toda la vuelta y te regrese. </a:t>
            </a:r>
          </a:p>
          <a:p>
            <a:pPr marL="171450" indent="-171450">
              <a:buFont typeface="Arial" panose="020B0604020202020204" pitchFamily="34" charset="0"/>
              <a:buChar char="•"/>
            </a:pPr>
            <a:r>
              <a:rPr lang="es-MX" dirty="0"/>
              <a:t>“</a:t>
            </a:r>
            <a:r>
              <a:rPr lang="es-MX" b="1" u="sng" dirty="0"/>
              <a:t>Cordura</a:t>
            </a:r>
            <a:r>
              <a:rPr lang="es-MX" dirty="0"/>
              <a:t>” es similar a la “</a:t>
            </a:r>
            <a:r>
              <a:rPr lang="es-MX" b="1" u="sng" dirty="0"/>
              <a:t>prudencia</a:t>
            </a:r>
            <a:r>
              <a:rPr lang="es-MX" dirty="0"/>
              <a:t>”. Significa de tener control sobre sí mismo, no pegar al otro, no gritar (</a:t>
            </a:r>
            <a:r>
              <a:rPr lang="es-MX" b="1" dirty="0"/>
              <a:t>Efe 4:31</a:t>
            </a:r>
            <a:r>
              <a:rPr lang="es-MX" dirty="0"/>
              <a:t> </a:t>
            </a:r>
            <a:r>
              <a:rPr lang="es-MX" i="1" dirty="0"/>
              <a:t>Quítense de vosotros toda gritería</a:t>
            </a:r>
            <a:r>
              <a:rPr lang="es-MX" dirty="0"/>
              <a:t>). No maldecir uno al otro. No ventilar sus corajes o frustración. La cordura especialmente se aplica </a:t>
            </a:r>
            <a:r>
              <a:rPr lang="es-MX" b="1" u="sng" dirty="0"/>
              <a:t>en no contestar al otro, de perdonar lo que el otro hizo mal, y no seguir el argumento. De ser adulto y maduro tiene mucho de ver con controlarse a sí mismo</a:t>
            </a:r>
            <a:r>
              <a:rPr lang="es-MX" dirty="0"/>
              <a:t>. La “prudencia” es de refrenarse de exponer opiniones e ideas locas, que van a causar más argumento más discusión, más alejamiento el uno del otro.</a:t>
            </a:r>
          </a:p>
          <a:p>
            <a:pPr marL="171450" indent="-171450">
              <a:buFont typeface="Arial" panose="020B0604020202020204" pitchFamily="34" charset="0"/>
              <a:buChar char="•"/>
            </a:pPr>
            <a:r>
              <a:rPr lang="es-MX" b="1" dirty="0"/>
              <a:t>Pro 19:11 </a:t>
            </a:r>
            <a:r>
              <a:rPr lang="es-MX" dirty="0"/>
              <a:t>Dios dice que es para tu propio honor si actúas como un adulto y te controlas, refrenas tu boca, tu ira, y dejas pasar el asunto para terminar el argumento y no hacerlo crecer.</a:t>
            </a:r>
          </a:p>
          <a:p>
            <a:pPr marL="171450" indent="-171450">
              <a:buFont typeface="Arial" panose="020B0604020202020204" pitchFamily="34" charset="0"/>
              <a:buChar char="•"/>
            </a:pPr>
            <a:r>
              <a:rPr lang="es-MX" dirty="0"/>
              <a:t>Es muy maduro de ser muy reservado en airar tus diferencias u opiniones. Es la paciencia. De ser impaciente es exactamente el ser necio.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5</a:t>
            </a:fld>
            <a:endParaRPr lang="es-MX"/>
          </a:p>
        </p:txBody>
      </p:sp>
    </p:spTree>
    <p:extLst>
      <p:ext uri="{BB962C8B-B14F-4D97-AF65-F5344CB8AC3E}">
        <p14:creationId xmlns:p14="http://schemas.microsoft.com/office/powerpoint/2010/main" val="11768243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No hay razón de siempre estar discutiendo y ventilando argumentos y conflictos. </a:t>
            </a:r>
          </a:p>
          <a:p>
            <a:pPr marL="171450" indent="-171450">
              <a:buFont typeface="Arial" panose="020B0604020202020204" pitchFamily="34" charset="0"/>
              <a:buChar char="•"/>
            </a:pPr>
            <a:r>
              <a:rPr lang="es-MX" dirty="0"/>
              <a:t>¿Está Dios todavía en el cielo? ¿Dios ya ha entregado su posición de ser el Juez sobre los buenos y los malos? No. Dios todavía está sobre el trono de justicia. Entonces déjale a Dios todos estos problemas y conflictos y deja que Él pase por alto o que Él juzgue. Si tu esposa está mal y está discutiendo contigo, déjaselo a Dios. Tal vez en  juicio Dios va a darle una horrible enfermedad que va a arruinar tus finanzas para siempre. Luego tu tienes que cuidar a tu esposa después. ¿Esto será lo ideal? ¿Por qué no dejas la diferencia con ella, perdónala si esta mal, olvida la ofensa o problema, y pídele a Dios de bendecirla? La maldad que cae sobre tu cónyuge te afectará a ti.</a:t>
            </a:r>
          </a:p>
          <a:p>
            <a:pPr marL="171450" indent="-171450">
              <a:buFont typeface="Arial" panose="020B0604020202020204" pitchFamily="34" charset="0"/>
              <a:buChar char="•"/>
            </a:pPr>
            <a:r>
              <a:rPr lang="es-MX" dirty="0"/>
              <a:t>Vences la maldad en el mundo por hacer el bien a la otra persona (perdonar y olvidar completamente el asunto). De regresar mal por mal es la senda de Satanás. La senda de Jesús es de perdonar y olvidar, y cubrirlo todo con amor. </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6</a:t>
            </a:fld>
            <a:endParaRPr lang="es-MX"/>
          </a:p>
        </p:txBody>
      </p:sp>
    </p:spTree>
    <p:extLst>
      <p:ext uri="{BB962C8B-B14F-4D97-AF65-F5344CB8AC3E}">
        <p14:creationId xmlns:p14="http://schemas.microsoft.com/office/powerpoint/2010/main" val="28716984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Jesús enseñó a sus discípulos cómo orar. La base es que uno entra en la presencia de Dios por medio de que buscamos el perdón. Esto también es la misma cosa que es la clemencia, el misericordia, la paciencia. Entonces, si Dios te hace caso, es por su perdón que lo hace. Pero Dios no perdona a la gente para que ellos maltraten a otros, no perdonándoles. Para ser perdonado por Dios, tú tienes que demostrar que quieres el perdón tanto por tus fallas y pecados que para la fuerza moral del perdón sea una parte íntima de tu vida en cómo vives con otros en este mundo. Si no, Dios no te perdona a ti. Esta es la regla.</a:t>
            </a:r>
          </a:p>
          <a:p>
            <a:pPr marL="171450" indent="-171450">
              <a:buFont typeface="Arial" panose="020B0604020202020204" pitchFamily="34" charset="0"/>
              <a:buChar char="•"/>
            </a:pPr>
            <a:r>
              <a:rPr lang="es-MX" dirty="0"/>
              <a:t>Nota: Dios te perdona según una guía para Él. Dios te mostrará tan grande o tan pequeño perdón sobre tus ofensas cómo tu vives y practicas el perdón en tu vida hacia a otros. Número 1 es cómo tu perdonas a tu cónyuge. Número 2, 3 y 4 es cómo perdonas a tus padres, a tus hermanos y a tus hijos. Luego 5, cómo perdonas a tus hermanos en la fe. 6 cómo perdonas a otros en el mundo, salvos o no.</a:t>
            </a:r>
          </a:p>
          <a:p>
            <a:pPr marL="171450" indent="-171450">
              <a:buFont typeface="Arial" panose="020B0604020202020204" pitchFamily="34" charset="0"/>
              <a:buChar char="•"/>
            </a:pPr>
            <a:r>
              <a:rPr lang="es-MX" dirty="0"/>
              <a:t>Busca-pleitos ni necesitan buscar el perdón de Dios para sus pecados, porque ellos van a infierno.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7</a:t>
            </a:fld>
            <a:endParaRPr lang="es-MX"/>
          </a:p>
        </p:txBody>
      </p:sp>
    </p:spTree>
    <p:extLst>
      <p:ext uri="{BB962C8B-B14F-4D97-AF65-F5344CB8AC3E}">
        <p14:creationId xmlns:p14="http://schemas.microsoft.com/office/powerpoint/2010/main" val="2577608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indent="-171450">
              <a:buFont typeface="Arial" panose="020B0604020202020204" pitchFamily="34" charset="0"/>
              <a:buChar char="•"/>
            </a:pPr>
            <a:r>
              <a:rPr lang="es-MX" dirty="0"/>
              <a:t>Para las criaturas que no son perfectos como Dios, el perdón es una parte esencial en el amor.</a:t>
            </a:r>
          </a:p>
          <a:p>
            <a:pPr marL="171450" indent="-171450">
              <a:buFont typeface="Arial" panose="020B0604020202020204" pitchFamily="34" charset="0"/>
              <a:buChar char="•"/>
            </a:pPr>
            <a:r>
              <a:rPr lang="es-MX" dirty="0"/>
              <a:t>El perdón tiene una condición de parte de la persona que hizo la infracción, tiene que sinceramente arrepentirse. No es para tu de juzgar si es sincero, sino el tiempo va a demostrar su sinceridad porque va a abandonar lo que causa la infracción.</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8</a:t>
            </a:fld>
            <a:endParaRPr lang="es-MX"/>
          </a:p>
        </p:txBody>
      </p:sp>
    </p:spTree>
    <p:extLst>
      <p:ext uri="{BB962C8B-B14F-4D97-AF65-F5344CB8AC3E}">
        <p14:creationId xmlns:p14="http://schemas.microsoft.com/office/powerpoint/2010/main" val="34552102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MX" sz="1200" dirty="0"/>
              <a:t>El amor entre los miembros de la Trinidad es el sumo gozo. Dios quiere imponer este gozo, este amor, esta felicidad dentro de nuestras vidas por el matrimonio y los hijos. Un varón que se casa con una mujer para toda la vida, hacen una familia.</a:t>
            </a:r>
            <a:endParaRPr lang="es-MX" dirty="0"/>
          </a:p>
          <a:p>
            <a:pPr marL="171450" indent="-171450">
              <a:buFont typeface="Arial" panose="020B0604020202020204" pitchFamily="34" charset="0"/>
              <a:buChar char="•"/>
            </a:pPr>
            <a:r>
              <a:rPr lang="es-MX" dirty="0"/>
              <a:t>¿No es extraño que Dios manda a los hombres a amar a sus esposas, y a las esposas a ser sumisas a sus maridos?</a:t>
            </a:r>
          </a:p>
          <a:p>
            <a:pPr marL="171450" indent="-171450">
              <a:buFont typeface="Arial" panose="020B0604020202020204" pitchFamily="34" charset="0"/>
              <a:buChar char="•"/>
            </a:pPr>
            <a:r>
              <a:rPr lang="es-MX" dirty="0"/>
              <a:t>Es el énfasis que Dios quiso imponer en como vemos las cosas. Pero según </a:t>
            </a:r>
            <a:r>
              <a:rPr lang="es-MX" sz="1200" b="1" dirty="0"/>
              <a:t>Tito 2:3 </a:t>
            </a:r>
            <a:r>
              <a:rPr lang="es-MX" sz="1200" i="1" dirty="0">
                <a:solidFill>
                  <a:schemeClr val="accent1"/>
                </a:solidFill>
              </a:rPr>
              <a:t>Las ancianas asimismo sean reverentes en su porte; no calumniadoras, no esclavas del vino, </a:t>
            </a:r>
            <a:r>
              <a:rPr lang="es-MX" sz="1200" i="1" kern="1200" dirty="0">
                <a:solidFill>
                  <a:schemeClr val="accent1"/>
                </a:solidFill>
                <a:latin typeface="+mn-lt"/>
                <a:ea typeface="+mn-ea"/>
                <a:cs typeface="+mn-cs"/>
              </a:rPr>
              <a:t>maestras del bien; </a:t>
            </a:r>
            <a:r>
              <a:rPr lang="es-MX" sz="1200" b="1" dirty="0"/>
              <a:t>4 </a:t>
            </a:r>
            <a:r>
              <a:rPr lang="es-MX" sz="1200" b="1" i="1" u="sng" dirty="0">
                <a:solidFill>
                  <a:srgbClr val="FF0000"/>
                </a:solidFill>
              </a:rPr>
              <a:t>que enseñen a las mujeres jóvenes a amar a sus maridos y a sus hijos.</a:t>
            </a:r>
            <a:r>
              <a:rPr lang="es-MX" sz="1200" b="1" i="1" u="none" dirty="0">
                <a:solidFill>
                  <a:srgbClr val="FF0000"/>
                </a:solidFill>
              </a:rPr>
              <a:t>  </a:t>
            </a:r>
            <a:r>
              <a:rPr lang="es-MX" sz="1200" b="0" i="0" u="none" dirty="0">
                <a:solidFill>
                  <a:srgbClr val="FF0000"/>
                </a:solidFill>
              </a:rPr>
              <a:t>Dios quiere que la mujer ame a su familia y especialmente a su marido. Entonces la mujer no se escapa de amar a su marido también como el marido tiene que hacerlo a su esposa. </a:t>
            </a:r>
          </a:p>
          <a:p>
            <a:pPr marL="171450" indent="-171450">
              <a:buFont typeface="Arial" panose="020B0604020202020204" pitchFamily="34" charset="0"/>
              <a:buChar char="•"/>
            </a:pPr>
            <a:r>
              <a:rPr lang="es-MX" sz="1200" b="0" i="0" u="none" dirty="0">
                <a:solidFill>
                  <a:srgbClr val="FF0000"/>
                </a:solidFill>
              </a:rPr>
              <a:t>Pero el énfasis es que ella aguante el lugar de sumisión bajo su marido.</a:t>
            </a:r>
            <a:endParaRPr lang="es-MX" dirty="0"/>
          </a:p>
          <a:p>
            <a:pPr marL="171450" indent="-171450">
              <a:buFont typeface="Arial" panose="020B0604020202020204" pitchFamily="34" charset="0"/>
              <a:buChar char="•"/>
            </a:pPr>
            <a:r>
              <a:rPr lang="es-MX" dirty="0"/>
              <a:t>Fíjate, que las mujeres deben ser sumisas a sus maridos no solamente porque Eva pecó primero, pero porque Dios creó a Eva para ser la contraparte del hombre, una ayuda idónea para él. Cuando el pecado entró en el mundo, Adán falló en ser el líder que Dios quiso, y Eva falló en ser sumisa a Adán, su marido.</a:t>
            </a:r>
          </a:p>
        </p:txBody>
      </p:sp>
      <p:sp>
        <p:nvSpPr>
          <p:cNvPr id="4" name="Marcador de número de diapositiva 3"/>
          <p:cNvSpPr>
            <a:spLocks noGrp="1"/>
          </p:cNvSpPr>
          <p:nvPr>
            <p:ph type="sldNum" sz="quarter" idx="5"/>
          </p:nvPr>
        </p:nvSpPr>
        <p:spPr/>
        <p:txBody>
          <a:bodyPr/>
          <a:lstStyle/>
          <a:p>
            <a:fld id="{D245A458-3EA0-443B-92C9-E331198BC20D}" type="slidenum">
              <a:rPr lang="es-MX" smtClean="0"/>
              <a:t>9</a:t>
            </a:fld>
            <a:endParaRPr lang="es-MX"/>
          </a:p>
        </p:txBody>
      </p:sp>
    </p:spTree>
    <p:extLst>
      <p:ext uri="{BB962C8B-B14F-4D97-AF65-F5344CB8AC3E}">
        <p14:creationId xmlns:p14="http://schemas.microsoft.com/office/powerpoint/2010/main" val="28111738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B6DC4B-9801-452C-A23E-5CEB76FA3244}"/>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87EC7CCC-FA3C-4A51-B6FA-A4B69B24FC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04C7B283-85BF-4BE1-A26E-99AB485DE675}"/>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91C99BF3-DEBB-47E8-B731-7A632A68E19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B13256FB-DFC6-445E-9A6E-5CAF75DCEBC3}"/>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1100057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1B153C8-031E-40C0-A79D-73779BEC59D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9EC2D706-024F-4E8D-AC07-142F9EA81DD9}"/>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3CF9184-E77F-4B5F-9D62-F98DFACF005A}"/>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0F2A12DE-BB2F-431F-992B-E557EE5AE45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B2DFBB6-9F5F-41B9-9EFD-574D246EE670}"/>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2928820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8A7AEF4-24A0-407E-BDA4-7B7992A3587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0E9A5F50-1731-46C7-A05C-8C5AD5BC255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1C3F47DB-5D80-44E1-83B2-8E42F997E337}"/>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CD91631B-4EAC-439C-81AA-C92ED51B635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69D7B9C-DFD4-42DC-9B04-582D257D7056}"/>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33340743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64A932-C64F-4B25-8B18-C390D20D5C36}"/>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41F881A-FE5F-4255-AB52-36DBF4C4B3B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881A29B-AEA8-4C14-9910-39251D14B722}"/>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1096F400-E0FE-473B-A843-776F735FE176}"/>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28BC9A7-5EF7-411E-BE80-EA9A87B7EFE5}"/>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23192652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E68AC7C-CA41-4EC5-A438-E41A6DEBFC4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FA124206-F031-4FF7-8847-DAE899A9C2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A90E528-6F04-48BA-8B7C-E11153B5F3F2}"/>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6062A185-611D-493A-85ED-FADEE0148DED}"/>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13B45B8-A4B5-436C-97E9-E2FA02E9753C}"/>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23642861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B37E2D7-4B00-4C21-A3B2-6A2CA13000DA}"/>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AE1F3EF-F61C-46C0-A5DA-AF7FBE21693C}"/>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03B48142-DAE1-420B-9294-C1CB36B9DF30}"/>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D8DA7F-F7F4-4F28-BCEA-79518135CD35}"/>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6" name="Marcador de pie de página 5">
            <a:extLst>
              <a:ext uri="{FF2B5EF4-FFF2-40B4-BE49-F238E27FC236}">
                <a16:creationId xmlns:a16="http://schemas.microsoft.com/office/drawing/2014/main" id="{33E2FAD9-C4D6-4435-931F-EFA122BDDAF3}"/>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3E72E99C-A9A1-4EEE-AA06-8A39B93EB6B6}"/>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38793588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A518A47-571A-45C4-8048-168499F9C99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FDDD2244-5050-4189-9E70-3A31566AF88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F21FC9F-4886-4DAB-81C6-1E80F3158293}"/>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3A3547BE-230A-4F62-BA40-D461E51C832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47B6C01D-E4E6-4740-B533-1551485EDD9D}"/>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1824369E-F20B-445B-8F3E-169AA919A67B}"/>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8" name="Marcador de pie de página 7">
            <a:extLst>
              <a:ext uri="{FF2B5EF4-FFF2-40B4-BE49-F238E27FC236}">
                <a16:creationId xmlns:a16="http://schemas.microsoft.com/office/drawing/2014/main" id="{27FE929E-DE2F-4CA6-84EC-F8E797E85DF8}"/>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FACE7363-366B-4A7E-8849-6DDBA397E99A}"/>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2636894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C39FE8-B89C-477E-8998-F0727C525C6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08AAF354-D8E7-45C1-A788-49D406CA6184}"/>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4" name="Marcador de pie de página 3">
            <a:extLst>
              <a:ext uri="{FF2B5EF4-FFF2-40B4-BE49-F238E27FC236}">
                <a16:creationId xmlns:a16="http://schemas.microsoft.com/office/drawing/2014/main" id="{C7200BE4-E982-447D-A8C6-E418BBDF4A3A}"/>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85EEC2A6-019B-4FA8-B1E2-5542C9EDD157}"/>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402528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09267584-F268-4793-8135-BFECB1956D17}"/>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3" name="Marcador de pie de página 2">
            <a:extLst>
              <a:ext uri="{FF2B5EF4-FFF2-40B4-BE49-F238E27FC236}">
                <a16:creationId xmlns:a16="http://schemas.microsoft.com/office/drawing/2014/main" id="{5D472C14-16F5-40B3-AFD9-1356AA40CA0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35EFB909-9C84-4803-A70D-AB774448D270}"/>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32570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92E7C09-379C-4B17-A9FF-E48F5997247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E1553F2-11E3-4CF7-B1FA-63087C365E9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C002584-2315-41CB-ACD8-5C7B9EEF4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28D2241D-3804-4CB5-8122-CB3D3A17F9F0}"/>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6" name="Marcador de pie de página 5">
            <a:extLst>
              <a:ext uri="{FF2B5EF4-FFF2-40B4-BE49-F238E27FC236}">
                <a16:creationId xmlns:a16="http://schemas.microsoft.com/office/drawing/2014/main" id="{D77029A1-435E-4D97-879C-AB9F372971F1}"/>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F5C693B-2D71-48CF-8AAD-A85DDB17E5FE}"/>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28588407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C1313ED-7948-4F3F-A8BC-341598CEFD42}"/>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D621A6CD-6B65-45C2-8C9F-06673ACA02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1F75C7D7-ADD9-40BD-A24D-56EBDE8741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B668C304-2977-4894-8B30-8CD788F51B5E}"/>
              </a:ext>
            </a:extLst>
          </p:cNvPr>
          <p:cNvSpPr>
            <a:spLocks noGrp="1"/>
          </p:cNvSpPr>
          <p:nvPr>
            <p:ph type="dt" sz="half" idx="10"/>
          </p:nvPr>
        </p:nvSpPr>
        <p:spPr/>
        <p:txBody>
          <a:bodyPr/>
          <a:lstStyle/>
          <a:p>
            <a:fld id="{B234370E-94B8-46F3-97C4-0C3588FB0AC3}" type="datetimeFigureOut">
              <a:rPr lang="es-MX" smtClean="0"/>
              <a:t>21/05/2021</a:t>
            </a:fld>
            <a:endParaRPr lang="es-MX"/>
          </a:p>
        </p:txBody>
      </p:sp>
      <p:sp>
        <p:nvSpPr>
          <p:cNvPr id="6" name="Marcador de pie de página 5">
            <a:extLst>
              <a:ext uri="{FF2B5EF4-FFF2-40B4-BE49-F238E27FC236}">
                <a16:creationId xmlns:a16="http://schemas.microsoft.com/office/drawing/2014/main" id="{55BC4AC9-6782-48B6-86C0-9160B5C2F455}"/>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D1BD1BE9-F7E9-4C07-AFCC-C8BE57F3F407}"/>
              </a:ext>
            </a:extLst>
          </p:cNvPr>
          <p:cNvSpPr>
            <a:spLocks noGrp="1"/>
          </p:cNvSpPr>
          <p:nvPr>
            <p:ph type="sldNum" sz="quarter" idx="12"/>
          </p:nvPr>
        </p:nvSpPr>
        <p:spPr/>
        <p:txBody>
          <a:bodyPr/>
          <a:lstStyle/>
          <a:p>
            <a:fld id="{A20B3CE9-82C8-447C-BF77-8CF815FB71F2}" type="slidenum">
              <a:rPr lang="es-MX" smtClean="0"/>
              <a:t>‹Nº›</a:t>
            </a:fld>
            <a:endParaRPr lang="es-MX"/>
          </a:p>
        </p:txBody>
      </p:sp>
    </p:spTree>
    <p:extLst>
      <p:ext uri="{BB962C8B-B14F-4D97-AF65-F5344CB8AC3E}">
        <p14:creationId xmlns:p14="http://schemas.microsoft.com/office/powerpoint/2010/main" val="332312350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930FBB8-F6D4-4D75-99B6-D49D7E7E4C6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FCBB255-5AD6-4AD0-9F11-14798A73623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5A5FFE9-8E49-42E8-A3BD-949980FE8B4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34370E-94B8-46F3-97C4-0C3588FB0AC3}" type="datetimeFigureOut">
              <a:rPr lang="es-MX" smtClean="0"/>
              <a:t>21/05/2021</a:t>
            </a:fld>
            <a:endParaRPr lang="es-MX"/>
          </a:p>
        </p:txBody>
      </p:sp>
      <p:sp>
        <p:nvSpPr>
          <p:cNvPr id="5" name="Marcador de pie de página 4">
            <a:extLst>
              <a:ext uri="{FF2B5EF4-FFF2-40B4-BE49-F238E27FC236}">
                <a16:creationId xmlns:a16="http://schemas.microsoft.com/office/drawing/2014/main" id="{4189F777-DAD7-4B23-925F-B7AA3558213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46B9E2FE-EA0B-4D8B-89C6-5A575FFDC2E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20B3CE9-82C8-447C-BF77-8CF815FB71F2}" type="slidenum">
              <a:rPr lang="es-MX" smtClean="0"/>
              <a:t>‹Nº›</a:t>
            </a:fld>
            <a:endParaRPr lang="es-MX"/>
          </a:p>
        </p:txBody>
      </p:sp>
    </p:spTree>
    <p:extLst>
      <p:ext uri="{BB962C8B-B14F-4D97-AF65-F5344CB8AC3E}">
        <p14:creationId xmlns:p14="http://schemas.microsoft.com/office/powerpoint/2010/main" val="10394462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www.ibf-tlahuac.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hemeOverride" Target="../theme/themeOverride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E67784-8A5F-4C8D-8F61-C692F9F48917}"/>
              </a:ext>
            </a:extLst>
          </p:cNvPr>
          <p:cNvSpPr>
            <a:spLocks noGrp="1"/>
          </p:cNvSpPr>
          <p:nvPr>
            <p:ph type="title"/>
          </p:nvPr>
        </p:nvSpPr>
        <p:spPr/>
        <p:txBody>
          <a:bodyPr/>
          <a:lstStyle/>
          <a:p>
            <a:r>
              <a:rPr lang="es-MX" dirty="0"/>
              <a:t>Sobrevista para Hoy</a:t>
            </a:r>
          </a:p>
        </p:txBody>
      </p:sp>
      <p:sp>
        <p:nvSpPr>
          <p:cNvPr id="3" name="Marcador de contenido 2">
            <a:extLst>
              <a:ext uri="{FF2B5EF4-FFF2-40B4-BE49-F238E27FC236}">
                <a16:creationId xmlns:a16="http://schemas.microsoft.com/office/drawing/2014/main" id="{B828D665-E600-4ACB-A549-0BB7693C1078}"/>
              </a:ext>
            </a:extLst>
          </p:cNvPr>
          <p:cNvSpPr>
            <a:spLocks noGrp="1"/>
          </p:cNvSpPr>
          <p:nvPr>
            <p:ph idx="1"/>
          </p:nvPr>
        </p:nvSpPr>
        <p:spPr/>
        <p:txBody>
          <a:bodyPr>
            <a:normAutofit/>
          </a:bodyPr>
          <a:lstStyle/>
          <a:p>
            <a:r>
              <a:rPr lang="es-MX" dirty="0"/>
              <a:t>Sumisa pero por el Amor, Consentida</a:t>
            </a:r>
          </a:p>
          <a:p>
            <a:r>
              <a:rPr lang="es-MX" dirty="0"/>
              <a:t>La Causa de Divisiones entre la esposa y el marido</a:t>
            </a:r>
          </a:p>
          <a:p>
            <a:r>
              <a:rPr lang="es-MX" dirty="0"/>
              <a:t>La Ira y Enojo</a:t>
            </a:r>
          </a:p>
          <a:p>
            <a:r>
              <a:rPr lang="es-MX" dirty="0"/>
              <a:t>Sin que practiques el  perdón Dios no va a dártelo</a:t>
            </a:r>
          </a:p>
          <a:p>
            <a:r>
              <a:rPr lang="es-MX" dirty="0"/>
              <a:t>Resumen sobre el Amor</a:t>
            </a:r>
          </a:p>
          <a:p>
            <a:r>
              <a:rPr lang="es-MX" dirty="0"/>
              <a:t>La Unión y lo que Se Une</a:t>
            </a:r>
          </a:p>
          <a:p>
            <a:r>
              <a:rPr lang="es-MX" dirty="0"/>
              <a:t>Vasti Ejemplo de mujer rebelde</a:t>
            </a:r>
          </a:p>
          <a:p>
            <a:r>
              <a:rPr lang="es-MX" dirty="0"/>
              <a:t>Sé dueño del Encargo de Dios</a:t>
            </a:r>
          </a:p>
        </p:txBody>
      </p:sp>
    </p:spTree>
    <p:extLst>
      <p:ext uri="{BB962C8B-B14F-4D97-AF65-F5344CB8AC3E}">
        <p14:creationId xmlns:p14="http://schemas.microsoft.com/office/powerpoint/2010/main" val="1177637900"/>
      </p:ext>
    </p:ext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4" name="Rectangle 23">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8A4863F-00C8-41A6-99F0-83F4B3D872E4}"/>
              </a:ext>
            </a:extLst>
          </p:cNvPr>
          <p:cNvSpPr>
            <a:spLocks noGrp="1"/>
          </p:cNvSpPr>
          <p:nvPr>
            <p:ph type="title"/>
          </p:nvPr>
        </p:nvSpPr>
        <p:spPr>
          <a:xfrm>
            <a:off x="640080" y="325369"/>
            <a:ext cx="4368602" cy="1956841"/>
          </a:xfrm>
        </p:spPr>
        <p:txBody>
          <a:bodyPr anchor="b">
            <a:normAutofit/>
          </a:bodyPr>
          <a:lstStyle/>
          <a:p>
            <a:r>
              <a:rPr lang="es-MX" sz="4600"/>
              <a:t>Resumen de estudios pasados</a:t>
            </a:r>
          </a:p>
        </p:txBody>
      </p:sp>
      <p:sp>
        <p:nvSpPr>
          <p:cNvPr id="26"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20A80BD-44AB-4925-9881-268C456245AB}"/>
              </a:ext>
            </a:extLst>
          </p:cNvPr>
          <p:cNvSpPr>
            <a:spLocks noGrp="1"/>
          </p:cNvSpPr>
          <p:nvPr>
            <p:ph idx="1"/>
          </p:nvPr>
        </p:nvSpPr>
        <p:spPr>
          <a:xfrm>
            <a:off x="640080" y="2872899"/>
            <a:ext cx="4243589" cy="3320668"/>
          </a:xfrm>
        </p:spPr>
        <p:txBody>
          <a:bodyPr>
            <a:normAutofit/>
          </a:bodyPr>
          <a:lstStyle/>
          <a:p>
            <a:pPr marL="0" indent="0">
              <a:buNone/>
            </a:pPr>
            <a:r>
              <a:rPr lang="es-MX" sz="3200" dirty="0"/>
              <a:t>La esencia de Dios es el amor, y esto existía siempre en la eternidad pasada en la Trinidad. (También existe ahora y para la eternidad del futuro.)</a:t>
            </a:r>
          </a:p>
          <a:p>
            <a:endParaRPr lang="es-MX" sz="2200" dirty="0"/>
          </a:p>
        </p:txBody>
      </p:sp>
      <p:pic>
        <p:nvPicPr>
          <p:cNvPr id="6" name="Imagen 5" descr="Una mano muestra un objeto en la mano&#10;&#10;Descripción generada automáticamente con confianza baja">
            <a:extLst>
              <a:ext uri="{FF2B5EF4-FFF2-40B4-BE49-F238E27FC236}">
                <a16:creationId xmlns:a16="http://schemas.microsoft.com/office/drawing/2014/main" id="{BD7A7F2B-C8F3-4256-BD2D-F7197EA36E91}"/>
              </a:ext>
            </a:extLst>
          </p:cNvPr>
          <p:cNvPicPr>
            <a:picLocks noChangeAspect="1"/>
          </p:cNvPicPr>
          <p:nvPr/>
        </p:nvPicPr>
        <p:blipFill rotWithShape="1">
          <a:blip r:embed="rId3">
            <a:extLst>
              <a:ext uri="{28A0092B-C50C-407E-A947-70E740481C1C}">
                <a14:useLocalDpi xmlns:a14="http://schemas.microsoft.com/office/drawing/2010/main" val="0"/>
              </a:ext>
            </a:extLst>
          </a:blip>
          <a:srcRect l="41302" r="8547"/>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19649186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25FCE169-4276-4005-8C82-CCC9C80C4FC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461736"/>
            <a:ext cx="6675119" cy="1866293"/>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9B2F7234-A92C-4C83-A8FE-6808375DF15E}"/>
              </a:ext>
            </a:extLst>
          </p:cNvPr>
          <p:cNvSpPr>
            <a:spLocks noGrp="1"/>
          </p:cNvSpPr>
          <p:nvPr>
            <p:ph type="title"/>
          </p:nvPr>
        </p:nvSpPr>
        <p:spPr>
          <a:xfrm>
            <a:off x="730155" y="730155"/>
            <a:ext cx="6090743" cy="1422871"/>
          </a:xfrm>
        </p:spPr>
        <p:txBody>
          <a:bodyPr>
            <a:normAutofit/>
          </a:bodyPr>
          <a:lstStyle/>
          <a:p>
            <a:r>
              <a:rPr lang="es-MX">
                <a:solidFill>
                  <a:srgbClr val="FFFFFF"/>
                </a:solidFill>
              </a:rPr>
              <a:t>La Unión y </a:t>
            </a:r>
            <a:br>
              <a:rPr lang="es-MX">
                <a:solidFill>
                  <a:srgbClr val="FFFFFF"/>
                </a:solidFill>
              </a:rPr>
            </a:br>
            <a:r>
              <a:rPr lang="es-MX">
                <a:solidFill>
                  <a:srgbClr val="FFFFFF"/>
                </a:solidFill>
              </a:rPr>
              <a:t>lo que Se Une</a:t>
            </a:r>
          </a:p>
        </p:txBody>
      </p:sp>
      <p:sp>
        <p:nvSpPr>
          <p:cNvPr id="15" name="Rectangle 14">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9951" y="467575"/>
            <a:ext cx="2148840" cy="1877811"/>
          </a:xfrm>
          <a:prstGeom prst="rect">
            <a:avLst/>
          </a:prstGeom>
          <a:solidFill>
            <a:srgbClr val="56433E"/>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7" name="Rectangle 16">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990" y="471340"/>
            <a:ext cx="2148840" cy="1856689"/>
          </a:xfrm>
          <a:prstGeom prst="rect">
            <a:avLst/>
          </a:prstGeom>
          <a:solidFill>
            <a:srgbClr val="ED2974"/>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9" name="Rectangle 18">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76301"/>
            <a:ext cx="6675119" cy="3922777"/>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lumMod val="85000"/>
                </a:prstClr>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4F2F9CC4-EF93-45C9-B568-A190B992EBAB}"/>
              </a:ext>
            </a:extLst>
          </p:cNvPr>
          <p:cNvSpPr>
            <a:spLocks noGrp="1"/>
          </p:cNvSpPr>
          <p:nvPr>
            <p:ph idx="1"/>
          </p:nvPr>
        </p:nvSpPr>
        <p:spPr>
          <a:xfrm>
            <a:off x="786384" y="2717021"/>
            <a:ext cx="6034514" cy="3410824"/>
          </a:xfrm>
        </p:spPr>
        <p:txBody>
          <a:bodyPr anchor="ctr">
            <a:normAutofit/>
          </a:bodyPr>
          <a:lstStyle/>
          <a:p>
            <a:pPr marL="0" indent="0">
              <a:buNone/>
            </a:pPr>
            <a:r>
              <a:rPr lang="es-MX" sz="2000" b="1" dirty="0"/>
              <a:t>Filipenses 2:3 </a:t>
            </a:r>
            <a:r>
              <a:rPr lang="es-MX" sz="2000" b="1" i="1" u="sng" dirty="0">
                <a:solidFill>
                  <a:srgbClr val="FF0000"/>
                </a:solidFill>
              </a:rPr>
              <a:t>Nada hagáis por contienda o por vanagloria</a:t>
            </a:r>
            <a:r>
              <a:rPr lang="es-MX" sz="2000" i="1" dirty="0"/>
              <a:t>; antes bien </a:t>
            </a:r>
            <a:r>
              <a:rPr lang="es-MX" sz="2000" b="1" i="1" u="sng" dirty="0">
                <a:solidFill>
                  <a:srgbClr val="FF0000"/>
                </a:solidFill>
              </a:rPr>
              <a:t>con humildad, estimando cada uno a los demás como superiores a él mismo</a:t>
            </a:r>
            <a:r>
              <a:rPr lang="es-MX" sz="2000" b="1" i="1" u="sng" dirty="0"/>
              <a:t>;</a:t>
            </a:r>
            <a:r>
              <a:rPr lang="es-MX" sz="2000" i="1" dirty="0"/>
              <a:t> </a:t>
            </a:r>
            <a:br>
              <a:rPr lang="es-MX" sz="2000" i="1" dirty="0"/>
            </a:br>
            <a:r>
              <a:rPr lang="es-MX" sz="2000" b="1" dirty="0"/>
              <a:t>4</a:t>
            </a:r>
            <a:r>
              <a:rPr lang="es-MX" sz="2000" i="1" dirty="0"/>
              <a:t> </a:t>
            </a:r>
            <a:r>
              <a:rPr lang="es-MX" sz="2000" b="1" i="1" u="sng" dirty="0">
                <a:solidFill>
                  <a:srgbClr val="FF0000"/>
                </a:solidFill>
              </a:rPr>
              <a:t>no mirando cada uno por lo suyo propio, sino cada cual también por lo de los otros</a:t>
            </a:r>
            <a:r>
              <a:rPr lang="es-MX" sz="2000" i="1" dirty="0"/>
              <a:t>. </a:t>
            </a:r>
            <a:r>
              <a:rPr lang="es-MX" sz="2000" b="1" dirty="0"/>
              <a:t>5</a:t>
            </a:r>
            <a:r>
              <a:rPr lang="es-MX" sz="2000" i="1" dirty="0"/>
              <a:t> Haya, pues, en vosotros este sentir que hubo también en Cristo Jesús, </a:t>
            </a:r>
            <a:br>
              <a:rPr lang="es-MX" sz="2000" i="1" dirty="0"/>
            </a:br>
            <a:r>
              <a:rPr lang="es-MX" sz="2000" b="1" dirty="0"/>
              <a:t>6</a:t>
            </a:r>
            <a:r>
              <a:rPr lang="es-MX" sz="2000" i="1" dirty="0"/>
              <a:t> el cual, siendo en forma de Dios, no estimó el ser igual a Dios como cosa a que aferrarse, </a:t>
            </a:r>
            <a:r>
              <a:rPr lang="es-MX" sz="2000" b="1" dirty="0"/>
              <a:t>7 </a:t>
            </a:r>
            <a:r>
              <a:rPr lang="es-MX" sz="2000" i="1" dirty="0"/>
              <a:t>sino que </a:t>
            </a:r>
            <a:r>
              <a:rPr lang="es-MX" sz="2000" b="1" i="1" u="sng" dirty="0">
                <a:solidFill>
                  <a:srgbClr val="FF0000"/>
                </a:solidFill>
              </a:rPr>
              <a:t>se despojó a sí mismo, tomando forma de siervo</a:t>
            </a:r>
            <a:r>
              <a:rPr lang="es-MX" sz="2000" i="1" dirty="0"/>
              <a:t>, hecho semejante a los hombres.</a:t>
            </a:r>
          </a:p>
        </p:txBody>
      </p:sp>
      <p:sp>
        <p:nvSpPr>
          <p:cNvPr id="21" name="Rectangle 20">
            <a:extLst>
              <a:ext uri="{FF2B5EF4-FFF2-40B4-BE49-F238E27FC236}">
                <a16:creationId xmlns:a16="http://schemas.microsoft.com/office/drawing/2014/main" id="{01955DCA-E99D-4678-99DB-8075105C12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9951" y="2480956"/>
            <a:ext cx="4453128" cy="3922776"/>
          </a:xfrm>
          <a:prstGeom prst="rect">
            <a:avLst/>
          </a:prstGeom>
          <a:solidFill>
            <a:srgbClr val="ED2974">
              <a:alpha val="20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pic>
        <p:nvPicPr>
          <p:cNvPr id="8" name="Imagen 7" descr="Una caricatura de una persona&#10;&#10;Descripción generada automáticamente con confianza media">
            <a:extLst>
              <a:ext uri="{FF2B5EF4-FFF2-40B4-BE49-F238E27FC236}">
                <a16:creationId xmlns:a16="http://schemas.microsoft.com/office/drawing/2014/main" id="{32D0191F-736C-4AC4-A224-6FC9951E8E48}"/>
              </a:ext>
            </a:extLst>
          </p:cNvPr>
          <p:cNvPicPr>
            <a:picLocks noChangeAspect="1"/>
          </p:cNvPicPr>
          <p:nvPr/>
        </p:nvPicPr>
        <p:blipFill>
          <a:blip r:embed="rId3"/>
          <a:stretch>
            <a:fillRect/>
          </a:stretch>
        </p:blipFill>
        <p:spPr>
          <a:xfrm>
            <a:off x="7517695" y="2823064"/>
            <a:ext cx="3977640" cy="3241775"/>
          </a:xfrm>
          <a:prstGeom prst="rect">
            <a:avLst/>
          </a:prstGeom>
        </p:spPr>
      </p:pic>
    </p:spTree>
    <p:extLst>
      <p:ext uri="{BB962C8B-B14F-4D97-AF65-F5344CB8AC3E}">
        <p14:creationId xmlns:p14="http://schemas.microsoft.com/office/powerpoint/2010/main" val="3673794191"/>
      </p:ext>
    </p:extLst>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525AB51-7817-457A-8D7A-A0CCD2401763}"/>
              </a:ext>
            </a:extLst>
          </p:cNvPr>
          <p:cNvSpPr>
            <a:spLocks noGrp="1"/>
          </p:cNvSpPr>
          <p:nvPr>
            <p:ph type="title"/>
          </p:nvPr>
        </p:nvSpPr>
        <p:spPr>
          <a:xfrm>
            <a:off x="640080" y="325369"/>
            <a:ext cx="4368602" cy="1956841"/>
          </a:xfrm>
        </p:spPr>
        <p:txBody>
          <a:bodyPr anchor="b">
            <a:normAutofit/>
          </a:bodyPr>
          <a:lstStyle/>
          <a:p>
            <a:r>
              <a:rPr lang="es-MX" sz="5400"/>
              <a:t>Siendo una carne</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10F016C-985D-458B-8DFE-80C0CFDAC226}"/>
              </a:ext>
            </a:extLst>
          </p:cNvPr>
          <p:cNvSpPr>
            <a:spLocks noGrp="1"/>
          </p:cNvSpPr>
          <p:nvPr>
            <p:ph idx="1"/>
          </p:nvPr>
        </p:nvSpPr>
        <p:spPr>
          <a:xfrm>
            <a:off x="640080" y="2872899"/>
            <a:ext cx="4243589" cy="3320668"/>
          </a:xfrm>
        </p:spPr>
        <p:txBody>
          <a:bodyPr>
            <a:normAutofit/>
          </a:bodyPr>
          <a:lstStyle/>
          <a:p>
            <a:pPr marL="0" marR="0" indent="0" hangingPunct="0">
              <a:spcBef>
                <a:spcPts val="300"/>
              </a:spcBef>
              <a:spcAft>
                <a:spcPts val="300"/>
              </a:spcAft>
              <a:buNone/>
            </a:pPr>
            <a:r>
              <a:rPr lang="es-MX" sz="1700" b="1" dirty="0">
                <a:effectLst/>
                <a:latin typeface="Arial" panose="020B0604020202020204" pitchFamily="34" charset="0"/>
                <a:ea typeface="Times New Roman" panose="02020603050405020304" pitchFamily="18" charset="0"/>
              </a:rPr>
              <a:t>Génesis 2:23 </a:t>
            </a:r>
            <a:r>
              <a:rPr lang="es-MX" sz="1700" i="1" dirty="0">
                <a:latin typeface="Arial" panose="020B0604020202020204" pitchFamily="34" charset="0"/>
              </a:rPr>
              <a:t>Dijo entonces Adán: Esto es ahora </a:t>
            </a:r>
            <a:r>
              <a:rPr lang="es-MX" sz="1700" b="1" i="1" u="sng" dirty="0">
                <a:solidFill>
                  <a:srgbClr val="FF0000"/>
                </a:solidFill>
                <a:latin typeface="Arial" panose="020B0604020202020204" pitchFamily="34" charset="0"/>
              </a:rPr>
              <a:t>hueso de mis huesos y carne de mi carne;</a:t>
            </a:r>
            <a:r>
              <a:rPr lang="es-MX" sz="1700" i="1" dirty="0">
                <a:latin typeface="Arial" panose="020B0604020202020204" pitchFamily="34" charset="0"/>
              </a:rPr>
              <a:t> ésta será llamada Varona, porque del varón fue tomada.</a:t>
            </a:r>
            <a:endParaRPr lang="es-ES" sz="1700" i="1" dirty="0">
              <a:latin typeface="Arial" panose="020B0604020202020204" pitchFamily="34" charset="0"/>
            </a:endParaRPr>
          </a:p>
          <a:p>
            <a:pPr marL="0" marR="0" indent="0" hangingPunct="0">
              <a:spcBef>
                <a:spcPts val="300"/>
              </a:spcBef>
              <a:spcAft>
                <a:spcPts val="300"/>
              </a:spcAft>
              <a:buNone/>
            </a:pPr>
            <a:r>
              <a:rPr lang="es-ES" sz="1700" b="1" dirty="0">
                <a:effectLst/>
                <a:latin typeface="Arial" panose="020B0604020202020204" pitchFamily="34" charset="0"/>
                <a:ea typeface="Times New Roman" panose="02020603050405020304" pitchFamily="18" charset="0"/>
              </a:rPr>
              <a:t>Génesis 2:24</a:t>
            </a:r>
            <a:r>
              <a:rPr lang="es-ES" sz="1700" i="1" dirty="0">
                <a:effectLst/>
                <a:latin typeface="Arial" panose="020B0604020202020204" pitchFamily="34" charset="0"/>
                <a:ea typeface="Times New Roman" panose="02020603050405020304" pitchFamily="18" charset="0"/>
              </a:rPr>
              <a:t> Por tanto, </a:t>
            </a:r>
            <a:r>
              <a:rPr lang="es-ES" sz="1700" b="1" i="1" u="sng" dirty="0">
                <a:solidFill>
                  <a:srgbClr val="FF0000"/>
                </a:solidFill>
                <a:effectLst/>
                <a:latin typeface="Arial" panose="020B0604020202020204" pitchFamily="34" charset="0"/>
                <a:ea typeface="Times New Roman" panose="02020603050405020304" pitchFamily="18" charset="0"/>
              </a:rPr>
              <a:t>dejará</a:t>
            </a:r>
            <a:r>
              <a:rPr lang="es-ES" sz="1700" i="1" dirty="0">
                <a:effectLst/>
                <a:latin typeface="Arial" panose="020B0604020202020204" pitchFamily="34" charset="0"/>
                <a:ea typeface="Times New Roman" panose="02020603050405020304" pitchFamily="18" charset="0"/>
              </a:rPr>
              <a:t> el hombre a su padre y a su madre, y </a:t>
            </a:r>
            <a:r>
              <a:rPr lang="es-ES" sz="1700" b="1" i="1" u="sng" dirty="0">
                <a:solidFill>
                  <a:srgbClr val="FF0000"/>
                </a:solidFill>
                <a:effectLst/>
                <a:latin typeface="Arial" panose="020B0604020202020204" pitchFamily="34" charset="0"/>
                <a:ea typeface="Times New Roman" panose="02020603050405020304" pitchFamily="18" charset="0"/>
              </a:rPr>
              <a:t>se unirá a su mujer, y serán una sola carne.</a:t>
            </a:r>
            <a:endParaRPr lang="es-MX" sz="1700" dirty="0">
              <a:solidFill>
                <a:srgbClr val="FF0000"/>
              </a:solidFill>
              <a:effectLst/>
              <a:latin typeface="Times New Roman" panose="02020603050405020304" pitchFamily="18" charset="0"/>
              <a:ea typeface="Times New Roman" panose="02020603050405020304" pitchFamily="18" charset="0"/>
            </a:endParaRPr>
          </a:p>
          <a:p>
            <a:pPr marL="0" marR="0" indent="0" hangingPunct="0">
              <a:spcBef>
                <a:spcPts val="300"/>
              </a:spcBef>
              <a:spcAft>
                <a:spcPts val="300"/>
              </a:spcAft>
              <a:buNone/>
            </a:pPr>
            <a:r>
              <a:rPr lang="es-ES" sz="1700" b="1" dirty="0">
                <a:effectLst/>
                <a:latin typeface="Arial" panose="020B0604020202020204" pitchFamily="34" charset="0"/>
                <a:ea typeface="Times New Roman" panose="02020603050405020304" pitchFamily="18" charset="0"/>
              </a:rPr>
              <a:t>Mateo 19:5-6</a:t>
            </a:r>
            <a:r>
              <a:rPr lang="es-ES" sz="1700" i="1" dirty="0">
                <a:effectLst/>
                <a:latin typeface="Arial" panose="020B0604020202020204" pitchFamily="34" charset="0"/>
                <a:ea typeface="Times New Roman" panose="02020603050405020304" pitchFamily="18" charset="0"/>
              </a:rPr>
              <a:t> ¿Por esto el hombre dejará padre y madre, y se unirá a su mujer, y los dos serán una sola carne? </a:t>
            </a:r>
            <a:r>
              <a:rPr lang="es-ES" sz="1700" b="1" i="1" u="sng" dirty="0">
                <a:solidFill>
                  <a:srgbClr val="FF0000"/>
                </a:solidFill>
                <a:effectLst/>
                <a:latin typeface="Arial" panose="020B0604020202020204" pitchFamily="34" charset="0"/>
                <a:ea typeface="Times New Roman" panose="02020603050405020304" pitchFamily="18" charset="0"/>
              </a:rPr>
              <a:t>Así que no son ya más dos, sino una sola carne; por tanto, lo que Dios juntó, no lo separe el hombre</a:t>
            </a:r>
            <a:r>
              <a:rPr lang="es-ES" sz="1700" i="1" dirty="0">
                <a:solidFill>
                  <a:srgbClr val="FF0000"/>
                </a:solidFill>
                <a:effectLst/>
                <a:latin typeface="Arial" panose="020B0604020202020204" pitchFamily="34" charset="0"/>
                <a:ea typeface="Times New Roman" panose="02020603050405020304" pitchFamily="18" charset="0"/>
              </a:rPr>
              <a:t>.</a:t>
            </a:r>
            <a:r>
              <a:rPr lang="es-ES" sz="1700" b="1" dirty="0">
                <a:effectLst/>
                <a:latin typeface="Arial" panose="020B0604020202020204" pitchFamily="34" charset="0"/>
                <a:ea typeface="Times New Roman" panose="02020603050405020304" pitchFamily="18" charset="0"/>
              </a:rPr>
              <a:t> </a:t>
            </a:r>
            <a:endParaRPr lang="es-MX" sz="1700" dirty="0">
              <a:effectLst/>
              <a:latin typeface="Times New Roman" panose="02020603050405020304" pitchFamily="18" charset="0"/>
              <a:ea typeface="Times New Roman" panose="02020603050405020304" pitchFamily="18" charset="0"/>
            </a:endParaRPr>
          </a:p>
          <a:p>
            <a:endParaRPr lang="es-MX" sz="1700" dirty="0"/>
          </a:p>
        </p:txBody>
      </p:sp>
      <p:pic>
        <p:nvPicPr>
          <p:cNvPr id="5" name="Imagen 4" descr="Un joven hablando con un celular en la mano&#10;&#10;Descripción generada automáticamente con confianza media">
            <a:extLst>
              <a:ext uri="{FF2B5EF4-FFF2-40B4-BE49-F238E27FC236}">
                <a16:creationId xmlns:a16="http://schemas.microsoft.com/office/drawing/2014/main" id="{DE6FD59D-5F75-449A-9A74-24526972661D}"/>
              </a:ext>
            </a:extLst>
          </p:cNvPr>
          <p:cNvPicPr>
            <a:picLocks noChangeAspect="1"/>
          </p:cNvPicPr>
          <p:nvPr/>
        </p:nvPicPr>
        <p:blipFill rotWithShape="1">
          <a:blip r:embed="rId3"/>
          <a:srcRect l="2372" r="12118"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705541180"/>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9BB35BC-D5C2-4C8B-A22A-A71E619191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16B7792-2166-407F-8960-8A282D8EDD16}"/>
              </a:ext>
            </a:extLst>
          </p:cNvPr>
          <p:cNvSpPr>
            <a:spLocks noGrp="1"/>
          </p:cNvSpPr>
          <p:nvPr>
            <p:ph type="title"/>
          </p:nvPr>
        </p:nvSpPr>
        <p:spPr>
          <a:xfrm>
            <a:off x="6513788" y="365125"/>
            <a:ext cx="4840010" cy="1807305"/>
          </a:xfrm>
        </p:spPr>
        <p:txBody>
          <a:bodyPr>
            <a:normAutofit/>
          </a:bodyPr>
          <a:lstStyle/>
          <a:p>
            <a:r>
              <a:rPr lang="es-MX" dirty="0"/>
              <a:t>¿Qué nos une entonces?</a:t>
            </a:r>
          </a:p>
        </p:txBody>
      </p:sp>
      <p:pic>
        <p:nvPicPr>
          <p:cNvPr id="5" name="Imagen 4" descr="Un plato con fruta&#10;&#10;Descripción generada automáticamente">
            <a:extLst>
              <a:ext uri="{FF2B5EF4-FFF2-40B4-BE49-F238E27FC236}">
                <a16:creationId xmlns:a16="http://schemas.microsoft.com/office/drawing/2014/main" id="{EA5A9BAF-A07F-41E8-90C8-0132EF07DB5F}"/>
              </a:ext>
            </a:extLst>
          </p:cNvPr>
          <p:cNvPicPr>
            <a:picLocks noChangeAspect="1"/>
          </p:cNvPicPr>
          <p:nvPr/>
        </p:nvPicPr>
        <p:blipFill rotWithShape="1">
          <a:blip r:embed="rId3">
            <a:extLst>
              <a:ext uri="{28A0092B-C50C-407E-A947-70E740481C1C}">
                <a14:useLocalDpi xmlns:a14="http://schemas.microsoft.com/office/drawing/2010/main" val="0"/>
              </a:ext>
            </a:extLst>
          </a:blip>
          <a:srcRect l="12207" r="18226" b="1"/>
          <a:stretch/>
        </p:blipFill>
        <p:spPr>
          <a:xfrm>
            <a:off x="20" y="10"/>
            <a:ext cx="6116549" cy="6857990"/>
          </a:xfrm>
          <a:custGeom>
            <a:avLst/>
            <a:gdLst/>
            <a:ahLst/>
            <a:cxnLst/>
            <a:rect l="l" t="t" r="r" b="b"/>
            <a:pathLst>
              <a:path w="6116569" h="6879321">
                <a:moveTo>
                  <a:pt x="0" y="0"/>
                </a:moveTo>
                <a:lnTo>
                  <a:pt x="2935851" y="0"/>
                </a:lnTo>
                <a:cubicBezTo>
                  <a:pt x="3035710" y="10660"/>
                  <a:pt x="3138421" y="17767"/>
                  <a:pt x="3238280" y="31980"/>
                </a:cubicBezTo>
                <a:cubicBezTo>
                  <a:pt x="3817462" y="106602"/>
                  <a:pt x="3127009" y="277163"/>
                  <a:pt x="3660541" y="550772"/>
                </a:cubicBezTo>
                <a:cubicBezTo>
                  <a:pt x="3706191" y="575645"/>
                  <a:pt x="3757546" y="579199"/>
                  <a:pt x="3808902" y="589860"/>
                </a:cubicBezTo>
                <a:cubicBezTo>
                  <a:pt x="4008620" y="625393"/>
                  <a:pt x="4211192" y="618286"/>
                  <a:pt x="4413762" y="625393"/>
                </a:cubicBezTo>
                <a:cubicBezTo>
                  <a:pt x="4465118" y="628946"/>
                  <a:pt x="4525033" y="625393"/>
                  <a:pt x="4567830" y="721333"/>
                </a:cubicBezTo>
                <a:cubicBezTo>
                  <a:pt x="4425175" y="724888"/>
                  <a:pt x="4305344" y="731994"/>
                  <a:pt x="4171247" y="792401"/>
                </a:cubicBezTo>
                <a:cubicBezTo>
                  <a:pt x="4239722" y="859916"/>
                  <a:pt x="4322462" y="795955"/>
                  <a:pt x="4376671" y="842148"/>
                </a:cubicBezTo>
                <a:cubicBezTo>
                  <a:pt x="4428027" y="888342"/>
                  <a:pt x="4470824" y="891896"/>
                  <a:pt x="4527887" y="813722"/>
                </a:cubicBezTo>
                <a:cubicBezTo>
                  <a:pt x="4556417" y="774634"/>
                  <a:pt x="4604920" y="778187"/>
                  <a:pt x="4633452" y="799508"/>
                </a:cubicBezTo>
                <a:cubicBezTo>
                  <a:pt x="4781813" y="913216"/>
                  <a:pt x="4778960" y="909662"/>
                  <a:pt x="4947293" y="870576"/>
                </a:cubicBezTo>
                <a:cubicBezTo>
                  <a:pt x="5055712" y="845701"/>
                  <a:pt x="5166983" y="806615"/>
                  <a:pt x="5263988" y="820828"/>
                </a:cubicBezTo>
                <a:cubicBezTo>
                  <a:pt x="5275401" y="867022"/>
                  <a:pt x="5263988" y="888342"/>
                  <a:pt x="5249723" y="895449"/>
                </a:cubicBezTo>
                <a:cubicBezTo>
                  <a:pt x="5021475" y="1005604"/>
                  <a:pt x="4975825" y="1122864"/>
                  <a:pt x="4744723" y="1197485"/>
                </a:cubicBezTo>
                <a:cubicBezTo>
                  <a:pt x="4724751" y="1268552"/>
                  <a:pt x="4807491" y="1275660"/>
                  <a:pt x="4767548" y="1346727"/>
                </a:cubicBezTo>
                <a:cubicBezTo>
                  <a:pt x="4693367" y="1407134"/>
                  <a:pt x="4610627" y="1346727"/>
                  <a:pt x="4539299" y="1421348"/>
                </a:cubicBezTo>
                <a:cubicBezTo>
                  <a:pt x="4550712" y="1471094"/>
                  <a:pt x="4610627" y="1432008"/>
                  <a:pt x="4607773" y="1485309"/>
                </a:cubicBezTo>
                <a:cubicBezTo>
                  <a:pt x="4604920" y="1517288"/>
                  <a:pt x="4593508" y="1527948"/>
                  <a:pt x="4579242" y="1535055"/>
                </a:cubicBezTo>
                <a:cubicBezTo>
                  <a:pt x="4776107" y="1538608"/>
                  <a:pt x="5383820" y="1574142"/>
                  <a:pt x="5278255" y="1609676"/>
                </a:cubicBezTo>
                <a:cubicBezTo>
                  <a:pt x="5418057" y="1698511"/>
                  <a:pt x="5623481" y="1609676"/>
                  <a:pt x="5771843" y="1630997"/>
                </a:cubicBezTo>
                <a:cubicBezTo>
                  <a:pt x="5925911" y="1652316"/>
                  <a:pt x="6171278" y="1719830"/>
                  <a:pt x="6105656" y="1748257"/>
                </a:cubicBezTo>
                <a:cubicBezTo>
                  <a:pt x="6031475" y="1780238"/>
                  <a:pt x="5766136" y="2146235"/>
                  <a:pt x="5691955" y="2167555"/>
                </a:cubicBezTo>
                <a:cubicBezTo>
                  <a:pt x="5606362" y="2188875"/>
                  <a:pt x="5589243" y="2217302"/>
                  <a:pt x="5475118" y="2348776"/>
                </a:cubicBezTo>
                <a:cubicBezTo>
                  <a:pt x="5398085" y="2437610"/>
                  <a:pt x="5709074" y="2238623"/>
                  <a:pt x="5826051" y="2291922"/>
                </a:cubicBezTo>
                <a:cubicBezTo>
                  <a:pt x="5868848" y="2309690"/>
                  <a:pt x="5552153" y="2554872"/>
                  <a:pt x="5552153" y="2597513"/>
                </a:cubicBezTo>
                <a:cubicBezTo>
                  <a:pt x="5549300" y="2640153"/>
                  <a:pt x="5577831" y="2647260"/>
                  <a:pt x="5603508" y="2647260"/>
                </a:cubicBezTo>
                <a:cubicBezTo>
                  <a:pt x="5660571" y="2647260"/>
                  <a:pt x="5640599" y="2686346"/>
                  <a:pt x="5700515" y="2679240"/>
                </a:cubicBezTo>
                <a:cubicBezTo>
                  <a:pt x="5523622" y="2800055"/>
                  <a:pt x="5418057" y="2778734"/>
                  <a:pt x="5246870" y="2888889"/>
                </a:cubicBezTo>
                <a:cubicBezTo>
                  <a:pt x="5164130" y="2942189"/>
                  <a:pt x="4921615" y="3119857"/>
                  <a:pt x="4836022" y="3169605"/>
                </a:cubicBezTo>
                <a:cubicBezTo>
                  <a:pt x="4801785" y="3187371"/>
                  <a:pt x="4758988" y="3173158"/>
                  <a:pt x="4736163" y="3233565"/>
                </a:cubicBezTo>
                <a:cubicBezTo>
                  <a:pt x="4770400" y="3279759"/>
                  <a:pt x="4816050" y="3254885"/>
                  <a:pt x="4853141" y="3233565"/>
                </a:cubicBezTo>
                <a:cubicBezTo>
                  <a:pt x="4944440" y="3176711"/>
                  <a:pt x="4935881" y="3190925"/>
                  <a:pt x="4944440" y="3226459"/>
                </a:cubicBezTo>
                <a:cubicBezTo>
                  <a:pt x="4972972" y="3350827"/>
                  <a:pt x="5044300" y="3308186"/>
                  <a:pt x="5109921" y="3283313"/>
                </a:cubicBezTo>
                <a:cubicBezTo>
                  <a:pt x="5303932" y="3208692"/>
                  <a:pt x="5500797" y="3215799"/>
                  <a:pt x="5694809" y="3141178"/>
                </a:cubicBezTo>
                <a:cubicBezTo>
                  <a:pt x="5714781" y="3134070"/>
                  <a:pt x="5612068" y="3283313"/>
                  <a:pt x="5566419" y="3301079"/>
                </a:cubicBezTo>
                <a:cubicBezTo>
                  <a:pt x="5515063" y="3322399"/>
                  <a:pt x="5452294" y="3311739"/>
                  <a:pt x="5415203" y="3397020"/>
                </a:cubicBezTo>
                <a:cubicBezTo>
                  <a:pt x="5477972" y="3414787"/>
                  <a:pt x="5552153" y="3372147"/>
                  <a:pt x="5612068" y="3432554"/>
                </a:cubicBezTo>
                <a:cubicBezTo>
                  <a:pt x="5469413" y="3528494"/>
                  <a:pt x="5329610" y="3535601"/>
                  <a:pt x="5206927" y="3599562"/>
                </a:cubicBezTo>
                <a:cubicBezTo>
                  <a:pt x="5192661" y="3706163"/>
                  <a:pt x="5272548" y="3663523"/>
                  <a:pt x="5301079" y="3723930"/>
                </a:cubicBezTo>
                <a:cubicBezTo>
                  <a:pt x="5072830" y="3844745"/>
                  <a:pt x="4564977" y="4232062"/>
                  <a:pt x="4507915" y="4306683"/>
                </a:cubicBezTo>
                <a:cubicBezTo>
                  <a:pt x="4390937" y="4463031"/>
                  <a:pt x="3900202" y="4562525"/>
                  <a:pt x="3982942" y="4587399"/>
                </a:cubicBezTo>
                <a:cubicBezTo>
                  <a:pt x="4051417" y="4608719"/>
                  <a:pt x="4119891" y="4587399"/>
                  <a:pt x="4185513" y="4541205"/>
                </a:cubicBezTo>
                <a:cubicBezTo>
                  <a:pt x="4291078" y="4466584"/>
                  <a:pt x="5010062" y="4523438"/>
                  <a:pt x="5212633" y="4455924"/>
                </a:cubicBezTo>
                <a:cubicBezTo>
                  <a:pt x="5241164" y="4445264"/>
                  <a:pt x="5283960" y="4409730"/>
                  <a:pt x="5312492" y="4473691"/>
                </a:cubicBezTo>
                <a:cubicBezTo>
                  <a:pt x="5098508" y="4704659"/>
                  <a:pt x="4833169" y="4654913"/>
                  <a:pt x="4596361" y="4818368"/>
                </a:cubicBezTo>
                <a:cubicBezTo>
                  <a:pt x="4684807" y="4917861"/>
                  <a:pt x="4776107" y="4907202"/>
                  <a:pt x="4873113" y="4885882"/>
                </a:cubicBezTo>
                <a:cubicBezTo>
                  <a:pt x="4895938" y="4878775"/>
                  <a:pt x="4930175" y="4871668"/>
                  <a:pt x="4935881" y="4914309"/>
                </a:cubicBezTo>
                <a:cubicBezTo>
                  <a:pt x="4941587" y="4967609"/>
                  <a:pt x="4898790" y="4978270"/>
                  <a:pt x="4873113" y="5003143"/>
                </a:cubicBezTo>
                <a:cubicBezTo>
                  <a:pt x="4833169" y="5038676"/>
                  <a:pt x="4773254" y="4999590"/>
                  <a:pt x="4721898" y="5095530"/>
                </a:cubicBezTo>
                <a:cubicBezTo>
                  <a:pt x="4873113" y="5067104"/>
                  <a:pt x="4998650" y="5020910"/>
                  <a:pt x="5132745" y="4949842"/>
                </a:cubicBezTo>
                <a:cubicBezTo>
                  <a:pt x="5121333" y="5006696"/>
                  <a:pt x="5081390" y="5035123"/>
                  <a:pt x="5101362" y="5081317"/>
                </a:cubicBezTo>
                <a:cubicBezTo>
                  <a:pt x="5118480" y="5116850"/>
                  <a:pt x="5164130" y="5131063"/>
                  <a:pt x="5138452" y="5198578"/>
                </a:cubicBezTo>
                <a:cubicBezTo>
                  <a:pt x="5067125" y="5273199"/>
                  <a:pt x="4967265" y="5258986"/>
                  <a:pt x="4904497" y="5362033"/>
                </a:cubicBezTo>
                <a:cubicBezTo>
                  <a:pt x="4818903" y="5507721"/>
                  <a:pt x="4684807" y="5564575"/>
                  <a:pt x="4579242" y="5674729"/>
                </a:cubicBezTo>
                <a:cubicBezTo>
                  <a:pt x="4545005" y="5713816"/>
                  <a:pt x="4313903" y="5841738"/>
                  <a:pt x="4253988" y="5884379"/>
                </a:cubicBezTo>
                <a:cubicBezTo>
                  <a:pt x="4168395" y="5944786"/>
                  <a:pt x="4071389" y="5966106"/>
                  <a:pt x="3985795" y="6069153"/>
                </a:cubicBezTo>
                <a:cubicBezTo>
                  <a:pt x="4065682" y="6086921"/>
                  <a:pt x="4134157" y="5990979"/>
                  <a:pt x="4231163" y="6030066"/>
                </a:cubicBezTo>
                <a:cubicBezTo>
                  <a:pt x="4074242" y="6133114"/>
                  <a:pt x="3931586" y="6182861"/>
                  <a:pt x="3814609" y="6317889"/>
                </a:cubicBezTo>
                <a:cubicBezTo>
                  <a:pt x="3800343" y="6335656"/>
                  <a:pt x="3771812" y="6332102"/>
                  <a:pt x="3751840" y="6339209"/>
                </a:cubicBezTo>
                <a:cubicBezTo>
                  <a:pt x="3529298" y="6406723"/>
                  <a:pt x="3309608" y="6467130"/>
                  <a:pt x="3089919" y="6563071"/>
                </a:cubicBezTo>
                <a:cubicBezTo>
                  <a:pt x="3041416" y="6584392"/>
                  <a:pt x="2955823" y="6595052"/>
                  <a:pt x="2961529" y="6662566"/>
                </a:cubicBezTo>
                <a:cubicBezTo>
                  <a:pt x="2972941" y="6765613"/>
                  <a:pt x="3055681" y="6687439"/>
                  <a:pt x="3107038" y="6673226"/>
                </a:cubicBezTo>
                <a:cubicBezTo>
                  <a:pt x="3269664" y="6634138"/>
                  <a:pt x="3432292" y="6570178"/>
                  <a:pt x="3594919" y="6591499"/>
                </a:cubicBezTo>
                <a:cubicBezTo>
                  <a:pt x="3483648" y="6637693"/>
                  <a:pt x="3372376" y="6680332"/>
                  <a:pt x="3261106" y="6726527"/>
                </a:cubicBezTo>
                <a:cubicBezTo>
                  <a:pt x="3386642" y="6705206"/>
                  <a:pt x="3495061" y="6786934"/>
                  <a:pt x="3620597" y="6740740"/>
                </a:cubicBezTo>
                <a:cubicBezTo>
                  <a:pt x="3660541" y="6726527"/>
                  <a:pt x="3700484" y="6765613"/>
                  <a:pt x="3703337" y="6826020"/>
                </a:cubicBezTo>
                <a:cubicBezTo>
                  <a:pt x="3706191" y="6847340"/>
                  <a:pt x="3700484" y="6865108"/>
                  <a:pt x="3689072" y="6879321"/>
                </a:cubicBezTo>
                <a:lnTo>
                  <a:pt x="0" y="6879321"/>
                </a:lnTo>
                <a:close/>
              </a:path>
            </a:pathLst>
          </a:custGeom>
        </p:spPr>
      </p:pic>
      <p:sp>
        <p:nvSpPr>
          <p:cNvPr id="3" name="Marcador de contenido 2">
            <a:extLst>
              <a:ext uri="{FF2B5EF4-FFF2-40B4-BE49-F238E27FC236}">
                <a16:creationId xmlns:a16="http://schemas.microsoft.com/office/drawing/2014/main" id="{AA71B13B-794C-4520-8BEB-881054FB6FC8}"/>
              </a:ext>
            </a:extLst>
          </p:cNvPr>
          <p:cNvSpPr>
            <a:spLocks noGrp="1"/>
          </p:cNvSpPr>
          <p:nvPr>
            <p:ph idx="1"/>
          </p:nvPr>
        </p:nvSpPr>
        <p:spPr>
          <a:xfrm>
            <a:off x="6513788" y="2333297"/>
            <a:ext cx="4840010" cy="3843666"/>
          </a:xfrm>
        </p:spPr>
        <p:txBody>
          <a:bodyPr>
            <a:normAutofit/>
          </a:bodyPr>
          <a:lstStyle/>
          <a:p>
            <a:pPr marL="0" indent="0">
              <a:buNone/>
            </a:pPr>
            <a:r>
              <a:rPr lang="es-MX" sz="1900" b="1" dirty="0"/>
              <a:t>Marcos 12:30 </a:t>
            </a:r>
            <a:r>
              <a:rPr lang="es-MX" sz="1900" i="1" dirty="0">
                <a:solidFill>
                  <a:srgbClr val="FF0000"/>
                </a:solidFill>
              </a:rPr>
              <a:t>Y </a:t>
            </a:r>
            <a:r>
              <a:rPr lang="es-MX" sz="1900" b="1" i="1" u="sng" dirty="0">
                <a:solidFill>
                  <a:srgbClr val="FF0000"/>
                </a:solidFill>
              </a:rPr>
              <a:t>amarás al Señor tu Dios con todo tu corazón</a:t>
            </a:r>
            <a:r>
              <a:rPr lang="es-MX" sz="1900" i="1" dirty="0"/>
              <a:t>, y con toda tu alma, y con toda tu mente y con todas tus fuerzas. Este es el principal mandamiento. </a:t>
            </a:r>
            <a:r>
              <a:rPr lang="es-MX" sz="1900" b="1" dirty="0"/>
              <a:t>31</a:t>
            </a:r>
            <a:r>
              <a:rPr lang="es-MX" sz="1900" i="1" dirty="0"/>
              <a:t> Y el segundo es semejante: </a:t>
            </a:r>
            <a:r>
              <a:rPr lang="es-MX" sz="1900" i="1" dirty="0">
                <a:solidFill>
                  <a:srgbClr val="FF0000"/>
                </a:solidFill>
              </a:rPr>
              <a:t>Amarás a tu prójimo como a ti mismo. </a:t>
            </a:r>
            <a:r>
              <a:rPr lang="es-MX" sz="1900" i="1" dirty="0"/>
              <a:t>No hay otro mandamiento mayor que éstos.</a:t>
            </a:r>
          </a:p>
          <a:p>
            <a:pPr marL="0" indent="0">
              <a:buNone/>
            </a:pPr>
            <a:r>
              <a:rPr lang="es-MX" sz="1900" b="1" dirty="0"/>
              <a:t>Romanos 12:18 </a:t>
            </a:r>
            <a:r>
              <a:rPr lang="es-MX" sz="1900" i="1" dirty="0"/>
              <a:t>Si es posible, en cuanto dependa de vosotros, </a:t>
            </a:r>
            <a:r>
              <a:rPr lang="es-MX" sz="1900" i="1" dirty="0">
                <a:solidFill>
                  <a:srgbClr val="FF0000"/>
                </a:solidFill>
              </a:rPr>
              <a:t>estad en paz con todos los hombres</a:t>
            </a:r>
            <a:r>
              <a:rPr lang="es-MX" sz="1900" i="1" dirty="0"/>
              <a:t>.</a:t>
            </a:r>
          </a:p>
          <a:p>
            <a:pPr marL="0" indent="0">
              <a:buNone/>
            </a:pPr>
            <a:r>
              <a:rPr lang="es-MX" sz="1900" b="1" dirty="0"/>
              <a:t>Romanos 14:17 </a:t>
            </a:r>
            <a:r>
              <a:rPr lang="es-MX" sz="1900" i="1" dirty="0"/>
              <a:t>porque</a:t>
            </a:r>
            <a:r>
              <a:rPr lang="es-MX" sz="1900" b="1" dirty="0"/>
              <a:t> </a:t>
            </a:r>
            <a:r>
              <a:rPr lang="es-MX" sz="1900" i="1" dirty="0"/>
              <a:t>el reino de Dios no es comida ni bebida, sino </a:t>
            </a:r>
            <a:r>
              <a:rPr lang="es-MX" sz="1900" i="1" dirty="0">
                <a:solidFill>
                  <a:srgbClr val="FF0000"/>
                </a:solidFill>
              </a:rPr>
              <a:t>justicia, paz y gozo en el Espíritu Santo</a:t>
            </a:r>
            <a:r>
              <a:rPr lang="es-MX" sz="1900" i="1" dirty="0"/>
              <a:t>.</a:t>
            </a:r>
          </a:p>
          <a:p>
            <a:pPr marL="0" indent="0">
              <a:buNone/>
            </a:pPr>
            <a:endParaRPr lang="es-MX" sz="1900" dirty="0"/>
          </a:p>
        </p:txBody>
      </p:sp>
    </p:spTree>
    <p:extLst>
      <p:ext uri="{BB962C8B-B14F-4D97-AF65-F5344CB8AC3E}">
        <p14:creationId xmlns:p14="http://schemas.microsoft.com/office/powerpoint/2010/main" val="3719515564"/>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496C79B-3981-48F8-B778-F4CE77B57CA1}"/>
              </a:ext>
            </a:extLst>
          </p:cNvPr>
          <p:cNvSpPr>
            <a:spLocks noGrp="1"/>
          </p:cNvSpPr>
          <p:nvPr>
            <p:ph type="title"/>
          </p:nvPr>
        </p:nvSpPr>
        <p:spPr>
          <a:xfrm>
            <a:off x="640080" y="325369"/>
            <a:ext cx="4368602" cy="1956841"/>
          </a:xfrm>
        </p:spPr>
        <p:txBody>
          <a:bodyPr anchor="b">
            <a:normAutofit/>
          </a:bodyPr>
          <a:lstStyle/>
          <a:p>
            <a:r>
              <a:rPr lang="es-MX" sz="5400"/>
              <a:t>Pensando lo mismo</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456E2DE0-ADB8-4FEF-ADCB-FFADEFB5B1DD}"/>
              </a:ext>
            </a:extLst>
          </p:cNvPr>
          <p:cNvSpPr>
            <a:spLocks noGrp="1"/>
          </p:cNvSpPr>
          <p:nvPr>
            <p:ph idx="1"/>
          </p:nvPr>
        </p:nvSpPr>
        <p:spPr>
          <a:xfrm>
            <a:off x="640080" y="2872899"/>
            <a:ext cx="4243589" cy="3320668"/>
          </a:xfrm>
        </p:spPr>
        <p:txBody>
          <a:bodyPr>
            <a:normAutofit fontScale="92500" lnSpcReduction="10000"/>
          </a:bodyPr>
          <a:lstStyle/>
          <a:p>
            <a:pPr marL="0" indent="0">
              <a:buNone/>
            </a:pPr>
            <a:r>
              <a:rPr lang="es-MX" b="1" dirty="0"/>
              <a:t>1 Corintios 1:10 </a:t>
            </a:r>
            <a:r>
              <a:rPr lang="es-MX" i="1" dirty="0"/>
              <a:t>Os ruego, pues, hermanos, por el nombre de nuestro Señor Jesucristo, que </a:t>
            </a:r>
            <a:r>
              <a:rPr lang="es-MX" b="1" i="1" u="sng" dirty="0">
                <a:solidFill>
                  <a:srgbClr val="FF0000"/>
                </a:solidFill>
              </a:rPr>
              <a:t>habléis todos una misma cosa, y que no haya entre vosotros divisiones</a:t>
            </a:r>
            <a:r>
              <a:rPr lang="es-MX" i="1" dirty="0"/>
              <a:t>, sino que </a:t>
            </a:r>
            <a:r>
              <a:rPr lang="es-MX" b="1" i="1" u="sng" dirty="0">
                <a:solidFill>
                  <a:srgbClr val="FF0000"/>
                </a:solidFill>
              </a:rPr>
              <a:t>estéis perfectamente unidos en una misma mente y en un mismo parecer.</a:t>
            </a:r>
          </a:p>
          <a:p>
            <a:endParaRPr lang="es-MX" sz="2200" dirty="0"/>
          </a:p>
        </p:txBody>
      </p:sp>
      <p:pic>
        <p:nvPicPr>
          <p:cNvPr id="5" name="Imagen 4" descr="Dibujo animado de un personaje animado&#10;&#10;Descripción generada automáticamente con confianza baja">
            <a:extLst>
              <a:ext uri="{FF2B5EF4-FFF2-40B4-BE49-F238E27FC236}">
                <a16:creationId xmlns:a16="http://schemas.microsoft.com/office/drawing/2014/main" id="{5232544E-A46F-4D0A-9557-D225EBD508B9}"/>
              </a:ext>
            </a:extLst>
          </p:cNvPr>
          <p:cNvPicPr>
            <a:picLocks noChangeAspect="1"/>
          </p:cNvPicPr>
          <p:nvPr/>
        </p:nvPicPr>
        <p:blipFill rotWithShape="1">
          <a:blip r:embed="rId3"/>
          <a:srcRect r="12641" b="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1453252337"/>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61BD3D1-7969-4771-ADF1-AD2DC96F1303}"/>
              </a:ext>
            </a:extLst>
          </p:cNvPr>
          <p:cNvSpPr>
            <a:spLocks noGrp="1"/>
          </p:cNvSpPr>
          <p:nvPr>
            <p:ph type="title"/>
          </p:nvPr>
        </p:nvSpPr>
        <p:spPr>
          <a:xfrm>
            <a:off x="5297762" y="329184"/>
            <a:ext cx="6251110" cy="1783080"/>
          </a:xfrm>
        </p:spPr>
        <p:txBody>
          <a:bodyPr anchor="b">
            <a:normAutofit/>
          </a:bodyPr>
          <a:lstStyle/>
          <a:p>
            <a:r>
              <a:rPr lang="es-MX" sz="5400"/>
              <a:t>Todos sumisos a Dios</a:t>
            </a:r>
          </a:p>
        </p:txBody>
      </p:sp>
      <p:pic>
        <p:nvPicPr>
          <p:cNvPr id="5" name="Imagen 4" descr="Imagen en blanco y negro&#10;&#10;Descripción generada automáticamente con confianza baja">
            <a:extLst>
              <a:ext uri="{FF2B5EF4-FFF2-40B4-BE49-F238E27FC236}">
                <a16:creationId xmlns:a16="http://schemas.microsoft.com/office/drawing/2014/main" id="{D0B4C0C3-8BC8-4E5D-9A77-9BA5B0CB6D7F}"/>
              </a:ext>
            </a:extLst>
          </p:cNvPr>
          <p:cNvPicPr>
            <a:picLocks noChangeAspect="1"/>
          </p:cNvPicPr>
          <p:nvPr/>
        </p:nvPicPr>
        <p:blipFill rotWithShape="1">
          <a:blip r:embed="rId3">
            <a:extLst>
              <a:ext uri="{28A0092B-C50C-407E-A947-70E740481C1C}">
                <a14:useLocalDpi xmlns:a14="http://schemas.microsoft.com/office/drawing/2010/main" val="0"/>
              </a:ext>
            </a:extLst>
          </a:blip>
          <a:srcRect l="16599" r="15488" b="-2"/>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5446523-085F-4622-A0AE-7D5071229EC1}"/>
              </a:ext>
            </a:extLst>
          </p:cNvPr>
          <p:cNvSpPr>
            <a:spLocks noGrp="1"/>
          </p:cNvSpPr>
          <p:nvPr>
            <p:ph idx="1"/>
          </p:nvPr>
        </p:nvSpPr>
        <p:spPr>
          <a:xfrm>
            <a:off x="5297762" y="2706624"/>
            <a:ext cx="6251110" cy="3483864"/>
          </a:xfrm>
        </p:spPr>
        <p:txBody>
          <a:bodyPr>
            <a:normAutofit fontScale="92500"/>
          </a:bodyPr>
          <a:lstStyle/>
          <a:p>
            <a:pPr marL="0" indent="0">
              <a:buNone/>
            </a:pPr>
            <a:r>
              <a:rPr lang="es-MX" b="1" dirty="0"/>
              <a:t>Romanos 12:16 </a:t>
            </a:r>
            <a:r>
              <a:rPr lang="es-MX" i="1" dirty="0"/>
              <a:t>Unánimes entre vosotros; no altivos, sino asociándoos con los humildes. No seáis sabios en vuestra propia opinión.</a:t>
            </a:r>
          </a:p>
          <a:p>
            <a:pPr marL="0" indent="0">
              <a:buNone/>
            </a:pPr>
            <a:r>
              <a:rPr lang="es-MX" b="1" dirty="0"/>
              <a:t>Romanos 15:5 </a:t>
            </a:r>
            <a:r>
              <a:rPr lang="es-MX" i="1" dirty="0"/>
              <a:t>Pero el Dios de la paciencia y de la consolación os dé entre vosotros </a:t>
            </a:r>
            <a:r>
              <a:rPr lang="es-MX" b="1" i="1" u="sng" dirty="0">
                <a:solidFill>
                  <a:srgbClr val="FF0000"/>
                </a:solidFill>
              </a:rPr>
              <a:t>un mismo sentir según Cristo Jesús</a:t>
            </a:r>
            <a:r>
              <a:rPr lang="es-MX" i="1" dirty="0">
                <a:solidFill>
                  <a:srgbClr val="FF0000"/>
                </a:solidFill>
              </a:rPr>
              <a:t>:</a:t>
            </a:r>
            <a:r>
              <a:rPr lang="es-MX" i="1" dirty="0"/>
              <a:t> </a:t>
            </a:r>
            <a:r>
              <a:rPr lang="es-MX" b="1" dirty="0">
                <a:solidFill>
                  <a:srgbClr val="FF0000"/>
                </a:solidFill>
              </a:rPr>
              <a:t>6</a:t>
            </a:r>
            <a:r>
              <a:rPr lang="es-MX" i="1" dirty="0">
                <a:solidFill>
                  <a:srgbClr val="FF0000"/>
                </a:solidFill>
              </a:rPr>
              <a:t> </a:t>
            </a:r>
            <a:r>
              <a:rPr lang="es-MX" b="1" i="1" u="sng" dirty="0">
                <a:solidFill>
                  <a:srgbClr val="FF0000"/>
                </a:solidFill>
              </a:rPr>
              <a:t>para que unánimes, a una voz, glorifiquéis al Dios y Padre de nuestro Señor Jesucristo</a:t>
            </a:r>
            <a:r>
              <a:rPr lang="es-MX" i="1" dirty="0">
                <a:solidFill>
                  <a:srgbClr val="FF0000"/>
                </a:solidFill>
              </a:rPr>
              <a:t>.</a:t>
            </a:r>
          </a:p>
        </p:txBody>
      </p:sp>
    </p:spTree>
    <p:extLst>
      <p:ext uri="{BB962C8B-B14F-4D97-AF65-F5344CB8AC3E}">
        <p14:creationId xmlns:p14="http://schemas.microsoft.com/office/powerpoint/2010/main" val="24357732"/>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90EB01A-5FDA-45C1-B84F-4D5787C59EFF}"/>
              </a:ext>
            </a:extLst>
          </p:cNvPr>
          <p:cNvSpPr>
            <a:spLocks noGrp="1"/>
          </p:cNvSpPr>
          <p:nvPr>
            <p:ph type="title"/>
          </p:nvPr>
        </p:nvSpPr>
        <p:spPr>
          <a:xfrm>
            <a:off x="572493" y="238539"/>
            <a:ext cx="11018520" cy="1434415"/>
          </a:xfrm>
        </p:spPr>
        <p:txBody>
          <a:bodyPr anchor="b">
            <a:normAutofit/>
          </a:bodyPr>
          <a:lstStyle/>
          <a:p>
            <a:r>
              <a:rPr lang="es-MX" sz="5400" dirty="0"/>
              <a:t>La Rebelión Pública de Vasti</a:t>
            </a:r>
          </a:p>
        </p:txBody>
      </p:sp>
      <p:sp>
        <p:nvSpPr>
          <p:cNvPr id="12"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C4F30737-A474-4617-96BE-3B11A59F37F2}"/>
              </a:ext>
            </a:extLst>
          </p:cNvPr>
          <p:cNvSpPr>
            <a:spLocks noGrp="1"/>
          </p:cNvSpPr>
          <p:nvPr>
            <p:ph idx="1"/>
          </p:nvPr>
        </p:nvSpPr>
        <p:spPr>
          <a:xfrm>
            <a:off x="572493" y="2071316"/>
            <a:ext cx="6713552" cy="4119172"/>
          </a:xfrm>
        </p:spPr>
        <p:txBody>
          <a:bodyPr anchor="t">
            <a:normAutofit fontScale="92500"/>
          </a:bodyPr>
          <a:lstStyle/>
          <a:p>
            <a:pPr marL="0" marR="450" indent="0" rtl="0">
              <a:buNone/>
            </a:pPr>
            <a:r>
              <a:rPr lang="es-MX" b="1" i="0" u="none" strike="noStrike" baseline="0" dirty="0">
                <a:latin typeface="Segoe UI" panose="020B0502040204020203" pitchFamily="34" charset="0"/>
              </a:rPr>
              <a:t>Ester 1:16 </a:t>
            </a:r>
            <a:r>
              <a:rPr lang="es-MX" b="0" i="1" u="none" strike="noStrike" baseline="0" dirty="0">
                <a:latin typeface="Segoe UI" panose="020B0502040204020203" pitchFamily="34" charset="0"/>
              </a:rPr>
              <a:t>Y dijo </a:t>
            </a:r>
            <a:r>
              <a:rPr lang="es-MX" b="0" i="1" u="none" strike="noStrike" baseline="0" dirty="0" err="1">
                <a:latin typeface="Segoe UI" panose="020B0502040204020203" pitchFamily="34" charset="0"/>
              </a:rPr>
              <a:t>Memucán</a:t>
            </a:r>
            <a:r>
              <a:rPr lang="es-MX" b="0" i="1" u="none" strike="noStrike" baseline="0" dirty="0">
                <a:latin typeface="Segoe UI" panose="020B0502040204020203" pitchFamily="34" charset="0"/>
              </a:rPr>
              <a:t> delante del rey y de los príncipes: </a:t>
            </a:r>
            <a:r>
              <a:rPr lang="es-MX" b="1" i="1" u="sng" strike="noStrike" baseline="0" dirty="0">
                <a:latin typeface="Segoe UI" panose="020B0502040204020203" pitchFamily="34" charset="0"/>
              </a:rPr>
              <a:t>No solamente contra el rey ha pecado la reina Vasti, sino contra todos los príncipes, y </a:t>
            </a:r>
            <a:r>
              <a:rPr lang="es-MX" b="1" i="1" u="sng" strike="noStrike" baseline="0" dirty="0">
                <a:solidFill>
                  <a:srgbClr val="FF0000"/>
                </a:solidFill>
                <a:latin typeface="Segoe UI" panose="020B0502040204020203" pitchFamily="34" charset="0"/>
              </a:rPr>
              <a:t>contra todos los pueblos que hay </a:t>
            </a:r>
            <a:r>
              <a:rPr lang="es-MX" b="1" i="1" u="sng" strike="noStrike" baseline="0" dirty="0">
                <a:latin typeface="Segoe UI" panose="020B0502040204020203" pitchFamily="34" charset="0"/>
              </a:rPr>
              <a:t>en todas las provincias del rey Asuero</a:t>
            </a:r>
            <a:r>
              <a:rPr lang="es-MX" b="0" i="1" u="none" strike="noStrike" baseline="0" dirty="0">
                <a:latin typeface="Segoe UI" panose="020B0502040204020203" pitchFamily="34" charset="0"/>
              </a:rPr>
              <a:t>.</a:t>
            </a:r>
            <a:r>
              <a:rPr lang="es-MX" b="1" i="0" u="none" strike="noStrike" baseline="0" dirty="0">
                <a:latin typeface="Segoe UI" panose="020B0502040204020203" pitchFamily="34" charset="0"/>
              </a:rPr>
              <a:t>17 </a:t>
            </a:r>
            <a:r>
              <a:rPr lang="es-MX" b="0" i="1" u="none" strike="noStrike" baseline="0" dirty="0">
                <a:latin typeface="Segoe UI" panose="020B0502040204020203" pitchFamily="34" charset="0"/>
              </a:rPr>
              <a:t>Porque </a:t>
            </a:r>
            <a:r>
              <a:rPr lang="es-MX" b="1" i="1" u="sng" dirty="0">
                <a:solidFill>
                  <a:srgbClr val="FF0000"/>
                </a:solidFill>
                <a:latin typeface="Segoe UI" panose="020B0502040204020203" pitchFamily="34" charset="0"/>
              </a:rPr>
              <a:t>este hecho de la reina llegará a oídos de todas las mujeres, y ellas tendrán en poca estima a sus maridos,</a:t>
            </a:r>
            <a:r>
              <a:rPr lang="es-MX" b="0" i="1" u="none" strike="noStrike" baseline="0" dirty="0">
                <a:latin typeface="Segoe UI" panose="020B0502040204020203" pitchFamily="34" charset="0"/>
              </a:rPr>
              <a:t> diciendo: El rey Asuero mandó traer delante de sí a la reina Vasti, y ella no vino</a:t>
            </a:r>
            <a:r>
              <a:rPr lang="es-MX" b="0" i="0" u="none" strike="noStrike" baseline="0" dirty="0">
                <a:latin typeface="Segoe UI" panose="020B0502040204020203" pitchFamily="34" charset="0"/>
              </a:rPr>
              <a:t>.</a:t>
            </a:r>
            <a:endParaRPr lang="es-MX" b="1" i="0" u="none" strike="noStrike" baseline="0" dirty="0">
              <a:latin typeface="Segoe UI" panose="020B0502040204020203" pitchFamily="34" charset="0"/>
            </a:endParaRPr>
          </a:p>
          <a:p>
            <a:pPr marR="450" rtl="0"/>
            <a:endParaRPr lang="es-MX" sz="2200" b="1" i="0" u="none" strike="noStrike" baseline="0" dirty="0">
              <a:latin typeface="Segoe UI" panose="020B0502040204020203" pitchFamily="34" charset="0"/>
            </a:endParaRPr>
          </a:p>
          <a:p>
            <a:pPr marL="0" marR="450" indent="0" rtl="0">
              <a:buNone/>
            </a:pPr>
            <a:endParaRPr lang="es-MX" sz="2200" b="1" i="0" u="none" strike="noStrike" baseline="0" dirty="0">
              <a:latin typeface="Segoe UI" panose="020B0502040204020203" pitchFamily="34" charset="0"/>
            </a:endParaRPr>
          </a:p>
        </p:txBody>
      </p:sp>
      <p:pic>
        <p:nvPicPr>
          <p:cNvPr id="5" name="Imagen 4">
            <a:extLst>
              <a:ext uri="{FF2B5EF4-FFF2-40B4-BE49-F238E27FC236}">
                <a16:creationId xmlns:a16="http://schemas.microsoft.com/office/drawing/2014/main" id="{C94E24EC-1528-4E27-855A-4862875DC2A3}"/>
              </a:ext>
            </a:extLst>
          </p:cNvPr>
          <p:cNvPicPr>
            <a:picLocks noChangeAspect="1"/>
          </p:cNvPicPr>
          <p:nvPr/>
        </p:nvPicPr>
        <p:blipFill rotWithShape="1">
          <a:blip r:embed="rId3"/>
          <a:srcRect t="1308" r="-2" b="45159"/>
          <a:stretch/>
        </p:blipFill>
        <p:spPr>
          <a:xfrm>
            <a:off x="7675658" y="2093976"/>
            <a:ext cx="3941064" cy="4096512"/>
          </a:xfrm>
          <a:prstGeom prst="rect">
            <a:avLst/>
          </a:prstGeom>
        </p:spPr>
      </p:pic>
    </p:spTree>
    <p:extLst>
      <p:ext uri="{BB962C8B-B14F-4D97-AF65-F5344CB8AC3E}">
        <p14:creationId xmlns:p14="http://schemas.microsoft.com/office/powerpoint/2010/main" val="2608327220"/>
      </p:ext>
    </p:ext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90EB01A-5FDA-45C1-B84F-4D5787C59EFF}"/>
              </a:ext>
            </a:extLst>
          </p:cNvPr>
          <p:cNvSpPr>
            <a:spLocks noGrp="1"/>
          </p:cNvSpPr>
          <p:nvPr>
            <p:ph type="title"/>
          </p:nvPr>
        </p:nvSpPr>
        <p:spPr>
          <a:xfrm>
            <a:off x="5297762" y="329184"/>
            <a:ext cx="6251110" cy="1783080"/>
          </a:xfrm>
        </p:spPr>
        <p:txBody>
          <a:bodyPr anchor="b">
            <a:normAutofit/>
          </a:bodyPr>
          <a:lstStyle/>
          <a:p>
            <a:r>
              <a:rPr lang="es-MX" sz="5400" dirty="0"/>
              <a:t>La Rebelión Pública de Vasti</a:t>
            </a:r>
          </a:p>
        </p:txBody>
      </p:sp>
      <p:pic>
        <p:nvPicPr>
          <p:cNvPr id="6" name="Imagen 5">
            <a:extLst>
              <a:ext uri="{FF2B5EF4-FFF2-40B4-BE49-F238E27FC236}">
                <a16:creationId xmlns:a16="http://schemas.microsoft.com/office/drawing/2014/main" id="{8B204AB3-E8CF-4683-B304-20DDCD9C7975}"/>
              </a:ext>
            </a:extLst>
          </p:cNvPr>
          <p:cNvPicPr>
            <a:picLocks noChangeAspect="1"/>
          </p:cNvPicPr>
          <p:nvPr/>
        </p:nvPicPr>
        <p:blipFill rotWithShape="1">
          <a:blip r:embed="rId3"/>
          <a:srcRect r="8349" b="2"/>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C4F30737-A474-4617-96BE-3B11A59F37F2}"/>
              </a:ext>
            </a:extLst>
          </p:cNvPr>
          <p:cNvSpPr>
            <a:spLocks noGrp="1"/>
          </p:cNvSpPr>
          <p:nvPr>
            <p:ph idx="1"/>
          </p:nvPr>
        </p:nvSpPr>
        <p:spPr>
          <a:xfrm>
            <a:off x="5297762" y="2706624"/>
            <a:ext cx="6251110" cy="3483864"/>
          </a:xfrm>
        </p:spPr>
        <p:txBody>
          <a:bodyPr>
            <a:normAutofit lnSpcReduction="10000"/>
          </a:bodyPr>
          <a:lstStyle/>
          <a:p>
            <a:pPr marL="0" marR="450" indent="0" rtl="0">
              <a:buNone/>
            </a:pPr>
            <a:r>
              <a:rPr lang="es-MX" sz="2000" b="1" i="0" u="none" strike="noStrike" baseline="0" dirty="0">
                <a:latin typeface="Segoe UI" panose="020B0502040204020203" pitchFamily="34" charset="0"/>
              </a:rPr>
              <a:t>Ester 1:16 </a:t>
            </a:r>
            <a:r>
              <a:rPr lang="es-MX" sz="2000" b="0" i="1" u="none" strike="noStrike" baseline="0" dirty="0">
                <a:latin typeface="Segoe UI" panose="020B0502040204020203" pitchFamily="34" charset="0"/>
              </a:rPr>
              <a:t>Y dijo </a:t>
            </a:r>
            <a:r>
              <a:rPr lang="es-MX" sz="2000" b="0" i="1" u="none" strike="noStrike" baseline="0" dirty="0" err="1">
                <a:latin typeface="Segoe UI" panose="020B0502040204020203" pitchFamily="34" charset="0"/>
              </a:rPr>
              <a:t>Memucán</a:t>
            </a:r>
            <a:r>
              <a:rPr lang="es-MX" sz="2000" b="0" i="1" u="none" strike="noStrike" baseline="0" dirty="0">
                <a:latin typeface="Segoe UI" panose="020B0502040204020203" pitchFamily="34" charset="0"/>
              </a:rPr>
              <a:t> delante del rey y de los príncipes: </a:t>
            </a:r>
            <a:r>
              <a:rPr lang="es-MX" sz="2000" b="1" i="1" u="sng" strike="noStrike" baseline="0" dirty="0">
                <a:solidFill>
                  <a:srgbClr val="FF0000"/>
                </a:solidFill>
                <a:latin typeface="Segoe UI" panose="020B0502040204020203" pitchFamily="34" charset="0"/>
              </a:rPr>
              <a:t>No solamente contra el rey ha pecado la reina Vasti, sino contra todos los príncipes, y contra todos los pueblos que hay en todas las provincias del rey Asuero</a:t>
            </a:r>
            <a:r>
              <a:rPr lang="es-MX" sz="2000" b="0" i="1" u="none" strike="noStrike" baseline="0" dirty="0">
                <a:latin typeface="Segoe UI" panose="020B0502040204020203" pitchFamily="34" charset="0"/>
              </a:rPr>
              <a:t>.</a:t>
            </a:r>
            <a:r>
              <a:rPr lang="es-MX" sz="2000" b="1" i="0" u="none" strike="noStrike" baseline="0" dirty="0">
                <a:latin typeface="Segoe UI" panose="020B0502040204020203" pitchFamily="34" charset="0"/>
              </a:rPr>
              <a:t>17 </a:t>
            </a:r>
            <a:r>
              <a:rPr lang="es-MX" sz="2000" b="0" i="1" u="none" strike="noStrike" baseline="0" dirty="0">
                <a:latin typeface="Segoe UI" panose="020B0502040204020203" pitchFamily="34" charset="0"/>
              </a:rPr>
              <a:t>Porque </a:t>
            </a:r>
            <a:r>
              <a:rPr lang="es-MX" sz="2000" b="1" i="1" u="sng" dirty="0">
                <a:latin typeface="Segoe UI" panose="020B0502040204020203" pitchFamily="34" charset="0"/>
              </a:rPr>
              <a:t>este hecho de la reina llegará a oídos de todas </a:t>
            </a:r>
            <a:r>
              <a:rPr lang="es-MX" sz="2000" b="1" i="1" u="sng" dirty="0">
                <a:solidFill>
                  <a:srgbClr val="FF0000"/>
                </a:solidFill>
                <a:latin typeface="Segoe UI" panose="020B0502040204020203" pitchFamily="34" charset="0"/>
              </a:rPr>
              <a:t>las mujeres, y ellas tendrán en poca estima a sus maridos</a:t>
            </a:r>
            <a:r>
              <a:rPr lang="es-MX" sz="2000" b="1" i="1" u="sng" dirty="0">
                <a:latin typeface="Segoe UI" panose="020B0502040204020203" pitchFamily="34" charset="0"/>
              </a:rPr>
              <a:t>,</a:t>
            </a:r>
            <a:r>
              <a:rPr lang="es-MX" sz="2000" b="0" i="1" u="none" strike="noStrike" baseline="0" dirty="0">
                <a:latin typeface="Segoe UI" panose="020B0502040204020203" pitchFamily="34" charset="0"/>
              </a:rPr>
              <a:t> diciendo: El rey Asuero mandó traer delante de sí a la reina Vasti, y ella no vino</a:t>
            </a:r>
            <a:r>
              <a:rPr lang="es-MX" sz="2000" b="0" i="0" u="none" strike="noStrike" baseline="0" dirty="0">
                <a:latin typeface="Segoe UI" panose="020B0502040204020203" pitchFamily="34" charset="0"/>
              </a:rPr>
              <a:t>.</a:t>
            </a:r>
          </a:p>
          <a:p>
            <a:pPr marL="0" marR="450" indent="0" rtl="0">
              <a:buNone/>
            </a:pPr>
            <a:r>
              <a:rPr lang="es-MX" sz="2000" b="1" dirty="0">
                <a:latin typeface="Segoe UI" panose="020B0502040204020203" pitchFamily="34" charset="0"/>
              </a:rPr>
              <a:t>Ester 4:13 </a:t>
            </a:r>
            <a:r>
              <a:rPr lang="es-MX" sz="2000" i="1" dirty="0">
                <a:latin typeface="Segoe UI" panose="020B0502040204020203" pitchFamily="34" charset="0"/>
              </a:rPr>
              <a:t>Entonces dijo Mardoqueo que respondiesen a Ester: </a:t>
            </a:r>
            <a:r>
              <a:rPr lang="es-MX" sz="2000" b="1" i="1" u="sng" dirty="0">
                <a:solidFill>
                  <a:srgbClr val="FF0000"/>
                </a:solidFill>
                <a:latin typeface="Segoe UI" panose="020B0502040204020203" pitchFamily="34" charset="0"/>
              </a:rPr>
              <a:t>No pienses que escaparás en la casa del rey más que cualquier otro judío</a:t>
            </a:r>
            <a:r>
              <a:rPr lang="es-MX" sz="2000" i="1" dirty="0">
                <a:solidFill>
                  <a:srgbClr val="FF0000"/>
                </a:solidFill>
                <a:latin typeface="Segoe UI" panose="020B0502040204020203" pitchFamily="34" charset="0"/>
              </a:rPr>
              <a:t>.</a:t>
            </a:r>
          </a:p>
          <a:p>
            <a:pPr marR="450" rtl="0"/>
            <a:endParaRPr lang="es-MX" sz="1900" b="1" i="0" u="none" strike="noStrike" baseline="0" dirty="0">
              <a:latin typeface="Segoe UI" panose="020B0502040204020203" pitchFamily="34" charset="0"/>
            </a:endParaRPr>
          </a:p>
          <a:p>
            <a:pPr marL="0" marR="450" indent="0" rtl="0">
              <a:buNone/>
            </a:pPr>
            <a:endParaRPr lang="es-MX" sz="1900" b="1" i="0" u="none" strike="noStrike" baseline="0" dirty="0">
              <a:latin typeface="Segoe UI" panose="020B0502040204020203" pitchFamily="34" charset="0"/>
            </a:endParaRPr>
          </a:p>
          <a:p>
            <a:pPr marR="450" rtl="0"/>
            <a:endParaRPr lang="es-MX" sz="1900" b="1" i="0" u="none" strike="noStrike" baseline="0" dirty="0">
              <a:latin typeface="Segoe UI" panose="020B0502040204020203" pitchFamily="34" charset="0"/>
            </a:endParaRPr>
          </a:p>
          <a:p>
            <a:pPr marL="0" marR="450" indent="0" rtl="0">
              <a:buNone/>
            </a:pPr>
            <a:endParaRPr lang="es-MX" sz="1900" b="1" i="0" u="none" strike="noStrike" baseline="0" dirty="0">
              <a:latin typeface="Segoe UI" panose="020B0502040204020203" pitchFamily="34" charset="0"/>
            </a:endParaRPr>
          </a:p>
        </p:txBody>
      </p:sp>
    </p:spTree>
    <p:extLst>
      <p:ext uri="{BB962C8B-B14F-4D97-AF65-F5344CB8AC3E}">
        <p14:creationId xmlns:p14="http://schemas.microsoft.com/office/powerpoint/2010/main" val="2694671107"/>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5062243-8236-44B5-A51C-175A6425CF7E}"/>
              </a:ext>
            </a:extLst>
          </p:cNvPr>
          <p:cNvSpPr>
            <a:spLocks noGrp="1"/>
          </p:cNvSpPr>
          <p:nvPr>
            <p:ph type="title"/>
          </p:nvPr>
        </p:nvSpPr>
        <p:spPr>
          <a:xfrm>
            <a:off x="5297762" y="329184"/>
            <a:ext cx="6251110" cy="1783080"/>
          </a:xfrm>
        </p:spPr>
        <p:txBody>
          <a:bodyPr anchor="b">
            <a:normAutofit/>
          </a:bodyPr>
          <a:lstStyle/>
          <a:p>
            <a:r>
              <a:rPr lang="es-MX" sz="5400" dirty="0"/>
              <a:t>Los dos tienen tareas según su género</a:t>
            </a:r>
          </a:p>
        </p:txBody>
      </p:sp>
      <p:pic>
        <p:nvPicPr>
          <p:cNvPr id="5" name="Imagen 4">
            <a:extLst>
              <a:ext uri="{FF2B5EF4-FFF2-40B4-BE49-F238E27FC236}">
                <a16:creationId xmlns:a16="http://schemas.microsoft.com/office/drawing/2014/main" id="{BDFCD1C4-92BC-4DEC-9197-B9E980B1B99C}"/>
              </a:ext>
            </a:extLst>
          </p:cNvPr>
          <p:cNvPicPr>
            <a:picLocks noChangeAspect="1"/>
          </p:cNvPicPr>
          <p:nvPr/>
        </p:nvPicPr>
        <p:blipFill rotWithShape="1">
          <a:blip r:embed="rId3"/>
          <a:srcRect l="1865" r="37863"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C189752E-559D-459A-9F7A-F323572BE694}"/>
              </a:ext>
            </a:extLst>
          </p:cNvPr>
          <p:cNvSpPr>
            <a:spLocks noGrp="1"/>
          </p:cNvSpPr>
          <p:nvPr>
            <p:ph idx="1"/>
          </p:nvPr>
        </p:nvSpPr>
        <p:spPr>
          <a:xfrm>
            <a:off x="5297762" y="2706624"/>
            <a:ext cx="6251110" cy="3483864"/>
          </a:xfrm>
        </p:spPr>
        <p:txBody>
          <a:bodyPr>
            <a:normAutofit/>
          </a:bodyPr>
          <a:lstStyle/>
          <a:p>
            <a:pPr marL="0" indent="0">
              <a:buNone/>
            </a:pPr>
            <a:r>
              <a:rPr lang="es-MX" sz="3200" dirty="0"/>
              <a:t>El género va con lo que Dios asigna como las tareas, a los  hombres proveer económicamente, a las mujeres hacer y cuidar el hogar.</a:t>
            </a:r>
          </a:p>
          <a:p>
            <a:endParaRPr lang="es-MX" sz="2200" dirty="0"/>
          </a:p>
        </p:txBody>
      </p:sp>
    </p:spTree>
    <p:extLst>
      <p:ext uri="{BB962C8B-B14F-4D97-AF65-F5344CB8AC3E}">
        <p14:creationId xmlns:p14="http://schemas.microsoft.com/office/powerpoint/2010/main" val="351877936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17155B0F-1ED2-4055-BF83-95A50AF43B22}"/>
              </a:ext>
            </a:extLst>
          </p:cNvPr>
          <p:cNvSpPr>
            <a:spLocks noGrp="1"/>
          </p:cNvSpPr>
          <p:nvPr>
            <p:ph type="title"/>
          </p:nvPr>
        </p:nvSpPr>
        <p:spPr>
          <a:xfrm>
            <a:off x="630936" y="639520"/>
            <a:ext cx="3429000" cy="1719072"/>
          </a:xfrm>
        </p:spPr>
        <p:txBody>
          <a:bodyPr anchor="b">
            <a:normAutofit/>
          </a:bodyPr>
          <a:lstStyle/>
          <a:p>
            <a:r>
              <a:rPr lang="es-MX" sz="3800" dirty="0"/>
              <a:t>La diferencia entre solteras y casadas</a:t>
            </a:r>
          </a:p>
        </p:txBody>
      </p:sp>
      <p:sp>
        <p:nvSpPr>
          <p:cNvPr id="15" name="sketch line">
            <a:extLst>
              <a:ext uri="{FF2B5EF4-FFF2-40B4-BE49-F238E27FC236}">
                <a16:creationId xmlns:a16="http://schemas.microsoft.com/office/drawing/2014/main" id="{6357EC4F-235E-4222-A36F-C7878ACE37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1C9E4DBA-A439-4572-B506-AB5DC9319D9B}"/>
              </a:ext>
            </a:extLst>
          </p:cNvPr>
          <p:cNvSpPr>
            <a:spLocks noGrp="1"/>
          </p:cNvSpPr>
          <p:nvPr>
            <p:ph idx="1"/>
          </p:nvPr>
        </p:nvSpPr>
        <p:spPr>
          <a:xfrm>
            <a:off x="630936" y="2807208"/>
            <a:ext cx="3429000" cy="3410712"/>
          </a:xfrm>
        </p:spPr>
        <p:txBody>
          <a:bodyPr anchor="t">
            <a:normAutofit/>
          </a:bodyPr>
          <a:lstStyle/>
          <a:p>
            <a:pPr marL="0" indent="0">
              <a:buNone/>
            </a:pPr>
            <a:r>
              <a:rPr lang="es-MX" sz="2200" b="1" dirty="0"/>
              <a:t>1 Corintios 7:34 </a:t>
            </a:r>
            <a:r>
              <a:rPr lang="es-MX" sz="2200" i="1" dirty="0"/>
              <a:t>Hay asimismo diferencia entre la casada y la doncella. </a:t>
            </a:r>
            <a:r>
              <a:rPr lang="es-MX" sz="2200" b="1" i="1" u="sng" dirty="0">
                <a:solidFill>
                  <a:srgbClr val="FF0000"/>
                </a:solidFill>
              </a:rPr>
              <a:t>La doncella tiene cuidado de las cosas del Señor</a:t>
            </a:r>
            <a:r>
              <a:rPr lang="es-MX" sz="2200" i="1" dirty="0"/>
              <a:t>, </a:t>
            </a:r>
            <a:r>
              <a:rPr lang="es-MX" sz="2200" b="1" i="1" u="sng" dirty="0">
                <a:solidFill>
                  <a:srgbClr val="FF0000"/>
                </a:solidFill>
              </a:rPr>
              <a:t>para ser santa así en cuerpo como en espíritu</a:t>
            </a:r>
            <a:r>
              <a:rPr lang="es-MX" sz="2200" i="1" dirty="0"/>
              <a:t>; pero la casada </a:t>
            </a:r>
            <a:r>
              <a:rPr lang="es-MX" sz="2200" b="1" i="1" u="sng" dirty="0">
                <a:solidFill>
                  <a:srgbClr val="FF0000"/>
                </a:solidFill>
              </a:rPr>
              <a:t>tiene cuidado de las cosas del mundo, de cómo agradar a su marido.</a:t>
            </a:r>
          </a:p>
          <a:p>
            <a:endParaRPr lang="es-MX" sz="2200" dirty="0"/>
          </a:p>
        </p:txBody>
      </p:sp>
      <p:pic>
        <p:nvPicPr>
          <p:cNvPr id="8" name="Imagen 7">
            <a:extLst>
              <a:ext uri="{FF2B5EF4-FFF2-40B4-BE49-F238E27FC236}">
                <a16:creationId xmlns:a16="http://schemas.microsoft.com/office/drawing/2014/main" id="{79000E06-A351-4AA5-AEF2-CE8F50B3FB69}"/>
              </a:ext>
            </a:extLst>
          </p:cNvPr>
          <p:cNvPicPr>
            <a:picLocks noChangeAspect="1"/>
          </p:cNvPicPr>
          <p:nvPr/>
        </p:nvPicPr>
        <p:blipFill>
          <a:blip r:embed="rId3"/>
          <a:stretch>
            <a:fillRect/>
          </a:stretch>
        </p:blipFill>
        <p:spPr>
          <a:xfrm>
            <a:off x="4654296" y="935031"/>
            <a:ext cx="6903720" cy="4987937"/>
          </a:xfrm>
          <a:prstGeom prst="rect">
            <a:avLst/>
          </a:prstGeom>
        </p:spPr>
      </p:pic>
    </p:spTree>
    <p:extLst>
      <p:ext uri="{BB962C8B-B14F-4D97-AF65-F5344CB8AC3E}">
        <p14:creationId xmlns:p14="http://schemas.microsoft.com/office/powerpoint/2010/main" val="3410223516"/>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9B7AD9F6-8CE7-4299-8FC6-328F4DCD3FF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261F7BD-17A1-4BD6-B31E-F380B8EE2BA6}"/>
              </a:ext>
            </a:extLst>
          </p:cNvPr>
          <p:cNvSpPr>
            <a:spLocks noGrp="1"/>
          </p:cNvSpPr>
          <p:nvPr>
            <p:ph type="ctrTitle"/>
          </p:nvPr>
        </p:nvSpPr>
        <p:spPr>
          <a:xfrm>
            <a:off x="890338" y="640080"/>
            <a:ext cx="3734014" cy="3566160"/>
          </a:xfrm>
        </p:spPr>
        <p:txBody>
          <a:bodyPr anchor="b">
            <a:normAutofit/>
          </a:bodyPr>
          <a:lstStyle/>
          <a:p>
            <a:pPr algn="l"/>
            <a:r>
              <a:rPr lang="es-MX" sz="5400" dirty="0"/>
              <a:t>Entendiendo la sumisión</a:t>
            </a:r>
            <a:br>
              <a:rPr lang="es-MX" sz="5400" dirty="0"/>
            </a:br>
            <a:r>
              <a:rPr lang="es-MX" sz="2400" b="1" dirty="0"/>
              <a:t>Efesios 5:21 </a:t>
            </a:r>
            <a:r>
              <a:rPr lang="es-MX" sz="2400" b="1" i="1" dirty="0">
                <a:solidFill>
                  <a:schemeClr val="accent1"/>
                </a:solidFill>
              </a:rPr>
              <a:t>Someteos unos a otros en el temor de Dios</a:t>
            </a:r>
            <a:r>
              <a:rPr lang="es-MX" sz="2400" i="1" dirty="0"/>
              <a:t>.</a:t>
            </a:r>
            <a:endParaRPr lang="es-MX" sz="5400" i="1" dirty="0"/>
          </a:p>
        </p:txBody>
      </p:sp>
      <p:sp>
        <p:nvSpPr>
          <p:cNvPr id="3" name="Subtítulo 2">
            <a:extLst>
              <a:ext uri="{FF2B5EF4-FFF2-40B4-BE49-F238E27FC236}">
                <a16:creationId xmlns:a16="http://schemas.microsoft.com/office/drawing/2014/main" id="{5ABEBD6E-F7E9-4B02-A74F-AF02A5F3D36A}"/>
              </a:ext>
            </a:extLst>
          </p:cNvPr>
          <p:cNvSpPr>
            <a:spLocks noGrp="1"/>
          </p:cNvSpPr>
          <p:nvPr>
            <p:ph type="subTitle" idx="1"/>
          </p:nvPr>
        </p:nvSpPr>
        <p:spPr>
          <a:xfrm>
            <a:off x="890339" y="4636008"/>
            <a:ext cx="3734014" cy="1572768"/>
          </a:xfrm>
        </p:spPr>
        <p:txBody>
          <a:bodyPr>
            <a:normAutofit/>
          </a:bodyPr>
          <a:lstStyle/>
          <a:p>
            <a:pPr algn="l"/>
            <a:r>
              <a:rPr lang="es-MX" sz="1700" dirty="0"/>
              <a:t>Sermón por el Pastor David Cox</a:t>
            </a:r>
          </a:p>
          <a:p>
            <a:pPr algn="l"/>
            <a:r>
              <a:rPr lang="es-MX" sz="1700" dirty="0"/>
              <a:t>Mayo 23, 2021</a:t>
            </a:r>
          </a:p>
          <a:p>
            <a:pPr algn="l"/>
            <a:r>
              <a:rPr lang="es-MX" sz="1700" b="1" dirty="0">
                <a:hlinkClick r:id="rId3">
                  <a:extLst>
                    <a:ext uri="{A12FA001-AC4F-418D-AE19-62706E023703}">
                      <ahyp:hlinkClr xmlns:ahyp="http://schemas.microsoft.com/office/drawing/2018/hyperlinkcolor" val="tx"/>
                    </a:ext>
                  </a:extLst>
                </a:hlinkClick>
              </a:rPr>
              <a:t>www.ibf-tlahuac.com</a:t>
            </a:r>
            <a:br>
              <a:rPr lang="es-MX" sz="1700" dirty="0"/>
            </a:br>
            <a:r>
              <a:rPr lang="es-MX" sz="1700" b="1" dirty="0"/>
              <a:t>Iglesia Fundamental Bautista de Tlahuac</a:t>
            </a:r>
            <a:endParaRPr lang="es-MX" sz="1700" dirty="0"/>
          </a:p>
          <a:p>
            <a:pPr algn="l"/>
            <a:endParaRPr lang="es-MX" sz="1700" dirty="0"/>
          </a:p>
        </p:txBody>
      </p:sp>
      <p:sp>
        <p:nvSpPr>
          <p:cNvPr id="24" name="sketchy line">
            <a:extLst>
              <a:ext uri="{FF2B5EF4-FFF2-40B4-BE49-F238E27FC236}">
                <a16:creationId xmlns:a16="http://schemas.microsoft.com/office/drawing/2014/main" id="{F49775AF-8896-43EE-92C6-83497D6DC5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n 6">
            <a:extLst>
              <a:ext uri="{FF2B5EF4-FFF2-40B4-BE49-F238E27FC236}">
                <a16:creationId xmlns:a16="http://schemas.microsoft.com/office/drawing/2014/main" id="{CC21E627-AA9D-41D5-9730-7F9B4FD6C509}"/>
              </a:ext>
            </a:extLst>
          </p:cNvPr>
          <p:cNvPicPr>
            <a:picLocks noChangeAspect="1"/>
          </p:cNvPicPr>
          <p:nvPr/>
        </p:nvPicPr>
        <p:blipFill rotWithShape="1">
          <a:blip r:embed="rId4"/>
          <a:srcRect b="53"/>
          <a:stretch/>
        </p:blipFill>
        <p:spPr>
          <a:xfrm>
            <a:off x="5711831" y="0"/>
            <a:ext cx="6480169" cy="6460588"/>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3507047351"/>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4F7EBAE4-9945-4473-9E34-B2C66EA0F0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2" name="Título 1">
            <a:extLst>
              <a:ext uri="{FF2B5EF4-FFF2-40B4-BE49-F238E27FC236}">
                <a16:creationId xmlns:a16="http://schemas.microsoft.com/office/drawing/2014/main" id="{7A1D7D37-7FFB-4002-87E2-1F5A592535FD}"/>
              </a:ext>
            </a:extLst>
          </p:cNvPr>
          <p:cNvSpPr>
            <a:spLocks noGrp="1"/>
          </p:cNvSpPr>
          <p:nvPr>
            <p:ph type="title"/>
          </p:nvPr>
        </p:nvSpPr>
        <p:spPr>
          <a:xfrm>
            <a:off x="838200" y="365125"/>
            <a:ext cx="5393361" cy="1325563"/>
          </a:xfrm>
        </p:spPr>
        <p:txBody>
          <a:bodyPr>
            <a:normAutofit/>
          </a:bodyPr>
          <a:lstStyle/>
          <a:p>
            <a:r>
              <a:rPr lang="es-MX" dirty="0"/>
              <a:t>Dios Bendice a los Justos</a:t>
            </a:r>
          </a:p>
        </p:txBody>
      </p:sp>
      <p:sp>
        <p:nvSpPr>
          <p:cNvPr id="3" name="Marcador de contenido 2">
            <a:extLst>
              <a:ext uri="{FF2B5EF4-FFF2-40B4-BE49-F238E27FC236}">
                <a16:creationId xmlns:a16="http://schemas.microsoft.com/office/drawing/2014/main" id="{490AA75C-6742-4C18-8F68-F777605D16A5}"/>
              </a:ext>
            </a:extLst>
          </p:cNvPr>
          <p:cNvSpPr>
            <a:spLocks noGrp="1"/>
          </p:cNvSpPr>
          <p:nvPr>
            <p:ph idx="1"/>
          </p:nvPr>
        </p:nvSpPr>
        <p:spPr>
          <a:xfrm>
            <a:off x="838200" y="1825625"/>
            <a:ext cx="5393361" cy="4351338"/>
          </a:xfrm>
        </p:spPr>
        <p:txBody>
          <a:bodyPr>
            <a:normAutofit fontScale="92500"/>
          </a:bodyPr>
          <a:lstStyle/>
          <a:p>
            <a:pPr marL="0" indent="0">
              <a:buNone/>
            </a:pPr>
            <a:r>
              <a:rPr lang="es-MX" b="1" dirty="0"/>
              <a:t>Proverbios 3:33 </a:t>
            </a:r>
            <a:r>
              <a:rPr lang="es-MX" b="1" i="1" u="sng" dirty="0">
                <a:solidFill>
                  <a:srgbClr val="FF0000"/>
                </a:solidFill>
              </a:rPr>
              <a:t>La maldición de Jehová está en la casa del impío, Pero bendecirá la morada de los justos</a:t>
            </a:r>
            <a:r>
              <a:rPr lang="es-MX" i="1" dirty="0"/>
              <a:t>. </a:t>
            </a:r>
            <a:br>
              <a:rPr lang="es-MX" i="1" dirty="0"/>
            </a:br>
            <a:r>
              <a:rPr lang="es-MX" b="1" dirty="0"/>
              <a:t>34</a:t>
            </a:r>
            <a:r>
              <a:rPr lang="es-MX" i="1" dirty="0"/>
              <a:t> Ciertamente él escarnecerá a los escarnecedores, Y a los humildes dará gracia. </a:t>
            </a:r>
            <a:r>
              <a:rPr lang="es-MX" b="1" dirty="0"/>
              <a:t>35</a:t>
            </a:r>
            <a:r>
              <a:rPr lang="es-MX" i="1" dirty="0"/>
              <a:t> Los sabios heredarán honra, Mas los necios llevarán ignominia.</a:t>
            </a:r>
          </a:p>
          <a:p>
            <a:pPr marL="0" indent="0">
              <a:buNone/>
            </a:pPr>
            <a:r>
              <a:rPr lang="es-MX" b="1" dirty="0"/>
              <a:t>Deuteronomio 7:26 </a:t>
            </a:r>
            <a:r>
              <a:rPr lang="es-MX" i="1" dirty="0"/>
              <a:t>y </a:t>
            </a:r>
            <a:r>
              <a:rPr lang="es-MX" b="1" i="1" u="sng" dirty="0">
                <a:solidFill>
                  <a:srgbClr val="FF0000"/>
                </a:solidFill>
              </a:rPr>
              <a:t>no traerás cosa abominable a tu casa,</a:t>
            </a:r>
            <a:r>
              <a:rPr lang="es-MX" i="1" dirty="0"/>
              <a:t> para que no seas anatema; del todo la aborrecerás y la abominarás, porque es anatema.</a:t>
            </a:r>
          </a:p>
          <a:p>
            <a:endParaRPr lang="es-MX" dirty="0"/>
          </a:p>
        </p:txBody>
      </p:sp>
      <p:pic>
        <p:nvPicPr>
          <p:cNvPr id="5" name="Imagen 4" descr="Dibujo animado de un personaje animado&#10;&#10;Descripción generada automáticamente con confianza media">
            <a:extLst>
              <a:ext uri="{FF2B5EF4-FFF2-40B4-BE49-F238E27FC236}">
                <a16:creationId xmlns:a16="http://schemas.microsoft.com/office/drawing/2014/main" id="{E6CEDB4C-9833-46EC-A588-253F1E089A14}"/>
              </a:ext>
            </a:extLst>
          </p:cNvPr>
          <p:cNvPicPr>
            <a:picLocks noChangeAspect="1"/>
          </p:cNvPicPr>
          <p:nvPr/>
        </p:nvPicPr>
        <p:blipFill rotWithShape="1">
          <a:blip r:embed="rId3"/>
          <a:srcRect l="431" r="28783" b="1"/>
          <a:stretch/>
        </p:blipFill>
        <p:spPr>
          <a:xfrm>
            <a:off x="6374920" y="758514"/>
            <a:ext cx="5122238" cy="5122238"/>
          </a:xfrm>
          <a:custGeom>
            <a:avLst/>
            <a:gdLst/>
            <a:ahLst/>
            <a:cxnLst/>
            <a:rect l="l" t="t" r="r" b="b"/>
            <a:pathLst>
              <a:path w="2663168" h="2663168">
                <a:moveTo>
                  <a:pt x="1331584" y="0"/>
                </a:moveTo>
                <a:cubicBezTo>
                  <a:pt x="2066998" y="0"/>
                  <a:pt x="2663168" y="596170"/>
                  <a:pt x="2663168" y="1331584"/>
                </a:cubicBezTo>
                <a:cubicBezTo>
                  <a:pt x="2663168" y="2066998"/>
                  <a:pt x="2066998" y="2663168"/>
                  <a:pt x="1331584" y="2663168"/>
                </a:cubicBezTo>
                <a:cubicBezTo>
                  <a:pt x="596170" y="2663168"/>
                  <a:pt x="0" y="2066998"/>
                  <a:pt x="0" y="1331584"/>
                </a:cubicBezTo>
                <a:cubicBezTo>
                  <a:pt x="0" y="596170"/>
                  <a:pt x="596170" y="0"/>
                  <a:pt x="1331584" y="0"/>
                </a:cubicBezTo>
                <a:close/>
              </a:path>
            </a:pathLst>
          </a:custGeom>
        </p:spPr>
      </p:pic>
      <p:sp>
        <p:nvSpPr>
          <p:cNvPr id="12" name="!!Arc">
            <a:extLst>
              <a:ext uri="{FF2B5EF4-FFF2-40B4-BE49-F238E27FC236}">
                <a16:creationId xmlns:a16="http://schemas.microsoft.com/office/drawing/2014/main" id="{70BEB1E7-2F88-40BC-B73D-42E5B6F80BF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4" name="!!Oval">
            <a:extLst>
              <a:ext uri="{FF2B5EF4-FFF2-40B4-BE49-F238E27FC236}">
                <a16:creationId xmlns:a16="http://schemas.microsoft.com/office/drawing/2014/main" id="{A7B99495-F43F-4D80-A44F-2CB4764EB9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994165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E51BA4DF-2BD4-4EC2-B1DB-B27C8AC718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E4ADFF36-659E-4E21-99F6-693ABCA251A8}"/>
              </a:ext>
            </a:extLst>
          </p:cNvPr>
          <p:cNvSpPr>
            <a:spLocks noGrp="1"/>
          </p:cNvSpPr>
          <p:nvPr>
            <p:ph type="title"/>
          </p:nvPr>
        </p:nvSpPr>
        <p:spPr>
          <a:xfrm>
            <a:off x="4553733" y="548464"/>
            <a:ext cx="6798541" cy="1675623"/>
          </a:xfrm>
        </p:spPr>
        <p:txBody>
          <a:bodyPr anchor="b">
            <a:normAutofit/>
          </a:bodyPr>
          <a:lstStyle/>
          <a:p>
            <a:r>
              <a:rPr lang="es-MX" sz="4000" dirty="0"/>
              <a:t>Ama como Cristo te ama</a:t>
            </a:r>
          </a:p>
        </p:txBody>
      </p:sp>
      <p:pic>
        <p:nvPicPr>
          <p:cNvPr id="5" name="Imagen 4" descr="Un bebé en sus brazos&#10;&#10;Descripción generada automáticamente con confianza media">
            <a:extLst>
              <a:ext uri="{FF2B5EF4-FFF2-40B4-BE49-F238E27FC236}">
                <a16:creationId xmlns:a16="http://schemas.microsoft.com/office/drawing/2014/main" id="{E99DE46C-8407-4082-AF6E-C9EA3ADED21A}"/>
              </a:ext>
            </a:extLst>
          </p:cNvPr>
          <p:cNvPicPr>
            <a:picLocks noChangeAspect="1"/>
          </p:cNvPicPr>
          <p:nvPr/>
        </p:nvPicPr>
        <p:blipFill rotWithShape="1">
          <a:blip r:embed="rId3">
            <a:extLst>
              <a:ext uri="{28A0092B-C50C-407E-A947-70E740481C1C}">
                <a14:useLocalDpi xmlns:a14="http://schemas.microsoft.com/office/drawing/2010/main" val="0"/>
              </a:ext>
            </a:extLst>
          </a:blip>
          <a:srcRect l="22482" r="36826"/>
          <a:stretch/>
        </p:blipFill>
        <p:spPr>
          <a:xfrm>
            <a:off x="1" y="10"/>
            <a:ext cx="4196496" cy="6857990"/>
          </a:xfrm>
          <a:prstGeom prst="rect">
            <a:avLst/>
          </a:prstGeom>
          <a:effectLst/>
        </p:spPr>
      </p:pic>
      <p:sp>
        <p:nvSpPr>
          <p:cNvPr id="3" name="Marcador de contenido 2">
            <a:extLst>
              <a:ext uri="{FF2B5EF4-FFF2-40B4-BE49-F238E27FC236}">
                <a16:creationId xmlns:a16="http://schemas.microsoft.com/office/drawing/2014/main" id="{26E5709B-F051-4805-A13A-BDDAD718F372}"/>
              </a:ext>
            </a:extLst>
          </p:cNvPr>
          <p:cNvSpPr>
            <a:spLocks noGrp="1"/>
          </p:cNvSpPr>
          <p:nvPr>
            <p:ph idx="1"/>
          </p:nvPr>
        </p:nvSpPr>
        <p:spPr>
          <a:xfrm>
            <a:off x="4553734" y="2409830"/>
            <a:ext cx="6798539" cy="3705217"/>
          </a:xfrm>
        </p:spPr>
        <p:txBody>
          <a:bodyPr>
            <a:normAutofit fontScale="92500"/>
          </a:bodyPr>
          <a:lstStyle/>
          <a:p>
            <a:pPr marL="0" indent="0">
              <a:buNone/>
            </a:pPr>
            <a:r>
              <a:rPr lang="es-MX" sz="3600" b="1" dirty="0"/>
              <a:t>Efesios 5:2 </a:t>
            </a:r>
            <a:r>
              <a:rPr lang="es-MX" sz="3600" i="1" dirty="0"/>
              <a:t>Y </a:t>
            </a:r>
            <a:r>
              <a:rPr lang="es-MX" sz="3600" b="1" i="1" u="sng" dirty="0">
                <a:solidFill>
                  <a:srgbClr val="FF0000"/>
                </a:solidFill>
              </a:rPr>
              <a:t>andad en amor, como también Cristo nos amó</a:t>
            </a:r>
            <a:r>
              <a:rPr lang="es-MX" sz="3600" i="1" dirty="0"/>
              <a:t>, y se entregó a sí mismo por nosotros, ofrenda y sacrificio a Dios en olor fragante.</a:t>
            </a:r>
          </a:p>
          <a:p>
            <a:pPr marL="0" indent="0">
              <a:buNone/>
            </a:pPr>
            <a:r>
              <a:rPr lang="es-MX" sz="3600" b="1" dirty="0"/>
              <a:t>Juan 15:12 </a:t>
            </a:r>
            <a:r>
              <a:rPr lang="es-MX" sz="3600" i="1" dirty="0"/>
              <a:t>Este es mi mandamiento: </a:t>
            </a:r>
            <a:r>
              <a:rPr lang="es-MX" sz="3600" b="1" i="1" u="sng" dirty="0">
                <a:solidFill>
                  <a:srgbClr val="FF0000"/>
                </a:solidFill>
              </a:rPr>
              <a:t>Que os améis unos a otros, como yo os he amado</a:t>
            </a:r>
            <a:r>
              <a:rPr lang="es-MX" sz="3600" i="1" dirty="0"/>
              <a:t>.</a:t>
            </a:r>
          </a:p>
          <a:p>
            <a:endParaRPr lang="es-MX" sz="2000" u="sng" dirty="0"/>
          </a:p>
        </p:txBody>
      </p:sp>
    </p:spTree>
    <p:extLst>
      <p:ext uri="{BB962C8B-B14F-4D97-AF65-F5344CB8AC3E}">
        <p14:creationId xmlns:p14="http://schemas.microsoft.com/office/powerpoint/2010/main" val="20424413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E547B5-89CF-4EC0-96DE-25771AED07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3F0B8CEB-8279-4E5E-A0CE-1FC9F71736F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782" y="0"/>
            <a:ext cx="7421217" cy="6857999"/>
          </a:xfrm>
          <a:prstGeom prst="rect">
            <a:avLst/>
          </a:pr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7AEA9A3B-0D34-4E4F-9D58-C721551A23B2}"/>
              </a:ext>
            </a:extLst>
          </p:cNvPr>
          <p:cNvPicPr>
            <a:picLocks noChangeAspect="1"/>
          </p:cNvPicPr>
          <p:nvPr/>
        </p:nvPicPr>
        <p:blipFill rotWithShape="1">
          <a:blip r:embed="rId3"/>
          <a:srcRect r="2" b="3073"/>
          <a:stretch/>
        </p:blipFill>
        <p:spPr>
          <a:xfrm>
            <a:off x="20" y="10"/>
            <a:ext cx="6901711" cy="6857990"/>
          </a:xfrm>
          <a:custGeom>
            <a:avLst/>
            <a:gdLst/>
            <a:ahLst/>
            <a:cxnLst/>
            <a:rect l="l" t="t" r="r" b="b"/>
            <a:pathLst>
              <a:path w="6901731" h="6858000">
                <a:moveTo>
                  <a:pt x="0" y="0"/>
                </a:moveTo>
                <a:lnTo>
                  <a:pt x="6897896" y="5958"/>
                </a:lnTo>
                <a:lnTo>
                  <a:pt x="6866823" y="62592"/>
                </a:lnTo>
                <a:lnTo>
                  <a:pt x="6901731" y="89476"/>
                </a:lnTo>
                <a:lnTo>
                  <a:pt x="6901731" y="103833"/>
                </a:lnTo>
                <a:lnTo>
                  <a:pt x="6900034" y="110092"/>
                </a:lnTo>
                <a:lnTo>
                  <a:pt x="6901731" y="113679"/>
                </a:lnTo>
                <a:lnTo>
                  <a:pt x="6901731" y="405560"/>
                </a:lnTo>
                <a:lnTo>
                  <a:pt x="6900456" y="429509"/>
                </a:lnTo>
                <a:cubicBezTo>
                  <a:pt x="6892773" y="535647"/>
                  <a:pt x="6878314" y="537918"/>
                  <a:pt x="6886342" y="636808"/>
                </a:cubicBezTo>
                <a:cubicBezTo>
                  <a:pt x="6892506" y="756883"/>
                  <a:pt x="6864504" y="771443"/>
                  <a:pt x="6851784" y="839073"/>
                </a:cubicBezTo>
                <a:cubicBezTo>
                  <a:pt x="6838675" y="892655"/>
                  <a:pt x="6864124" y="961738"/>
                  <a:pt x="6845760" y="994930"/>
                </a:cubicBezTo>
                <a:cubicBezTo>
                  <a:pt x="6833572" y="1024166"/>
                  <a:pt x="6859282" y="1058905"/>
                  <a:pt x="6845601" y="1112932"/>
                </a:cubicBezTo>
                <a:cubicBezTo>
                  <a:pt x="6838700" y="1149910"/>
                  <a:pt x="6829138" y="1151035"/>
                  <a:pt x="6820235" y="1187433"/>
                </a:cubicBezTo>
                <a:cubicBezTo>
                  <a:pt x="6815504" y="1196464"/>
                  <a:pt x="6777707" y="1338549"/>
                  <a:pt x="6759643" y="1337010"/>
                </a:cubicBezTo>
                <a:cubicBezTo>
                  <a:pt x="6737660" y="1337296"/>
                  <a:pt x="6760650" y="1396341"/>
                  <a:pt x="6736375" y="1382272"/>
                </a:cubicBezTo>
                <a:cubicBezTo>
                  <a:pt x="6755741" y="1415836"/>
                  <a:pt x="6714675" y="1414567"/>
                  <a:pt x="6701292" y="1432111"/>
                </a:cubicBezTo>
                <a:cubicBezTo>
                  <a:pt x="6721110" y="1460185"/>
                  <a:pt x="6692106" y="1490815"/>
                  <a:pt x="6686578" y="1518624"/>
                </a:cubicBezTo>
                <a:cubicBezTo>
                  <a:pt x="6682512" y="1567002"/>
                  <a:pt x="6679579" y="1571443"/>
                  <a:pt x="6670824" y="1607743"/>
                </a:cubicBezTo>
                <a:cubicBezTo>
                  <a:pt x="6671133" y="1629590"/>
                  <a:pt x="6663161" y="1656870"/>
                  <a:pt x="6664392" y="1696405"/>
                </a:cubicBezTo>
                <a:cubicBezTo>
                  <a:pt x="6655686" y="1770486"/>
                  <a:pt x="6641938" y="1757082"/>
                  <a:pt x="6642880" y="1812372"/>
                </a:cubicBezTo>
                <a:cubicBezTo>
                  <a:pt x="6638579" y="1872475"/>
                  <a:pt x="6619231" y="1825476"/>
                  <a:pt x="6612547" y="1876437"/>
                </a:cubicBezTo>
                <a:cubicBezTo>
                  <a:pt x="6600695" y="1913834"/>
                  <a:pt x="6591061" y="1923231"/>
                  <a:pt x="6571760" y="1953331"/>
                </a:cubicBezTo>
                <a:cubicBezTo>
                  <a:pt x="6561039" y="1989021"/>
                  <a:pt x="6544090" y="2087896"/>
                  <a:pt x="6520213" y="2096455"/>
                </a:cubicBezTo>
                <a:lnTo>
                  <a:pt x="6492461" y="2188148"/>
                </a:lnTo>
                <a:cubicBezTo>
                  <a:pt x="6504372" y="2211333"/>
                  <a:pt x="6489131" y="2253220"/>
                  <a:pt x="6471854" y="2259117"/>
                </a:cubicBezTo>
                <a:cubicBezTo>
                  <a:pt x="6466151" y="2287829"/>
                  <a:pt x="6440452" y="2301346"/>
                  <a:pt x="6439832" y="2328334"/>
                </a:cubicBezTo>
                <a:cubicBezTo>
                  <a:pt x="6431013" y="2351201"/>
                  <a:pt x="6444250" y="2396409"/>
                  <a:pt x="6425162" y="2408211"/>
                </a:cubicBezTo>
                <a:lnTo>
                  <a:pt x="6417221" y="2427382"/>
                </a:lnTo>
                <a:lnTo>
                  <a:pt x="6425030" y="2464387"/>
                </a:lnTo>
                <a:lnTo>
                  <a:pt x="6406293" y="2472223"/>
                </a:lnTo>
                <a:cubicBezTo>
                  <a:pt x="6406862" y="2477277"/>
                  <a:pt x="6406486" y="2491723"/>
                  <a:pt x="6405400" y="2493547"/>
                </a:cubicBezTo>
                <a:lnTo>
                  <a:pt x="6374829" y="2532070"/>
                </a:lnTo>
                <a:cubicBezTo>
                  <a:pt x="6374597" y="2545374"/>
                  <a:pt x="6360976" y="2563797"/>
                  <a:pt x="6350864" y="2577422"/>
                </a:cubicBezTo>
                <a:cubicBezTo>
                  <a:pt x="6327056" y="2632768"/>
                  <a:pt x="6341262" y="2616275"/>
                  <a:pt x="6329174" y="2663854"/>
                </a:cubicBezTo>
                <a:cubicBezTo>
                  <a:pt x="6326303" y="2703642"/>
                  <a:pt x="6332854" y="2709643"/>
                  <a:pt x="6315095" y="2741507"/>
                </a:cubicBezTo>
                <a:cubicBezTo>
                  <a:pt x="6319921" y="2740191"/>
                  <a:pt x="6321925" y="2742004"/>
                  <a:pt x="6322463" y="2745641"/>
                </a:cubicBezTo>
                <a:cubicBezTo>
                  <a:pt x="6322245" y="2747982"/>
                  <a:pt x="6322027" y="2750323"/>
                  <a:pt x="6321808" y="2752663"/>
                </a:cubicBezTo>
                <a:lnTo>
                  <a:pt x="6314569" y="2756718"/>
                </a:lnTo>
                <a:cubicBezTo>
                  <a:pt x="6289324" y="2773686"/>
                  <a:pt x="6317551" y="2780051"/>
                  <a:pt x="6315211" y="2811618"/>
                </a:cubicBezTo>
                <a:cubicBezTo>
                  <a:pt x="6315620" y="2826627"/>
                  <a:pt x="6296047" y="2885298"/>
                  <a:pt x="6302211" y="2882314"/>
                </a:cubicBezTo>
                <a:lnTo>
                  <a:pt x="6286167" y="2949597"/>
                </a:lnTo>
                <a:cubicBezTo>
                  <a:pt x="6286401" y="2994618"/>
                  <a:pt x="6286615" y="2971464"/>
                  <a:pt x="6287037" y="3008578"/>
                </a:cubicBezTo>
                <a:cubicBezTo>
                  <a:pt x="6293795" y="3029535"/>
                  <a:pt x="6274405" y="3114154"/>
                  <a:pt x="6259150" y="3123139"/>
                </a:cubicBezTo>
                <a:cubicBezTo>
                  <a:pt x="6250085" y="3189063"/>
                  <a:pt x="6269067" y="3151280"/>
                  <a:pt x="6272249" y="3227854"/>
                </a:cubicBezTo>
                <a:cubicBezTo>
                  <a:pt x="6278775" y="3295842"/>
                  <a:pt x="6289216" y="3303765"/>
                  <a:pt x="6292288" y="3378383"/>
                </a:cubicBezTo>
                <a:cubicBezTo>
                  <a:pt x="6303894" y="3395995"/>
                  <a:pt x="6287498" y="3432581"/>
                  <a:pt x="6288328" y="3459618"/>
                </a:cubicBezTo>
                <a:cubicBezTo>
                  <a:pt x="6289158" y="3486653"/>
                  <a:pt x="6299937" y="3538735"/>
                  <a:pt x="6297272" y="3540603"/>
                </a:cubicBezTo>
                <a:cubicBezTo>
                  <a:pt x="6296849" y="3577379"/>
                  <a:pt x="6294184" y="3587943"/>
                  <a:pt x="6291001" y="3638374"/>
                </a:cubicBezTo>
                <a:cubicBezTo>
                  <a:pt x="6283026" y="3666794"/>
                  <a:pt x="6265833" y="3731744"/>
                  <a:pt x="6283592" y="3763609"/>
                </a:cubicBezTo>
                <a:cubicBezTo>
                  <a:pt x="6264286" y="3758340"/>
                  <a:pt x="6290177" y="3803150"/>
                  <a:pt x="6274068" y="3814506"/>
                </a:cubicBezTo>
                <a:cubicBezTo>
                  <a:pt x="6260645" y="3821643"/>
                  <a:pt x="6265372" y="3836902"/>
                  <a:pt x="6262850" y="3850454"/>
                </a:cubicBezTo>
                <a:cubicBezTo>
                  <a:pt x="6250418" y="3863479"/>
                  <a:pt x="6250660" y="3955243"/>
                  <a:pt x="6257357" y="3975474"/>
                </a:cubicBezTo>
                <a:cubicBezTo>
                  <a:pt x="6245091" y="4036737"/>
                  <a:pt x="6237535" y="4029237"/>
                  <a:pt x="6257889" y="4073155"/>
                </a:cubicBezTo>
                <a:cubicBezTo>
                  <a:pt x="6259272" y="4085906"/>
                  <a:pt x="6239882" y="4116397"/>
                  <a:pt x="6237441" y="4126638"/>
                </a:cubicBezTo>
                <a:lnTo>
                  <a:pt x="6245587" y="4172738"/>
                </a:lnTo>
                <a:lnTo>
                  <a:pt x="6235772" y="4176721"/>
                </a:lnTo>
                <a:lnTo>
                  <a:pt x="6233287" y="4195136"/>
                </a:lnTo>
                <a:lnTo>
                  <a:pt x="6234619" y="4280850"/>
                </a:lnTo>
                <a:cubicBezTo>
                  <a:pt x="6239453" y="4320763"/>
                  <a:pt x="6223309" y="4337596"/>
                  <a:pt x="6219318" y="4402526"/>
                </a:cubicBezTo>
                <a:cubicBezTo>
                  <a:pt x="6205466" y="4516209"/>
                  <a:pt x="6216183" y="4588729"/>
                  <a:pt x="6216810" y="4651172"/>
                </a:cubicBezTo>
                <a:cubicBezTo>
                  <a:pt x="6217673" y="4756959"/>
                  <a:pt x="6228654" y="4824005"/>
                  <a:pt x="6225945" y="4916779"/>
                </a:cubicBezTo>
                <a:cubicBezTo>
                  <a:pt x="6217032" y="4993010"/>
                  <a:pt x="6264271" y="4984591"/>
                  <a:pt x="6230174" y="5051379"/>
                </a:cubicBezTo>
                <a:cubicBezTo>
                  <a:pt x="6235713" y="5056951"/>
                  <a:pt x="6239420" y="5163714"/>
                  <a:pt x="6242600" y="5170879"/>
                </a:cubicBezTo>
                <a:lnTo>
                  <a:pt x="6235996" y="5216428"/>
                </a:lnTo>
                <a:lnTo>
                  <a:pt x="6214638" y="5285298"/>
                </a:lnTo>
                <a:cubicBezTo>
                  <a:pt x="6211392" y="5297492"/>
                  <a:pt x="6225576" y="5312063"/>
                  <a:pt x="6228432" y="5317696"/>
                </a:cubicBezTo>
                <a:lnTo>
                  <a:pt x="6246496" y="5398787"/>
                </a:lnTo>
                <a:lnTo>
                  <a:pt x="6244793" y="5399530"/>
                </a:lnTo>
                <a:lnTo>
                  <a:pt x="6241695" y="5406948"/>
                </a:lnTo>
                <a:lnTo>
                  <a:pt x="6267461" y="5499413"/>
                </a:lnTo>
                <a:cubicBezTo>
                  <a:pt x="6285387" y="5533848"/>
                  <a:pt x="6284888" y="5550029"/>
                  <a:pt x="6295987" y="5582659"/>
                </a:cubicBezTo>
                <a:cubicBezTo>
                  <a:pt x="6311253" y="5681724"/>
                  <a:pt x="6295439" y="5695558"/>
                  <a:pt x="6364803" y="5784263"/>
                </a:cubicBezTo>
                <a:cubicBezTo>
                  <a:pt x="6379348" y="5818651"/>
                  <a:pt x="6412475" y="5906802"/>
                  <a:pt x="6423050" y="5922637"/>
                </a:cubicBezTo>
                <a:cubicBezTo>
                  <a:pt x="6445210" y="5973612"/>
                  <a:pt x="6468179" y="6023873"/>
                  <a:pt x="6497767" y="6090108"/>
                </a:cubicBezTo>
                <a:cubicBezTo>
                  <a:pt x="6571895" y="6150548"/>
                  <a:pt x="6572491" y="6236583"/>
                  <a:pt x="6606710" y="6281543"/>
                </a:cubicBezTo>
                <a:cubicBezTo>
                  <a:pt x="6633675" y="6335892"/>
                  <a:pt x="6654357" y="6388782"/>
                  <a:pt x="6667540" y="6443715"/>
                </a:cubicBezTo>
                <a:cubicBezTo>
                  <a:pt x="6685192" y="6466826"/>
                  <a:pt x="6650500" y="6508701"/>
                  <a:pt x="6659722" y="6550105"/>
                </a:cubicBezTo>
                <a:cubicBezTo>
                  <a:pt x="6665926" y="6645044"/>
                  <a:pt x="6669126" y="6627536"/>
                  <a:pt x="6671805" y="6687397"/>
                </a:cubicBezTo>
                <a:cubicBezTo>
                  <a:pt x="6682671" y="6733683"/>
                  <a:pt x="6665210" y="6772117"/>
                  <a:pt x="6669658" y="6806602"/>
                </a:cubicBezTo>
                <a:cubicBezTo>
                  <a:pt x="6661174" y="6812658"/>
                  <a:pt x="6667097" y="6831470"/>
                  <a:pt x="6675783" y="6850325"/>
                </a:cubicBezTo>
                <a:lnTo>
                  <a:pt x="6679704" y="6858000"/>
                </a:lnTo>
                <a:lnTo>
                  <a:pt x="4532241" y="6858000"/>
                </a:lnTo>
                <a:lnTo>
                  <a:pt x="1208596" y="6858000"/>
                </a:lnTo>
                <a:lnTo>
                  <a:pt x="0" y="6858000"/>
                </a:lnTo>
                <a:close/>
              </a:path>
            </a:pathLst>
          </a:custGeom>
        </p:spPr>
      </p:pic>
      <p:sp>
        <p:nvSpPr>
          <p:cNvPr id="3" name="Marcador de contenido 2">
            <a:extLst>
              <a:ext uri="{FF2B5EF4-FFF2-40B4-BE49-F238E27FC236}">
                <a16:creationId xmlns:a16="http://schemas.microsoft.com/office/drawing/2014/main" id="{EA28A171-79ED-4C90-BDCC-8210311DAD5A}"/>
              </a:ext>
            </a:extLst>
          </p:cNvPr>
          <p:cNvSpPr>
            <a:spLocks noGrp="1"/>
          </p:cNvSpPr>
          <p:nvPr>
            <p:ph idx="1"/>
          </p:nvPr>
        </p:nvSpPr>
        <p:spPr>
          <a:xfrm>
            <a:off x="7320465" y="3178628"/>
            <a:ext cx="4140013" cy="2924059"/>
          </a:xfrm>
        </p:spPr>
        <p:txBody>
          <a:bodyPr>
            <a:normAutofit/>
          </a:bodyPr>
          <a:lstStyle/>
          <a:p>
            <a:pPr marL="0" indent="0">
              <a:buNone/>
            </a:pPr>
            <a:r>
              <a:rPr lang="es-MX" sz="3200" b="1" dirty="0"/>
              <a:t>1 Corintios 13:4 </a:t>
            </a:r>
            <a:r>
              <a:rPr lang="es-MX" sz="3200" i="1" dirty="0"/>
              <a:t>El amor es sufrido, es benigno; el amor no tiene envidia, el amor no es jactancioso, no se envanece;</a:t>
            </a:r>
          </a:p>
          <a:p>
            <a:endParaRPr lang="es-MX" sz="2000" dirty="0"/>
          </a:p>
        </p:txBody>
      </p:sp>
      <p:sp>
        <p:nvSpPr>
          <p:cNvPr id="2" name="Título 1">
            <a:extLst>
              <a:ext uri="{FF2B5EF4-FFF2-40B4-BE49-F238E27FC236}">
                <a16:creationId xmlns:a16="http://schemas.microsoft.com/office/drawing/2014/main" id="{A0CDD3C5-9DC5-4380-8440-7BF2B9A22092}"/>
              </a:ext>
            </a:extLst>
          </p:cNvPr>
          <p:cNvSpPr>
            <a:spLocks noGrp="1"/>
          </p:cNvSpPr>
          <p:nvPr>
            <p:ph type="title"/>
          </p:nvPr>
        </p:nvSpPr>
        <p:spPr>
          <a:xfrm>
            <a:off x="5508171" y="587830"/>
            <a:ext cx="5952309" cy="1352610"/>
          </a:xfrm>
        </p:spPr>
        <p:txBody>
          <a:bodyPr>
            <a:normAutofit/>
          </a:bodyPr>
          <a:lstStyle/>
          <a:p>
            <a:r>
              <a:rPr lang="es-MX" sz="3600" b="1" dirty="0"/>
              <a:t>La base del matrimonio </a:t>
            </a:r>
            <a:br>
              <a:rPr lang="es-MX" sz="3600" b="1" dirty="0"/>
            </a:br>
            <a:r>
              <a:rPr lang="es-MX" sz="3600" b="1" dirty="0"/>
              <a:t>es el Amor</a:t>
            </a:r>
          </a:p>
        </p:txBody>
      </p:sp>
    </p:spTree>
    <p:extLst>
      <p:ext uri="{BB962C8B-B14F-4D97-AF65-F5344CB8AC3E}">
        <p14:creationId xmlns:p14="http://schemas.microsoft.com/office/powerpoint/2010/main" val="2378454089"/>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9"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F28CA1F4-61F9-48F8-B2CC-3C58E62C6766}"/>
              </a:ext>
            </a:extLst>
          </p:cNvPr>
          <p:cNvPicPr>
            <a:picLocks noChangeAspect="1"/>
          </p:cNvPicPr>
          <p:nvPr/>
        </p:nvPicPr>
        <p:blipFill rotWithShape="1">
          <a:blip r:embed="rId3"/>
          <a:srcRect b="17770"/>
          <a:stretch/>
        </p:blipFill>
        <p:spPr>
          <a:xfrm>
            <a:off x="2522356" y="10"/>
            <a:ext cx="9669642" cy="6857990"/>
          </a:xfrm>
          <a:prstGeom prst="rect">
            <a:avLst/>
          </a:prstGeom>
        </p:spPr>
      </p:pic>
      <p:sp>
        <p:nvSpPr>
          <p:cNvPr id="19" name="Rectangle 18">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7390263"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A0CDD3C5-9DC5-4380-8440-7BF2B9A22092}"/>
              </a:ext>
            </a:extLst>
          </p:cNvPr>
          <p:cNvSpPr>
            <a:spLocks noGrp="1"/>
          </p:cNvSpPr>
          <p:nvPr>
            <p:ph type="title"/>
          </p:nvPr>
        </p:nvSpPr>
        <p:spPr>
          <a:xfrm>
            <a:off x="838200" y="365125"/>
            <a:ext cx="3822189" cy="1899912"/>
          </a:xfrm>
        </p:spPr>
        <p:txBody>
          <a:bodyPr>
            <a:normAutofit/>
          </a:bodyPr>
          <a:lstStyle/>
          <a:p>
            <a:r>
              <a:rPr lang="es-MX" sz="4000"/>
              <a:t>La base del matrimonio es el Amor</a:t>
            </a:r>
          </a:p>
        </p:txBody>
      </p:sp>
      <p:sp>
        <p:nvSpPr>
          <p:cNvPr id="3" name="Marcador de contenido 2">
            <a:extLst>
              <a:ext uri="{FF2B5EF4-FFF2-40B4-BE49-F238E27FC236}">
                <a16:creationId xmlns:a16="http://schemas.microsoft.com/office/drawing/2014/main" id="{EA28A171-79ED-4C90-BDCC-8210311DAD5A}"/>
              </a:ext>
            </a:extLst>
          </p:cNvPr>
          <p:cNvSpPr>
            <a:spLocks noGrp="1"/>
          </p:cNvSpPr>
          <p:nvPr>
            <p:ph idx="1"/>
          </p:nvPr>
        </p:nvSpPr>
        <p:spPr>
          <a:xfrm>
            <a:off x="838200" y="2434201"/>
            <a:ext cx="3822189" cy="3742762"/>
          </a:xfrm>
        </p:spPr>
        <p:txBody>
          <a:bodyPr>
            <a:normAutofit/>
          </a:bodyPr>
          <a:lstStyle/>
          <a:p>
            <a:pPr marL="0" indent="0">
              <a:buNone/>
            </a:pPr>
            <a:r>
              <a:rPr lang="es-MX" sz="4000" b="1" dirty="0"/>
              <a:t>1 Corintios 13:5 </a:t>
            </a:r>
            <a:r>
              <a:rPr lang="es-MX" sz="4000" i="1" dirty="0"/>
              <a:t>no hace nada indebido, no busca lo suyo, no se irrita, no guarda rencor;</a:t>
            </a:r>
          </a:p>
          <a:p>
            <a:endParaRPr lang="es-MX" sz="2000" dirty="0"/>
          </a:p>
        </p:txBody>
      </p:sp>
    </p:spTree>
    <p:extLst>
      <p:ext uri="{BB962C8B-B14F-4D97-AF65-F5344CB8AC3E}">
        <p14:creationId xmlns:p14="http://schemas.microsoft.com/office/powerpoint/2010/main" val="87366528"/>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6B4867F-83B4-465A-BB77-5DEE5592FEFE}"/>
              </a:ext>
            </a:extLst>
          </p:cNvPr>
          <p:cNvSpPr>
            <a:spLocks noGrp="1"/>
          </p:cNvSpPr>
          <p:nvPr>
            <p:ph type="title"/>
          </p:nvPr>
        </p:nvSpPr>
        <p:spPr/>
        <p:txBody>
          <a:bodyPr/>
          <a:lstStyle/>
          <a:p>
            <a:r>
              <a:rPr lang="es-MX" dirty="0"/>
              <a:t>Conclusión</a:t>
            </a:r>
          </a:p>
        </p:txBody>
      </p:sp>
      <p:sp>
        <p:nvSpPr>
          <p:cNvPr id="3" name="Marcador de contenido 2">
            <a:extLst>
              <a:ext uri="{FF2B5EF4-FFF2-40B4-BE49-F238E27FC236}">
                <a16:creationId xmlns:a16="http://schemas.microsoft.com/office/drawing/2014/main" id="{28326B58-3448-462D-8933-9FFCB88F3C5D}"/>
              </a:ext>
            </a:extLst>
          </p:cNvPr>
          <p:cNvSpPr>
            <a:spLocks noGrp="1"/>
          </p:cNvSpPr>
          <p:nvPr>
            <p:ph idx="1"/>
          </p:nvPr>
        </p:nvSpPr>
        <p:spPr/>
        <p:txBody>
          <a:bodyPr/>
          <a:lstStyle/>
          <a:p>
            <a:r>
              <a:rPr lang="es-MX" dirty="0"/>
              <a:t>Dios te deja tener relaciones con problemas en la vida para demostrar tu carácter moral, lo que es, o lo que no es.</a:t>
            </a:r>
          </a:p>
          <a:p>
            <a:r>
              <a:rPr lang="es-MX" dirty="0"/>
              <a:t>Debemos trabajar en nuestros matrimonios para desarrollar el carácter moral.</a:t>
            </a:r>
          </a:p>
        </p:txBody>
      </p:sp>
    </p:spTree>
    <p:extLst>
      <p:ext uri="{BB962C8B-B14F-4D97-AF65-F5344CB8AC3E}">
        <p14:creationId xmlns:p14="http://schemas.microsoft.com/office/powerpoint/2010/main" val="25073331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F0343615-C7EE-439F-8B46-692F31F09F10}"/>
              </a:ext>
            </a:extLst>
          </p:cNvPr>
          <p:cNvSpPr>
            <a:spLocks noGrp="1"/>
          </p:cNvSpPr>
          <p:nvPr>
            <p:ph type="title"/>
          </p:nvPr>
        </p:nvSpPr>
        <p:spPr>
          <a:xfrm>
            <a:off x="572493" y="238539"/>
            <a:ext cx="11018520" cy="1434415"/>
          </a:xfrm>
        </p:spPr>
        <p:txBody>
          <a:bodyPr anchor="b">
            <a:normAutofit/>
          </a:bodyPr>
          <a:lstStyle/>
          <a:p>
            <a:r>
              <a:rPr lang="es-MX" sz="5400"/>
              <a:t>Eres la niña de sus ojos</a:t>
            </a:r>
          </a:p>
        </p:txBody>
      </p:sp>
      <p:sp>
        <p:nvSpPr>
          <p:cNvPr id="19"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438B669-3B8D-462F-AFE8-027BF7D4BD97}"/>
              </a:ext>
            </a:extLst>
          </p:cNvPr>
          <p:cNvSpPr>
            <a:spLocks noGrp="1"/>
          </p:cNvSpPr>
          <p:nvPr>
            <p:ph idx="1"/>
          </p:nvPr>
        </p:nvSpPr>
        <p:spPr>
          <a:xfrm>
            <a:off x="572493" y="2071316"/>
            <a:ext cx="6713552" cy="4119172"/>
          </a:xfrm>
        </p:spPr>
        <p:txBody>
          <a:bodyPr anchor="t">
            <a:normAutofit/>
          </a:bodyPr>
          <a:lstStyle/>
          <a:p>
            <a:pPr marL="0" indent="0">
              <a:buNone/>
            </a:pPr>
            <a:r>
              <a:rPr lang="es-MX" sz="3600" b="1" dirty="0"/>
              <a:t>Salmos 17:8 </a:t>
            </a:r>
            <a:r>
              <a:rPr lang="es-MX" sz="3600" i="1" dirty="0"/>
              <a:t>Guárdame </a:t>
            </a:r>
            <a:r>
              <a:rPr lang="es-MX" sz="3600" b="1" i="1" u="sng" dirty="0">
                <a:solidFill>
                  <a:srgbClr val="FF0000"/>
                </a:solidFill>
              </a:rPr>
              <a:t>como a la niña de tus ojos;</a:t>
            </a:r>
            <a:r>
              <a:rPr lang="es-MX" sz="3600" i="1" dirty="0"/>
              <a:t> Escóndeme bajo la sombra de tus alas,</a:t>
            </a:r>
          </a:p>
          <a:p>
            <a:pPr marL="0" indent="0">
              <a:buNone/>
            </a:pPr>
            <a:r>
              <a:rPr lang="es-MX" sz="3600" b="1" dirty="0"/>
              <a:t>Proverbios 7:2 </a:t>
            </a:r>
            <a:r>
              <a:rPr lang="es-MX" sz="3600" b="1" i="1" u="sng" dirty="0">
                <a:solidFill>
                  <a:srgbClr val="FF0000"/>
                </a:solidFill>
              </a:rPr>
              <a:t>Guarda mis mandamientos y vivirás, Y mi ley como las niñas de tus ojos</a:t>
            </a:r>
            <a:r>
              <a:rPr lang="es-MX" sz="3600" dirty="0"/>
              <a:t>.</a:t>
            </a:r>
          </a:p>
          <a:p>
            <a:endParaRPr lang="es-MX" sz="2200" dirty="0"/>
          </a:p>
        </p:txBody>
      </p:sp>
      <p:pic>
        <p:nvPicPr>
          <p:cNvPr id="9" name="Imagen 8">
            <a:extLst>
              <a:ext uri="{FF2B5EF4-FFF2-40B4-BE49-F238E27FC236}">
                <a16:creationId xmlns:a16="http://schemas.microsoft.com/office/drawing/2014/main" id="{6059F5E4-F321-426C-96D5-D150186A1A98}"/>
              </a:ext>
            </a:extLst>
          </p:cNvPr>
          <p:cNvPicPr>
            <a:picLocks noChangeAspect="1"/>
          </p:cNvPicPr>
          <p:nvPr/>
        </p:nvPicPr>
        <p:blipFill>
          <a:blip r:embed="rId3"/>
          <a:stretch>
            <a:fillRect/>
          </a:stretch>
        </p:blipFill>
        <p:spPr>
          <a:xfrm>
            <a:off x="7140503" y="1925495"/>
            <a:ext cx="4404790" cy="4575023"/>
          </a:xfrm>
          <a:prstGeom prst="rect">
            <a:avLst/>
          </a:prstGeom>
        </p:spPr>
      </p:pic>
    </p:spTree>
    <p:extLst>
      <p:ext uri="{BB962C8B-B14F-4D97-AF65-F5344CB8AC3E}">
        <p14:creationId xmlns:p14="http://schemas.microsoft.com/office/powerpoint/2010/main" val="3629303209"/>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F13C74B1-5B17-4795-BED0-7140497B445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C1D6742F-7D79-4FDD-8516-D2EECB2D61AB}"/>
              </a:ext>
            </a:extLst>
          </p:cNvPr>
          <p:cNvSpPr>
            <a:spLocks noGrp="1"/>
          </p:cNvSpPr>
          <p:nvPr>
            <p:ph type="title"/>
          </p:nvPr>
        </p:nvSpPr>
        <p:spPr>
          <a:xfrm>
            <a:off x="640080" y="325369"/>
            <a:ext cx="4368602" cy="1956841"/>
          </a:xfrm>
        </p:spPr>
        <p:txBody>
          <a:bodyPr anchor="b">
            <a:normAutofit/>
          </a:bodyPr>
          <a:lstStyle/>
          <a:p>
            <a:r>
              <a:rPr lang="es-MX" sz="4200"/>
              <a:t>La Causa de Divisiones entre esposa y marido</a:t>
            </a:r>
          </a:p>
        </p:txBody>
      </p:sp>
      <p:sp>
        <p:nvSpPr>
          <p:cNvPr id="12" name="sketchy line">
            <a:extLst>
              <a:ext uri="{FF2B5EF4-FFF2-40B4-BE49-F238E27FC236}">
                <a16:creationId xmlns:a16="http://schemas.microsoft.com/office/drawing/2014/main" id="{D4974D33-8DC5-464E-8C6D-BE58F0669C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80" y="2586994"/>
            <a:ext cx="3474720" cy="18288"/>
          </a:xfrm>
          <a:custGeom>
            <a:avLst/>
            <a:gdLst>
              <a:gd name="connsiteX0" fmla="*/ 0 w 3474720"/>
              <a:gd name="connsiteY0" fmla="*/ 0 h 18288"/>
              <a:gd name="connsiteX1" fmla="*/ 694944 w 3474720"/>
              <a:gd name="connsiteY1" fmla="*/ 0 h 18288"/>
              <a:gd name="connsiteX2" fmla="*/ 1355141 w 3474720"/>
              <a:gd name="connsiteY2" fmla="*/ 0 h 18288"/>
              <a:gd name="connsiteX3" fmla="*/ 2015338 w 3474720"/>
              <a:gd name="connsiteY3" fmla="*/ 0 h 18288"/>
              <a:gd name="connsiteX4" fmla="*/ 2779776 w 3474720"/>
              <a:gd name="connsiteY4" fmla="*/ 0 h 18288"/>
              <a:gd name="connsiteX5" fmla="*/ 3474720 w 3474720"/>
              <a:gd name="connsiteY5" fmla="*/ 0 h 18288"/>
              <a:gd name="connsiteX6" fmla="*/ 3474720 w 3474720"/>
              <a:gd name="connsiteY6" fmla="*/ 18288 h 18288"/>
              <a:gd name="connsiteX7" fmla="*/ 2779776 w 3474720"/>
              <a:gd name="connsiteY7" fmla="*/ 18288 h 18288"/>
              <a:gd name="connsiteX8" fmla="*/ 2189074 w 3474720"/>
              <a:gd name="connsiteY8" fmla="*/ 18288 h 18288"/>
              <a:gd name="connsiteX9" fmla="*/ 1528877 w 3474720"/>
              <a:gd name="connsiteY9" fmla="*/ 18288 h 18288"/>
              <a:gd name="connsiteX10" fmla="*/ 868680 w 3474720"/>
              <a:gd name="connsiteY10" fmla="*/ 18288 h 18288"/>
              <a:gd name="connsiteX11" fmla="*/ 0 w 3474720"/>
              <a:gd name="connsiteY11" fmla="*/ 18288 h 18288"/>
              <a:gd name="connsiteX12" fmla="*/ 0 w 3474720"/>
              <a:gd name="connsiteY12"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74720" h="18288" fill="none" extrusionOk="0">
                <a:moveTo>
                  <a:pt x="0" y="0"/>
                </a:moveTo>
                <a:cubicBezTo>
                  <a:pt x="224454" y="-14544"/>
                  <a:pt x="495407" y="26540"/>
                  <a:pt x="694944" y="0"/>
                </a:cubicBezTo>
                <a:cubicBezTo>
                  <a:pt x="894481" y="-26540"/>
                  <a:pt x="1130063" y="24713"/>
                  <a:pt x="1355141" y="0"/>
                </a:cubicBezTo>
                <a:cubicBezTo>
                  <a:pt x="1580219" y="-24713"/>
                  <a:pt x="1820099" y="26695"/>
                  <a:pt x="2015338" y="0"/>
                </a:cubicBezTo>
                <a:cubicBezTo>
                  <a:pt x="2210577" y="-26695"/>
                  <a:pt x="2402045" y="165"/>
                  <a:pt x="2779776" y="0"/>
                </a:cubicBezTo>
                <a:cubicBezTo>
                  <a:pt x="3157507" y="-165"/>
                  <a:pt x="3286859" y="-15571"/>
                  <a:pt x="3474720" y="0"/>
                </a:cubicBezTo>
                <a:cubicBezTo>
                  <a:pt x="3474286" y="7551"/>
                  <a:pt x="3474253" y="9822"/>
                  <a:pt x="3474720" y="18288"/>
                </a:cubicBezTo>
                <a:cubicBezTo>
                  <a:pt x="3233904" y="29845"/>
                  <a:pt x="2945134" y="-5256"/>
                  <a:pt x="2779776" y="18288"/>
                </a:cubicBezTo>
                <a:cubicBezTo>
                  <a:pt x="2614418" y="41832"/>
                  <a:pt x="2339768" y="22709"/>
                  <a:pt x="2189074" y="18288"/>
                </a:cubicBezTo>
                <a:cubicBezTo>
                  <a:pt x="2038380" y="13867"/>
                  <a:pt x="1817434" y="-4947"/>
                  <a:pt x="1528877" y="18288"/>
                </a:cubicBezTo>
                <a:cubicBezTo>
                  <a:pt x="1240320" y="41523"/>
                  <a:pt x="1042447" y="37198"/>
                  <a:pt x="868680" y="18288"/>
                </a:cubicBezTo>
                <a:cubicBezTo>
                  <a:pt x="694913" y="-622"/>
                  <a:pt x="233232" y="44909"/>
                  <a:pt x="0" y="18288"/>
                </a:cubicBezTo>
                <a:cubicBezTo>
                  <a:pt x="60" y="11696"/>
                  <a:pt x="66" y="3758"/>
                  <a:pt x="0" y="0"/>
                </a:cubicBezTo>
                <a:close/>
              </a:path>
              <a:path w="3474720" h="18288" stroke="0" extrusionOk="0">
                <a:moveTo>
                  <a:pt x="0" y="0"/>
                </a:moveTo>
                <a:cubicBezTo>
                  <a:pt x="202328" y="-14716"/>
                  <a:pt x="332722" y="-11499"/>
                  <a:pt x="625450" y="0"/>
                </a:cubicBezTo>
                <a:cubicBezTo>
                  <a:pt x="918178" y="11499"/>
                  <a:pt x="1096688" y="5123"/>
                  <a:pt x="1389888" y="0"/>
                </a:cubicBezTo>
                <a:cubicBezTo>
                  <a:pt x="1683088" y="-5123"/>
                  <a:pt x="1835981" y="-14038"/>
                  <a:pt x="1980590" y="0"/>
                </a:cubicBezTo>
                <a:cubicBezTo>
                  <a:pt x="2125199" y="14038"/>
                  <a:pt x="2396099" y="-7203"/>
                  <a:pt x="2571293" y="0"/>
                </a:cubicBezTo>
                <a:cubicBezTo>
                  <a:pt x="2746487" y="7203"/>
                  <a:pt x="3041609" y="-12036"/>
                  <a:pt x="3474720" y="0"/>
                </a:cubicBezTo>
                <a:cubicBezTo>
                  <a:pt x="3474638" y="4406"/>
                  <a:pt x="3474631" y="9982"/>
                  <a:pt x="3474720" y="18288"/>
                </a:cubicBezTo>
                <a:cubicBezTo>
                  <a:pt x="3324873" y="21876"/>
                  <a:pt x="3136771" y="12587"/>
                  <a:pt x="2814523" y="18288"/>
                </a:cubicBezTo>
                <a:cubicBezTo>
                  <a:pt x="2492275" y="23989"/>
                  <a:pt x="2294402" y="47111"/>
                  <a:pt x="2154326" y="18288"/>
                </a:cubicBezTo>
                <a:cubicBezTo>
                  <a:pt x="2014250" y="-10535"/>
                  <a:pt x="1820317" y="33903"/>
                  <a:pt x="1494130" y="18288"/>
                </a:cubicBezTo>
                <a:cubicBezTo>
                  <a:pt x="1167943" y="2673"/>
                  <a:pt x="948432" y="14868"/>
                  <a:pt x="729691" y="18288"/>
                </a:cubicBezTo>
                <a:cubicBezTo>
                  <a:pt x="510950" y="21708"/>
                  <a:pt x="264032" y="24354"/>
                  <a:pt x="0" y="18288"/>
                </a:cubicBezTo>
                <a:cubicBezTo>
                  <a:pt x="189" y="14288"/>
                  <a:pt x="-703" y="3747"/>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863741219">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1AA508D-C14A-44AE-8AD4-A5BBF7733975}"/>
              </a:ext>
            </a:extLst>
          </p:cNvPr>
          <p:cNvSpPr>
            <a:spLocks noGrp="1"/>
          </p:cNvSpPr>
          <p:nvPr>
            <p:ph idx="1"/>
          </p:nvPr>
        </p:nvSpPr>
        <p:spPr>
          <a:xfrm>
            <a:off x="640080" y="2872899"/>
            <a:ext cx="4243589" cy="3320668"/>
          </a:xfrm>
        </p:spPr>
        <p:txBody>
          <a:bodyPr>
            <a:normAutofit fontScale="92500" lnSpcReduction="10000"/>
          </a:bodyPr>
          <a:lstStyle/>
          <a:p>
            <a:pPr marL="0" indent="0">
              <a:buNone/>
            </a:pPr>
            <a:r>
              <a:rPr lang="es-MX" sz="2200" b="1" dirty="0"/>
              <a:t>Efesios 5:33 </a:t>
            </a:r>
            <a:r>
              <a:rPr lang="es-MX" sz="2200" i="1" dirty="0"/>
              <a:t>Por lo demás, cada uno de vosotros </a:t>
            </a:r>
            <a:r>
              <a:rPr lang="es-MX" sz="2200" dirty="0"/>
              <a:t>(hombres)</a:t>
            </a:r>
            <a:r>
              <a:rPr lang="es-MX" sz="2200" i="1" dirty="0"/>
              <a:t> </a:t>
            </a:r>
            <a:r>
              <a:rPr lang="es-MX" sz="2200" b="1" i="1" u="sng" dirty="0">
                <a:solidFill>
                  <a:srgbClr val="FF0000"/>
                </a:solidFill>
              </a:rPr>
              <a:t>ame también a su mujer</a:t>
            </a:r>
            <a:r>
              <a:rPr lang="es-MX" sz="2200" i="1" dirty="0"/>
              <a:t> como a sí mismo; y </a:t>
            </a:r>
            <a:r>
              <a:rPr lang="es-MX" sz="2200" b="1" i="1" u="sng" dirty="0">
                <a:solidFill>
                  <a:srgbClr val="FF0000"/>
                </a:solidFill>
              </a:rPr>
              <a:t>la mujer respete a su marido.</a:t>
            </a:r>
          </a:p>
          <a:p>
            <a:pPr marL="0" indent="0">
              <a:buNone/>
            </a:pPr>
            <a:r>
              <a:rPr lang="es-MX" sz="2200" b="1" dirty="0"/>
              <a:t>Colosenses 3:13 </a:t>
            </a:r>
            <a:r>
              <a:rPr lang="es-MX" sz="2200" b="1" i="1" u="sng" dirty="0">
                <a:solidFill>
                  <a:srgbClr val="FF0000"/>
                </a:solidFill>
              </a:rPr>
              <a:t>soportándoos</a:t>
            </a:r>
            <a:r>
              <a:rPr lang="es-MX" sz="2200" i="1" dirty="0"/>
              <a:t> unos a otros, y </a:t>
            </a:r>
            <a:r>
              <a:rPr lang="es-MX" sz="2200" b="1" i="1" u="sng" dirty="0">
                <a:solidFill>
                  <a:srgbClr val="FF0000"/>
                </a:solidFill>
              </a:rPr>
              <a:t>perdonándoos</a:t>
            </a:r>
            <a:r>
              <a:rPr lang="es-MX" sz="2200" i="1" dirty="0"/>
              <a:t> unos a otros </a:t>
            </a:r>
            <a:r>
              <a:rPr lang="es-MX" sz="2200" b="1" i="1" u="sng" dirty="0"/>
              <a:t>si alguno tuviere queja contra otro</a:t>
            </a:r>
            <a:r>
              <a:rPr lang="es-MX" sz="2200" i="1" dirty="0"/>
              <a:t>.</a:t>
            </a:r>
          </a:p>
          <a:p>
            <a:pPr marL="0" indent="0">
              <a:buNone/>
            </a:pPr>
            <a:r>
              <a:rPr lang="es-MX" sz="2200" b="1" dirty="0"/>
              <a:t>Colosenses 3:18 </a:t>
            </a:r>
            <a:r>
              <a:rPr lang="es-MX" sz="2200" b="1" i="1" u="sng" dirty="0">
                <a:solidFill>
                  <a:srgbClr val="FF0000"/>
                </a:solidFill>
              </a:rPr>
              <a:t>Casadas, estad sujetas a vuestros maridos, como conviene en el Señor.</a:t>
            </a:r>
            <a:r>
              <a:rPr lang="es-MX" sz="2200" i="1" dirty="0">
                <a:solidFill>
                  <a:schemeClr val="accent1"/>
                </a:solidFill>
              </a:rPr>
              <a:t> </a:t>
            </a:r>
            <a:r>
              <a:rPr lang="es-MX" sz="2200" b="1" dirty="0"/>
              <a:t>19</a:t>
            </a:r>
            <a:r>
              <a:rPr lang="es-MX" sz="2200" i="1" dirty="0"/>
              <a:t> </a:t>
            </a:r>
            <a:r>
              <a:rPr lang="es-MX" sz="2200" i="1" dirty="0">
                <a:solidFill>
                  <a:schemeClr val="accent1"/>
                </a:solidFill>
              </a:rPr>
              <a:t>Maridos, </a:t>
            </a:r>
            <a:r>
              <a:rPr lang="es-MX" sz="2200" b="1" i="1" u="sng" dirty="0">
                <a:solidFill>
                  <a:srgbClr val="FF0000"/>
                </a:solidFill>
              </a:rPr>
              <a:t>amad a vuestras mujeres, y no seáis ásperos con ellas</a:t>
            </a:r>
          </a:p>
          <a:p>
            <a:pPr marL="0" indent="0">
              <a:buNone/>
            </a:pPr>
            <a:endParaRPr lang="es-MX" sz="2200" dirty="0"/>
          </a:p>
        </p:txBody>
      </p:sp>
      <p:pic>
        <p:nvPicPr>
          <p:cNvPr id="5" name="Imagen 4" descr="Imagen que contiene persona, interior, tabla, comida&#10;&#10;Descripción generada automáticamente">
            <a:extLst>
              <a:ext uri="{FF2B5EF4-FFF2-40B4-BE49-F238E27FC236}">
                <a16:creationId xmlns:a16="http://schemas.microsoft.com/office/drawing/2014/main" id="{3DA645F8-1AB8-4361-9D04-AA5F1D4F919F}"/>
              </a:ext>
            </a:extLst>
          </p:cNvPr>
          <p:cNvPicPr>
            <a:picLocks noChangeAspect="1"/>
          </p:cNvPicPr>
          <p:nvPr/>
        </p:nvPicPr>
        <p:blipFill rotWithShape="1">
          <a:blip r:embed="rId3">
            <a:extLst>
              <a:ext uri="{28A0092B-C50C-407E-A947-70E740481C1C}">
                <a14:useLocalDpi xmlns:a14="http://schemas.microsoft.com/office/drawing/2010/main" val="0"/>
              </a:ext>
            </a:extLst>
          </a:blip>
          <a:srcRect r="24773"/>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249643041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fractur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F21625C-2683-491B-9845-58609292F3D9}"/>
              </a:ext>
            </a:extLst>
          </p:cNvPr>
          <p:cNvSpPr>
            <a:spLocks noGrp="1"/>
          </p:cNvSpPr>
          <p:nvPr>
            <p:ph type="title"/>
          </p:nvPr>
        </p:nvSpPr>
        <p:spPr>
          <a:xfrm>
            <a:off x="5297762" y="329184"/>
            <a:ext cx="6251110" cy="1783080"/>
          </a:xfrm>
        </p:spPr>
        <p:txBody>
          <a:bodyPr anchor="b">
            <a:normAutofit fontScale="90000"/>
          </a:bodyPr>
          <a:lstStyle/>
          <a:p>
            <a:r>
              <a:rPr lang="es-MX" sz="5000" dirty="0"/>
              <a:t>No dejes entrar divisiones y desacuerdos.</a:t>
            </a:r>
          </a:p>
        </p:txBody>
      </p:sp>
      <p:pic>
        <p:nvPicPr>
          <p:cNvPr id="5" name="Imagen 4" descr="La cara de un bebé&#10;&#10;Descripción generada automáticamente con confianza baja">
            <a:extLst>
              <a:ext uri="{FF2B5EF4-FFF2-40B4-BE49-F238E27FC236}">
                <a16:creationId xmlns:a16="http://schemas.microsoft.com/office/drawing/2014/main" id="{EAE95469-E24E-4A48-B963-795F4DC42F96}"/>
              </a:ext>
            </a:extLst>
          </p:cNvPr>
          <p:cNvPicPr>
            <a:picLocks noChangeAspect="1"/>
          </p:cNvPicPr>
          <p:nvPr/>
        </p:nvPicPr>
        <p:blipFill rotWithShape="1">
          <a:blip r:embed="rId3">
            <a:extLst>
              <a:ext uri="{28A0092B-C50C-407E-A947-70E740481C1C}">
                <a14:useLocalDpi xmlns:a14="http://schemas.microsoft.com/office/drawing/2010/main" val="0"/>
              </a:ext>
            </a:extLst>
          </a:blip>
          <a:srcRect l="54768" r="1768"/>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D76E363-98AA-4BE1-924E-26C1CA335312}"/>
              </a:ext>
            </a:extLst>
          </p:cNvPr>
          <p:cNvSpPr>
            <a:spLocks noGrp="1"/>
          </p:cNvSpPr>
          <p:nvPr>
            <p:ph idx="1"/>
          </p:nvPr>
        </p:nvSpPr>
        <p:spPr>
          <a:xfrm>
            <a:off x="5297762" y="2706624"/>
            <a:ext cx="6251110" cy="3803904"/>
          </a:xfrm>
        </p:spPr>
        <p:txBody>
          <a:bodyPr>
            <a:normAutofit/>
          </a:bodyPr>
          <a:lstStyle/>
          <a:p>
            <a:pPr marL="0" marR="450" indent="0" rtl="0">
              <a:buNone/>
            </a:pPr>
            <a:r>
              <a:rPr lang="es-MX" sz="1800" b="1" i="0" u="none" strike="noStrike" baseline="0" dirty="0">
                <a:latin typeface="Segoe UI" panose="020B0502040204020203" pitchFamily="34" charset="0"/>
              </a:rPr>
              <a:t>Efesios 4:26 </a:t>
            </a:r>
            <a:r>
              <a:rPr lang="es-MX" sz="1800" b="1" i="1" u="sng" dirty="0">
                <a:solidFill>
                  <a:srgbClr val="FF0000"/>
                </a:solidFill>
                <a:latin typeface="Segoe UI" panose="020B0502040204020203" pitchFamily="34" charset="0"/>
              </a:rPr>
              <a:t>Airaos, pero no pequéis</a:t>
            </a:r>
            <a:r>
              <a:rPr lang="es-MX" sz="1800" i="1" u="none" strike="noStrike" baseline="0" dirty="0">
                <a:latin typeface="Segoe UI" panose="020B0502040204020203" pitchFamily="34" charset="0"/>
              </a:rPr>
              <a:t>; </a:t>
            </a:r>
            <a:r>
              <a:rPr lang="es-MX" sz="1800" b="1" i="1" u="sng" strike="noStrike" baseline="0" dirty="0">
                <a:solidFill>
                  <a:srgbClr val="FF0000"/>
                </a:solidFill>
                <a:latin typeface="Segoe UI" panose="020B0502040204020203" pitchFamily="34" charset="0"/>
              </a:rPr>
              <a:t>no se ponga el sol sobre vuestro enojo</a:t>
            </a:r>
            <a:r>
              <a:rPr lang="es-MX" sz="1800" i="0" u="none" strike="noStrike" baseline="0" dirty="0">
                <a:latin typeface="Segoe UI" panose="020B0502040204020203" pitchFamily="34" charset="0"/>
              </a:rPr>
              <a:t>, </a:t>
            </a:r>
            <a:r>
              <a:rPr lang="es-MX" sz="1800" b="1" dirty="0">
                <a:latin typeface="Segoe UI" panose="020B0502040204020203" pitchFamily="34" charset="0"/>
              </a:rPr>
              <a:t>31 </a:t>
            </a:r>
            <a:r>
              <a:rPr lang="es-MX" sz="1800" b="1" i="1" u="sng" dirty="0">
                <a:solidFill>
                  <a:srgbClr val="FF0000"/>
                </a:solidFill>
                <a:latin typeface="Segoe UI" panose="020B0502040204020203" pitchFamily="34" charset="0"/>
              </a:rPr>
              <a:t>Quítense de vosotros toda amargura, enojo, ira</a:t>
            </a:r>
            <a:r>
              <a:rPr lang="es-MX" sz="1800" i="1" dirty="0">
                <a:latin typeface="Segoe UI" panose="020B0502040204020203" pitchFamily="34" charset="0"/>
              </a:rPr>
              <a:t>, </a:t>
            </a:r>
            <a:r>
              <a:rPr lang="es-MX" sz="1800" b="1" i="1" u="sng" dirty="0">
                <a:solidFill>
                  <a:srgbClr val="FF0000"/>
                </a:solidFill>
                <a:latin typeface="Segoe UI" panose="020B0502040204020203" pitchFamily="34" charset="0"/>
              </a:rPr>
              <a:t>gritería y maledicencia</a:t>
            </a:r>
            <a:r>
              <a:rPr lang="es-MX" sz="1800" i="1" dirty="0">
                <a:latin typeface="Segoe UI" panose="020B0502040204020203" pitchFamily="34" charset="0"/>
              </a:rPr>
              <a:t>, y toda malicia. </a:t>
            </a:r>
            <a:r>
              <a:rPr lang="es-MX" sz="1800" b="1" dirty="0">
                <a:latin typeface="Segoe UI" panose="020B0502040204020203" pitchFamily="34" charset="0"/>
              </a:rPr>
              <a:t>32</a:t>
            </a:r>
            <a:r>
              <a:rPr lang="es-MX" sz="1800" i="1" dirty="0">
                <a:latin typeface="Segoe UI" panose="020B0502040204020203" pitchFamily="34" charset="0"/>
              </a:rPr>
              <a:t> Antes sed benignos unos con otros, misericordiosos, </a:t>
            </a:r>
            <a:r>
              <a:rPr lang="es-MX" sz="1800" b="1" i="1" u="sng" dirty="0">
                <a:solidFill>
                  <a:srgbClr val="FF0000"/>
                </a:solidFill>
                <a:latin typeface="Segoe UI" panose="020B0502040204020203" pitchFamily="34" charset="0"/>
              </a:rPr>
              <a:t>perdonándoos unos a otros</a:t>
            </a:r>
            <a:r>
              <a:rPr lang="es-MX" sz="1800" i="1" dirty="0">
                <a:latin typeface="Segoe UI" panose="020B0502040204020203" pitchFamily="34" charset="0"/>
              </a:rPr>
              <a:t>, como Dios también os perdonó a vosotros en Cristo.</a:t>
            </a:r>
          </a:p>
          <a:p>
            <a:pPr marL="0" marR="450" indent="0">
              <a:buNone/>
            </a:pPr>
            <a:r>
              <a:rPr lang="es-MX" sz="1800" b="1" dirty="0">
                <a:latin typeface="Segoe UI" panose="020B0502040204020203" pitchFamily="34" charset="0"/>
              </a:rPr>
              <a:t>Salmos 37:8 </a:t>
            </a:r>
            <a:r>
              <a:rPr lang="es-MX" sz="1800" b="1" i="1" u="sng" dirty="0">
                <a:solidFill>
                  <a:srgbClr val="FF0000"/>
                </a:solidFill>
                <a:latin typeface="Segoe UI" panose="020B0502040204020203" pitchFamily="34" charset="0"/>
              </a:rPr>
              <a:t>Deja la ira, y desecha el enojo</a:t>
            </a:r>
            <a:r>
              <a:rPr lang="es-MX" sz="1800" i="1" dirty="0">
                <a:latin typeface="Segoe UI" panose="020B0502040204020203" pitchFamily="34" charset="0"/>
              </a:rPr>
              <a:t>; No te excites en manera alguna a hacer lo malo.</a:t>
            </a:r>
          </a:p>
          <a:p>
            <a:pPr marL="0" marR="450" indent="0" rtl="0">
              <a:buNone/>
            </a:pPr>
            <a:r>
              <a:rPr lang="es-MX" sz="1800" b="1" dirty="0">
                <a:latin typeface="Segoe UI" panose="020B0502040204020203" pitchFamily="34" charset="0"/>
              </a:rPr>
              <a:t>Proverbios 19:11 </a:t>
            </a:r>
            <a:r>
              <a:rPr lang="es-MX" sz="1800" b="1" i="1" u="sng" dirty="0">
                <a:solidFill>
                  <a:srgbClr val="FF0000"/>
                </a:solidFill>
                <a:latin typeface="Segoe UI" panose="020B0502040204020203" pitchFamily="34" charset="0"/>
              </a:rPr>
              <a:t>La cordura del hombre detiene su furor, Y su honra es pasar por alto la ofensa</a:t>
            </a:r>
            <a:r>
              <a:rPr lang="es-MX" sz="1800" b="1" i="1" u="sng" dirty="0">
                <a:latin typeface="Segoe UI" panose="020B0502040204020203" pitchFamily="34" charset="0"/>
              </a:rPr>
              <a:t>.</a:t>
            </a:r>
          </a:p>
          <a:p>
            <a:pPr marL="0" marR="450" indent="0" rtl="0">
              <a:buNone/>
            </a:pPr>
            <a:r>
              <a:rPr lang="es-MX" sz="1800" b="1" dirty="0">
                <a:latin typeface="Segoe UI" panose="020B0502040204020203" pitchFamily="34" charset="0"/>
              </a:rPr>
              <a:t>Proverbios 14:29</a:t>
            </a:r>
            <a:r>
              <a:rPr lang="es-MX" sz="1800" i="1" dirty="0">
                <a:solidFill>
                  <a:srgbClr val="FF0000"/>
                </a:solidFill>
                <a:latin typeface="Segoe UI" panose="020B0502040204020203" pitchFamily="34" charset="0"/>
              </a:rPr>
              <a:t> </a:t>
            </a:r>
            <a:r>
              <a:rPr lang="es-MX" sz="1800" b="1" i="1" u="sng" dirty="0">
                <a:solidFill>
                  <a:srgbClr val="FF0000"/>
                </a:solidFill>
                <a:latin typeface="Segoe UI" panose="020B0502040204020203" pitchFamily="34" charset="0"/>
              </a:rPr>
              <a:t>El que tarda en airarse es grande de entendimiento</a:t>
            </a:r>
            <a:r>
              <a:rPr lang="es-MX" sz="1800" i="1" dirty="0">
                <a:solidFill>
                  <a:srgbClr val="FF0000"/>
                </a:solidFill>
                <a:latin typeface="Segoe UI" panose="020B0502040204020203" pitchFamily="34" charset="0"/>
              </a:rPr>
              <a:t>; </a:t>
            </a:r>
            <a:r>
              <a:rPr lang="es-MX" sz="1800" b="1" i="1" u="sng" dirty="0">
                <a:solidFill>
                  <a:srgbClr val="FF0000"/>
                </a:solidFill>
                <a:latin typeface="Segoe UI" panose="020B0502040204020203" pitchFamily="34" charset="0"/>
              </a:rPr>
              <a:t>Mas el que es impaciente de espíritu enaltece la necedad</a:t>
            </a:r>
            <a:r>
              <a:rPr lang="es-MX" sz="1800" i="1" dirty="0">
                <a:latin typeface="Segoe UI" panose="020B0502040204020203" pitchFamily="34" charset="0"/>
              </a:rPr>
              <a:t>.</a:t>
            </a:r>
          </a:p>
        </p:txBody>
      </p:sp>
    </p:spTree>
    <p:extLst>
      <p:ext uri="{BB962C8B-B14F-4D97-AF65-F5344CB8AC3E}">
        <p14:creationId xmlns:p14="http://schemas.microsoft.com/office/powerpoint/2010/main" val="35662409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crush"/>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F21625C-2683-491B-9845-58609292F3D9}"/>
              </a:ext>
            </a:extLst>
          </p:cNvPr>
          <p:cNvSpPr>
            <a:spLocks noGrp="1"/>
          </p:cNvSpPr>
          <p:nvPr>
            <p:ph type="title"/>
          </p:nvPr>
        </p:nvSpPr>
        <p:spPr>
          <a:xfrm>
            <a:off x="572493" y="238539"/>
            <a:ext cx="11018520" cy="1434415"/>
          </a:xfrm>
        </p:spPr>
        <p:txBody>
          <a:bodyPr anchor="b">
            <a:normAutofit/>
          </a:bodyPr>
          <a:lstStyle/>
          <a:p>
            <a:r>
              <a:rPr lang="es-MX" sz="4600" dirty="0"/>
              <a:t>No dejes entrar las divisiones y desacuerdos </a:t>
            </a:r>
          </a:p>
        </p:txBody>
      </p:sp>
      <p:sp>
        <p:nvSpPr>
          <p:cNvPr id="19"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8D76E363-98AA-4BE1-924E-26C1CA335312}"/>
              </a:ext>
            </a:extLst>
          </p:cNvPr>
          <p:cNvSpPr>
            <a:spLocks noGrp="1"/>
          </p:cNvSpPr>
          <p:nvPr>
            <p:ph idx="1"/>
          </p:nvPr>
        </p:nvSpPr>
        <p:spPr>
          <a:xfrm>
            <a:off x="572493" y="2071316"/>
            <a:ext cx="6713552" cy="4119172"/>
          </a:xfrm>
        </p:spPr>
        <p:txBody>
          <a:bodyPr anchor="t">
            <a:normAutofit lnSpcReduction="10000"/>
          </a:bodyPr>
          <a:lstStyle/>
          <a:p>
            <a:pPr marL="0" marR="450" indent="0" algn="l" rtl="0">
              <a:buNone/>
            </a:pPr>
            <a:r>
              <a:rPr lang="es-MX" sz="2400" b="1" dirty="0">
                <a:latin typeface="Segoe UI" panose="020B0502040204020203" pitchFamily="34" charset="0"/>
              </a:rPr>
              <a:t>Eclesiastés 7:9 </a:t>
            </a:r>
            <a:r>
              <a:rPr lang="es-MX" sz="2400" b="1" i="1" u="sng" dirty="0">
                <a:solidFill>
                  <a:srgbClr val="FF0000"/>
                </a:solidFill>
                <a:latin typeface="Segoe UI" panose="020B0502040204020203" pitchFamily="34" charset="0"/>
              </a:rPr>
              <a:t>No te apresures en tu espíritu a enojarte</a:t>
            </a:r>
            <a:r>
              <a:rPr lang="es-MX" sz="2400" i="1" dirty="0">
                <a:latin typeface="Segoe UI" panose="020B0502040204020203" pitchFamily="34" charset="0"/>
              </a:rPr>
              <a:t>; porque el enojo reposa en el seno de los necios.</a:t>
            </a:r>
          </a:p>
          <a:p>
            <a:pPr marL="0" marR="450" indent="0" algn="l" rtl="0">
              <a:buNone/>
            </a:pPr>
            <a:r>
              <a:rPr lang="es-MX" sz="2400" b="1" dirty="0">
                <a:latin typeface="Segoe UI" panose="020B0502040204020203" pitchFamily="34" charset="0"/>
              </a:rPr>
              <a:t>Romanos 12:19 </a:t>
            </a:r>
            <a:r>
              <a:rPr lang="es-MX" sz="2400" i="1" dirty="0">
                <a:latin typeface="Segoe UI" panose="020B0502040204020203" pitchFamily="34" charset="0"/>
              </a:rPr>
              <a:t>No os venguéis vosotros mismos, amados míos, sino </a:t>
            </a:r>
            <a:r>
              <a:rPr lang="es-MX" sz="2400" b="1" i="1" u="sng" dirty="0">
                <a:solidFill>
                  <a:srgbClr val="FF0000"/>
                </a:solidFill>
                <a:latin typeface="Segoe UI" panose="020B0502040204020203" pitchFamily="34" charset="0"/>
              </a:rPr>
              <a:t>dejad lugar a la ira de Dios;</a:t>
            </a:r>
            <a:r>
              <a:rPr lang="es-MX" sz="2400" i="1" dirty="0">
                <a:latin typeface="Segoe UI" panose="020B0502040204020203" pitchFamily="34" charset="0"/>
              </a:rPr>
              <a:t> porque escrito está: Mía es la venganza, yo pagaré, dice el Señor. </a:t>
            </a:r>
            <a:r>
              <a:rPr lang="es-MX" sz="2400" b="1" dirty="0">
                <a:latin typeface="Segoe UI" panose="020B0502040204020203" pitchFamily="34" charset="0"/>
              </a:rPr>
              <a:t>20</a:t>
            </a:r>
            <a:r>
              <a:rPr lang="es-MX" sz="2400" i="1" dirty="0">
                <a:latin typeface="Segoe UI" panose="020B0502040204020203" pitchFamily="34" charset="0"/>
              </a:rPr>
              <a:t> Así que, si tu enemigo tuviere hambre, dale de comer; si tuviere sed, dale de beber; pues haciendo esto, ascuas de fuego amontonarás sobre su cabeza. </a:t>
            </a:r>
            <a:r>
              <a:rPr lang="es-MX" sz="2400" b="1" dirty="0">
                <a:latin typeface="Segoe UI" panose="020B0502040204020203" pitchFamily="34" charset="0"/>
              </a:rPr>
              <a:t>21</a:t>
            </a:r>
            <a:r>
              <a:rPr lang="es-MX" sz="2400" i="1" dirty="0">
                <a:latin typeface="Segoe UI" panose="020B0502040204020203" pitchFamily="34" charset="0"/>
              </a:rPr>
              <a:t> </a:t>
            </a:r>
            <a:r>
              <a:rPr lang="es-MX" sz="2400" b="1" i="1" u="sng" dirty="0">
                <a:solidFill>
                  <a:srgbClr val="FF0000"/>
                </a:solidFill>
                <a:latin typeface="Segoe UI" panose="020B0502040204020203" pitchFamily="34" charset="0"/>
              </a:rPr>
              <a:t>No seas vencido de lo malo, sino vence con el bien el mal.</a:t>
            </a:r>
          </a:p>
          <a:p>
            <a:pPr marL="0" marR="450" indent="0" rtl="0">
              <a:buNone/>
            </a:pPr>
            <a:endParaRPr lang="es-MX" sz="2200" b="1" i="1" u="sng" dirty="0">
              <a:latin typeface="Segoe UI" panose="020B0502040204020203" pitchFamily="34" charset="0"/>
            </a:endParaRPr>
          </a:p>
          <a:p>
            <a:pPr marL="0" marR="450" indent="0" rtl="0">
              <a:buNone/>
            </a:pPr>
            <a:endParaRPr lang="es-MX" sz="2200" i="1" dirty="0">
              <a:latin typeface="Segoe UI" panose="020B0502040204020203" pitchFamily="34" charset="0"/>
            </a:endParaRPr>
          </a:p>
          <a:p>
            <a:pPr marL="0" marR="450" indent="0" rtl="0">
              <a:buNone/>
            </a:pPr>
            <a:endParaRPr lang="es-MX" sz="2200" i="1" dirty="0">
              <a:latin typeface="Segoe UI" panose="020B0502040204020203" pitchFamily="34" charset="0"/>
            </a:endParaRPr>
          </a:p>
          <a:p>
            <a:pPr marL="0" marR="450" indent="0" rtl="0">
              <a:buNone/>
            </a:pPr>
            <a:endParaRPr lang="es-MX" sz="2200" i="0" u="none" strike="noStrike" baseline="0" dirty="0">
              <a:latin typeface="Segoe UI" panose="020B0502040204020203" pitchFamily="34" charset="0"/>
            </a:endParaRPr>
          </a:p>
        </p:txBody>
      </p:sp>
      <p:pic>
        <p:nvPicPr>
          <p:cNvPr id="5" name="Imagen 4">
            <a:extLst>
              <a:ext uri="{FF2B5EF4-FFF2-40B4-BE49-F238E27FC236}">
                <a16:creationId xmlns:a16="http://schemas.microsoft.com/office/drawing/2014/main" id="{FD277A94-5C77-42E7-B105-FC06471E8FB9}"/>
              </a:ext>
            </a:extLst>
          </p:cNvPr>
          <p:cNvPicPr>
            <a:picLocks noChangeAspect="1"/>
          </p:cNvPicPr>
          <p:nvPr/>
        </p:nvPicPr>
        <p:blipFill rotWithShape="1">
          <a:blip r:embed="rId4"/>
          <a:srcRect l="8959" r="26905" b="2"/>
          <a:stretch/>
        </p:blipFill>
        <p:spPr>
          <a:xfrm>
            <a:off x="7675658" y="2093976"/>
            <a:ext cx="3941064" cy="4096512"/>
          </a:xfrm>
          <a:prstGeom prst="rect">
            <a:avLst/>
          </a:prstGeom>
        </p:spPr>
      </p:pic>
    </p:spTree>
    <p:extLst>
      <p:ext uri="{BB962C8B-B14F-4D97-AF65-F5344CB8AC3E}">
        <p14:creationId xmlns:p14="http://schemas.microsoft.com/office/powerpoint/2010/main" val="148804868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A6D37EE4-EA1B-46EE-A54B-5233C63C96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0BEDDD5-2789-40CC-BFF6-6540D3E00390}"/>
              </a:ext>
            </a:extLst>
          </p:cNvPr>
          <p:cNvSpPr>
            <a:spLocks noGrp="1"/>
          </p:cNvSpPr>
          <p:nvPr>
            <p:ph type="title"/>
          </p:nvPr>
        </p:nvSpPr>
        <p:spPr>
          <a:xfrm>
            <a:off x="572493" y="238539"/>
            <a:ext cx="11047013" cy="1434415"/>
          </a:xfrm>
        </p:spPr>
        <p:txBody>
          <a:bodyPr anchor="b">
            <a:normAutofit/>
          </a:bodyPr>
          <a:lstStyle/>
          <a:p>
            <a:r>
              <a:rPr lang="es-MX" sz="5400"/>
              <a:t>El Perdón es parte del Amor</a:t>
            </a:r>
          </a:p>
        </p:txBody>
      </p:sp>
      <p:sp>
        <p:nvSpPr>
          <p:cNvPr id="12" name="sketch line">
            <a:extLst>
              <a:ext uri="{FF2B5EF4-FFF2-40B4-BE49-F238E27FC236}">
                <a16:creationId xmlns:a16="http://schemas.microsoft.com/office/drawing/2014/main" id="{927D5270-6648-4CC1-8F78-48BE299CAC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767709"/>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muñeca con alas&#10;&#10;Descripción generada automáticamente con confianza media">
            <a:extLst>
              <a:ext uri="{FF2B5EF4-FFF2-40B4-BE49-F238E27FC236}">
                <a16:creationId xmlns:a16="http://schemas.microsoft.com/office/drawing/2014/main" id="{25ADC696-51A5-49E3-9547-EA2D2DC880F7}"/>
              </a:ext>
            </a:extLst>
          </p:cNvPr>
          <p:cNvPicPr>
            <a:picLocks noChangeAspect="1"/>
          </p:cNvPicPr>
          <p:nvPr/>
        </p:nvPicPr>
        <p:blipFill rotWithShape="1">
          <a:blip r:embed="rId3">
            <a:extLst>
              <a:ext uri="{28A0092B-C50C-407E-A947-70E740481C1C}">
                <a14:useLocalDpi xmlns:a14="http://schemas.microsoft.com/office/drawing/2010/main" val="0"/>
              </a:ext>
            </a:extLst>
          </a:blip>
          <a:srcRect l="3400" r="57" b="3"/>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3" name="Marcador de contenido 2">
            <a:extLst>
              <a:ext uri="{FF2B5EF4-FFF2-40B4-BE49-F238E27FC236}">
                <a16:creationId xmlns:a16="http://schemas.microsoft.com/office/drawing/2014/main" id="{9C1F7C50-352E-4746-9AF6-DCFFB62F3F1F}"/>
              </a:ext>
            </a:extLst>
          </p:cNvPr>
          <p:cNvSpPr>
            <a:spLocks noGrp="1"/>
          </p:cNvSpPr>
          <p:nvPr>
            <p:ph idx="1"/>
          </p:nvPr>
        </p:nvSpPr>
        <p:spPr>
          <a:xfrm>
            <a:off x="4905955" y="2071316"/>
            <a:ext cx="6713552" cy="4114800"/>
          </a:xfrm>
        </p:spPr>
        <p:txBody>
          <a:bodyPr anchor="t">
            <a:normAutofit/>
          </a:bodyPr>
          <a:lstStyle/>
          <a:p>
            <a:pPr marL="0" indent="0">
              <a:buNone/>
            </a:pPr>
            <a:r>
              <a:rPr lang="es-ES" sz="1900" b="1" dirty="0">
                <a:effectLst/>
                <a:latin typeface="Arial" panose="020B0604020202020204" pitchFamily="34" charset="0"/>
                <a:ea typeface="Times New Roman" panose="02020603050405020304" pitchFamily="18" charset="0"/>
              </a:rPr>
              <a:t>Mat. 6:12 </a:t>
            </a:r>
            <a:r>
              <a:rPr lang="es-ES" sz="1900" i="1" dirty="0">
                <a:effectLst/>
                <a:latin typeface="Arial" panose="020B0604020202020204" pitchFamily="34" charset="0"/>
                <a:ea typeface="Times New Roman" panose="02020603050405020304" pitchFamily="18" charset="0"/>
              </a:rPr>
              <a:t>Y </a:t>
            </a:r>
            <a:r>
              <a:rPr lang="es-ES" sz="1900" b="1" i="1" u="sng" dirty="0">
                <a:solidFill>
                  <a:srgbClr val="FF0000"/>
                </a:solidFill>
                <a:effectLst/>
                <a:latin typeface="Arial" panose="020B0604020202020204" pitchFamily="34" charset="0"/>
                <a:ea typeface="Times New Roman" panose="02020603050405020304" pitchFamily="18" charset="0"/>
              </a:rPr>
              <a:t>perdónanos</a:t>
            </a:r>
            <a:r>
              <a:rPr lang="es-ES" sz="1900" i="1" dirty="0">
                <a:effectLst/>
                <a:latin typeface="Arial" panose="020B0604020202020204" pitchFamily="34" charset="0"/>
                <a:ea typeface="Times New Roman" panose="02020603050405020304" pitchFamily="18" charset="0"/>
              </a:rPr>
              <a:t> nuestras deudas, </a:t>
            </a:r>
            <a:r>
              <a:rPr lang="es-ES" sz="1900" b="1" i="1" u="sng" dirty="0">
                <a:solidFill>
                  <a:srgbClr val="FF0000"/>
                </a:solidFill>
                <a:latin typeface="Arial" panose="020B0604020202020204" pitchFamily="34" charset="0"/>
              </a:rPr>
              <a:t>como también nosotros perdonamos a nuestros deudores</a:t>
            </a:r>
            <a:r>
              <a:rPr lang="es-ES" sz="1900" b="1" i="1" u="sng" dirty="0">
                <a:effectLst/>
                <a:latin typeface="Arial" panose="020B0604020202020204" pitchFamily="34" charset="0"/>
                <a:ea typeface="Times New Roman" panose="02020603050405020304" pitchFamily="18" charset="0"/>
              </a:rPr>
              <a:t>.</a:t>
            </a:r>
            <a:r>
              <a:rPr lang="es-ES" sz="1900" i="1" dirty="0">
                <a:effectLst/>
                <a:latin typeface="Arial" panose="020B0604020202020204" pitchFamily="34" charset="0"/>
                <a:ea typeface="Times New Roman" panose="02020603050405020304" pitchFamily="18" charset="0"/>
              </a:rPr>
              <a:t> </a:t>
            </a:r>
            <a:r>
              <a:rPr lang="es-ES" sz="1900" b="1" dirty="0">
                <a:effectLst/>
                <a:latin typeface="Arial" panose="020B0604020202020204" pitchFamily="34" charset="0"/>
                <a:ea typeface="Times New Roman" panose="02020603050405020304" pitchFamily="18" charset="0"/>
              </a:rPr>
              <a:t>13 </a:t>
            </a:r>
            <a:r>
              <a:rPr lang="es-ES" sz="1900" i="1" dirty="0">
                <a:effectLst/>
                <a:latin typeface="Arial" panose="020B0604020202020204" pitchFamily="34" charset="0"/>
                <a:ea typeface="Times New Roman" panose="02020603050405020304" pitchFamily="18" charset="0"/>
              </a:rPr>
              <a:t>Y no nos metas en tentación, mas líbranos del mal; porque tuyo es el reino, y el poder, y la gloria, por todos los siglos. Amén. </a:t>
            </a:r>
            <a:r>
              <a:rPr lang="es-ES" sz="1900" b="1" dirty="0">
                <a:effectLst/>
                <a:latin typeface="Arial" panose="020B0604020202020204" pitchFamily="34" charset="0"/>
                <a:ea typeface="Times New Roman" panose="02020603050405020304" pitchFamily="18" charset="0"/>
              </a:rPr>
              <a:t>14 </a:t>
            </a:r>
            <a:r>
              <a:rPr lang="es-ES" sz="1900" i="1" dirty="0">
                <a:effectLst/>
                <a:latin typeface="Arial" panose="020B0604020202020204" pitchFamily="34" charset="0"/>
                <a:ea typeface="Times New Roman" panose="02020603050405020304" pitchFamily="18" charset="0"/>
              </a:rPr>
              <a:t>Porque si perdonáis a los hombres sus ofensas, os perdonará también a vosotros vuestro Padre celestial; </a:t>
            </a:r>
            <a:r>
              <a:rPr lang="es-ES" sz="1900" b="1" dirty="0">
                <a:effectLst/>
                <a:latin typeface="Arial" panose="020B0604020202020204" pitchFamily="34" charset="0"/>
                <a:ea typeface="Times New Roman" panose="02020603050405020304" pitchFamily="18" charset="0"/>
              </a:rPr>
              <a:t>15 </a:t>
            </a:r>
            <a:r>
              <a:rPr lang="es-ES" sz="1900" i="1" dirty="0">
                <a:effectLst/>
                <a:latin typeface="Arial" panose="020B0604020202020204" pitchFamily="34" charset="0"/>
                <a:ea typeface="Times New Roman" panose="02020603050405020304" pitchFamily="18" charset="0"/>
              </a:rPr>
              <a:t>mas </a:t>
            </a:r>
            <a:r>
              <a:rPr lang="es-ES" sz="1900" b="1" i="1" u="sng" dirty="0">
                <a:solidFill>
                  <a:srgbClr val="FF0000"/>
                </a:solidFill>
                <a:latin typeface="Arial" panose="020B0604020202020204" pitchFamily="34" charset="0"/>
              </a:rPr>
              <a:t>si no perdonáis a los hombres sus ofensas, tampoco vuestro Padre os perdonará vuestras ofensas</a:t>
            </a:r>
            <a:r>
              <a:rPr lang="es-ES" sz="1900" i="1" dirty="0">
                <a:effectLst/>
                <a:latin typeface="Arial" panose="020B0604020202020204" pitchFamily="34" charset="0"/>
                <a:ea typeface="Times New Roman" panose="02020603050405020304" pitchFamily="18" charset="0"/>
              </a:rPr>
              <a:t>. </a:t>
            </a:r>
          </a:p>
          <a:p>
            <a:pPr marL="0" indent="0">
              <a:buNone/>
            </a:pPr>
            <a:r>
              <a:rPr lang="es-ES" sz="1900" b="1" dirty="0">
                <a:effectLst/>
                <a:latin typeface="Arial" panose="020B0604020202020204" pitchFamily="34" charset="0"/>
                <a:ea typeface="Times New Roman" panose="02020603050405020304" pitchFamily="18" charset="0"/>
              </a:rPr>
              <a:t>Marcos 11:25 </a:t>
            </a:r>
            <a:r>
              <a:rPr lang="es-ES" sz="1900" i="1" dirty="0">
                <a:effectLst/>
                <a:latin typeface="Arial" panose="020B0604020202020204" pitchFamily="34" charset="0"/>
                <a:ea typeface="Times New Roman" panose="02020603050405020304" pitchFamily="18" charset="0"/>
              </a:rPr>
              <a:t>Y cuando estéis orando, </a:t>
            </a:r>
            <a:r>
              <a:rPr lang="es-ES" sz="1900" b="1" i="1" u="sng" dirty="0">
                <a:solidFill>
                  <a:srgbClr val="FF0000"/>
                </a:solidFill>
                <a:latin typeface="Arial" panose="020B0604020202020204" pitchFamily="34" charset="0"/>
              </a:rPr>
              <a:t>perdonad</a:t>
            </a:r>
            <a:r>
              <a:rPr lang="es-ES" sz="1900" i="1" dirty="0">
                <a:effectLst/>
                <a:latin typeface="Arial" panose="020B0604020202020204" pitchFamily="34" charset="0"/>
                <a:ea typeface="Times New Roman" panose="02020603050405020304" pitchFamily="18" charset="0"/>
              </a:rPr>
              <a:t>, si tenéis algo contra alguno, </a:t>
            </a:r>
            <a:r>
              <a:rPr lang="es-ES" sz="1900" b="1" i="1" u="sng" dirty="0">
                <a:solidFill>
                  <a:srgbClr val="FF0000"/>
                </a:solidFill>
                <a:latin typeface="Arial" panose="020B0604020202020204" pitchFamily="34" charset="0"/>
              </a:rPr>
              <a:t>para que también vuestro Padre que está en los cielos os perdone a vosotros vuestras ofensas</a:t>
            </a:r>
            <a:r>
              <a:rPr lang="es-ES" sz="1900" b="1" dirty="0">
                <a:latin typeface="Arial" panose="020B0604020202020204" pitchFamily="34" charset="0"/>
              </a:rPr>
              <a:t>. 26 </a:t>
            </a:r>
            <a:r>
              <a:rPr lang="es-ES" sz="1900" b="1" i="1" u="sng" dirty="0">
                <a:solidFill>
                  <a:srgbClr val="FF0000"/>
                </a:solidFill>
                <a:latin typeface="Arial" panose="020B0604020202020204" pitchFamily="34" charset="0"/>
              </a:rPr>
              <a:t>Porque si vosotros no perdonáis, tampoco vuestro Padre que está en los cielos os perdonará vuestras ofensas</a:t>
            </a:r>
            <a:r>
              <a:rPr lang="es-ES" sz="1900" b="1" i="1" u="sng" dirty="0">
                <a:effectLst/>
                <a:latin typeface="Arial" panose="020B0604020202020204" pitchFamily="34" charset="0"/>
                <a:ea typeface="Times New Roman" panose="02020603050405020304" pitchFamily="18" charset="0"/>
              </a:rPr>
              <a:t>.</a:t>
            </a:r>
            <a:endParaRPr lang="es-ES" sz="1900" i="1"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167571363"/>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3AA782-23D1-4521-8CAD-47662984AA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60BEDDD5-2789-40CC-BFF6-6540D3E00390}"/>
              </a:ext>
            </a:extLst>
          </p:cNvPr>
          <p:cNvSpPr>
            <a:spLocks noGrp="1"/>
          </p:cNvSpPr>
          <p:nvPr>
            <p:ph type="title"/>
          </p:nvPr>
        </p:nvSpPr>
        <p:spPr>
          <a:xfrm>
            <a:off x="630936" y="640080"/>
            <a:ext cx="4818888" cy="1481328"/>
          </a:xfrm>
        </p:spPr>
        <p:txBody>
          <a:bodyPr anchor="b">
            <a:normAutofit/>
          </a:bodyPr>
          <a:lstStyle/>
          <a:p>
            <a:r>
              <a:rPr lang="es-MX" sz="5000"/>
              <a:t>El Perdón es parte del Amor</a:t>
            </a:r>
          </a:p>
        </p:txBody>
      </p:sp>
      <p:sp>
        <p:nvSpPr>
          <p:cNvPr id="12" name="sketch line">
            <a:extLst>
              <a:ext uri="{FF2B5EF4-FFF2-40B4-BE49-F238E27FC236}">
                <a16:creationId xmlns:a16="http://schemas.microsoft.com/office/drawing/2014/main" id="{650D18FE-0824-4A46-B22C-A86B52E578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372868"/>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9C1F7C50-352E-4746-9AF6-DCFFB62F3F1F}"/>
              </a:ext>
            </a:extLst>
          </p:cNvPr>
          <p:cNvSpPr>
            <a:spLocks noGrp="1"/>
          </p:cNvSpPr>
          <p:nvPr>
            <p:ph idx="1"/>
          </p:nvPr>
        </p:nvSpPr>
        <p:spPr>
          <a:xfrm>
            <a:off x="630936" y="2660904"/>
            <a:ext cx="4818888" cy="3547872"/>
          </a:xfrm>
        </p:spPr>
        <p:txBody>
          <a:bodyPr anchor="t">
            <a:normAutofit/>
          </a:bodyPr>
          <a:lstStyle/>
          <a:p>
            <a:pPr marL="0" indent="0">
              <a:buNone/>
            </a:pPr>
            <a:r>
              <a:rPr lang="es-ES" sz="2200" b="1" dirty="0">
                <a:effectLst/>
                <a:latin typeface="Arial" panose="020B0604020202020204" pitchFamily="34" charset="0"/>
                <a:ea typeface="Times New Roman" panose="02020603050405020304" pitchFamily="18" charset="0"/>
              </a:rPr>
              <a:t>Luc. 17:3 </a:t>
            </a:r>
            <a:r>
              <a:rPr lang="es-ES" sz="2200" i="1" dirty="0">
                <a:effectLst/>
                <a:latin typeface="Arial" panose="020B0604020202020204" pitchFamily="34" charset="0"/>
                <a:ea typeface="Times New Roman" panose="02020603050405020304" pitchFamily="18" charset="0"/>
              </a:rPr>
              <a:t>Mirad por vosotros mismos. Si tu hermano pecare contra ti, repréndele; y </a:t>
            </a:r>
            <a:r>
              <a:rPr lang="es-ES" sz="2200" b="1" i="1" u="sng" dirty="0">
                <a:solidFill>
                  <a:srgbClr val="FF0000"/>
                </a:solidFill>
                <a:effectLst/>
                <a:latin typeface="Arial" panose="020B0604020202020204" pitchFamily="34" charset="0"/>
                <a:ea typeface="Times New Roman" panose="02020603050405020304" pitchFamily="18" charset="0"/>
              </a:rPr>
              <a:t>si se arrepintiere</a:t>
            </a:r>
            <a:r>
              <a:rPr lang="es-ES" sz="2200" i="1" dirty="0">
                <a:effectLst/>
                <a:latin typeface="Arial" panose="020B0604020202020204" pitchFamily="34" charset="0"/>
                <a:ea typeface="Times New Roman" panose="02020603050405020304" pitchFamily="18" charset="0"/>
              </a:rPr>
              <a:t>, perdónale. </a:t>
            </a:r>
            <a:r>
              <a:rPr lang="es-ES" sz="2200" b="1" dirty="0">
                <a:effectLst/>
                <a:latin typeface="Arial" panose="020B0604020202020204" pitchFamily="34" charset="0"/>
                <a:ea typeface="Times New Roman" panose="02020603050405020304" pitchFamily="18" charset="0"/>
              </a:rPr>
              <a:t>4 </a:t>
            </a:r>
            <a:r>
              <a:rPr lang="es-ES" sz="2200" i="1" dirty="0">
                <a:effectLst/>
                <a:latin typeface="Arial" panose="020B0604020202020204" pitchFamily="34" charset="0"/>
                <a:ea typeface="Times New Roman" panose="02020603050405020304" pitchFamily="18" charset="0"/>
              </a:rPr>
              <a:t>Y si siete veces al día pecare contra ti, y siete veces al día volviere a ti, diciendo: Me arrepiento; perdónale. </a:t>
            </a:r>
          </a:p>
          <a:p>
            <a:pPr marL="0" indent="0">
              <a:buNone/>
            </a:pPr>
            <a:r>
              <a:rPr lang="es-ES" sz="2200" b="1" dirty="0">
                <a:effectLst/>
                <a:latin typeface="Arial" panose="020B0604020202020204" pitchFamily="34" charset="0"/>
                <a:ea typeface="Times New Roman" panose="02020603050405020304" pitchFamily="18" charset="0"/>
              </a:rPr>
              <a:t>Isa. 43:25 </a:t>
            </a:r>
            <a:r>
              <a:rPr lang="es-ES" sz="2200" i="1" dirty="0">
                <a:effectLst/>
                <a:latin typeface="Arial" panose="020B0604020202020204" pitchFamily="34" charset="0"/>
                <a:ea typeface="Times New Roman" panose="02020603050405020304" pitchFamily="18" charset="0"/>
              </a:rPr>
              <a:t>Yo, yo soy el que </a:t>
            </a:r>
            <a:r>
              <a:rPr lang="es-ES" sz="2200" b="1" i="1" u="sng" dirty="0">
                <a:solidFill>
                  <a:srgbClr val="FF0000"/>
                </a:solidFill>
                <a:effectLst/>
                <a:latin typeface="Arial" panose="020B0604020202020204" pitchFamily="34" charset="0"/>
                <a:ea typeface="Times New Roman" panose="02020603050405020304" pitchFamily="18" charset="0"/>
              </a:rPr>
              <a:t>borro tus rebeliones</a:t>
            </a:r>
            <a:r>
              <a:rPr lang="es-ES" sz="2200" i="1" dirty="0">
                <a:solidFill>
                  <a:srgbClr val="FF0000"/>
                </a:solidFill>
                <a:effectLst/>
                <a:latin typeface="Arial" panose="020B0604020202020204" pitchFamily="34" charset="0"/>
                <a:ea typeface="Times New Roman" panose="02020603050405020304" pitchFamily="18" charset="0"/>
              </a:rPr>
              <a:t> </a:t>
            </a:r>
            <a:r>
              <a:rPr lang="es-ES" sz="2200" b="1" i="1" u="sng" dirty="0">
                <a:solidFill>
                  <a:srgbClr val="FF0000"/>
                </a:solidFill>
                <a:effectLst/>
                <a:latin typeface="Arial" panose="020B0604020202020204" pitchFamily="34" charset="0"/>
                <a:ea typeface="Times New Roman" panose="02020603050405020304" pitchFamily="18" charset="0"/>
              </a:rPr>
              <a:t>por amor de mí mismo</a:t>
            </a:r>
            <a:r>
              <a:rPr lang="es-ES" sz="2200" i="1" dirty="0">
                <a:effectLst/>
                <a:latin typeface="Arial" panose="020B0604020202020204" pitchFamily="34" charset="0"/>
                <a:ea typeface="Times New Roman" panose="02020603050405020304" pitchFamily="18" charset="0"/>
              </a:rPr>
              <a:t>, y no me acordaré de tus pecados. </a:t>
            </a:r>
            <a:endParaRPr lang="es-MX" sz="2200" dirty="0"/>
          </a:p>
        </p:txBody>
      </p:sp>
      <p:pic>
        <p:nvPicPr>
          <p:cNvPr id="5" name="Imagen 4" descr="Un dibujo de un personaje de caricatura&#10;&#10;Descripción generada automáticamente con confianza media">
            <a:extLst>
              <a:ext uri="{FF2B5EF4-FFF2-40B4-BE49-F238E27FC236}">
                <a16:creationId xmlns:a16="http://schemas.microsoft.com/office/drawing/2014/main" id="{302256EE-F6F5-4EF4-88C9-035D6963F88D}"/>
              </a:ext>
            </a:extLst>
          </p:cNvPr>
          <p:cNvPicPr>
            <a:picLocks noChangeAspect="1"/>
          </p:cNvPicPr>
          <p:nvPr/>
        </p:nvPicPr>
        <p:blipFill>
          <a:blip r:embed="rId3"/>
          <a:stretch>
            <a:fillRect/>
          </a:stretch>
        </p:blipFill>
        <p:spPr>
          <a:xfrm>
            <a:off x="6847995" y="640080"/>
            <a:ext cx="3961074" cy="5577840"/>
          </a:xfrm>
          <a:prstGeom prst="rect">
            <a:avLst/>
          </a:prstGeom>
        </p:spPr>
      </p:pic>
    </p:spTree>
    <p:extLst>
      <p:ext uri="{BB962C8B-B14F-4D97-AF65-F5344CB8AC3E}">
        <p14:creationId xmlns:p14="http://schemas.microsoft.com/office/powerpoint/2010/main" val="174328457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8A4863F-00C8-41A6-99F0-83F4B3D872E4}"/>
              </a:ext>
            </a:extLst>
          </p:cNvPr>
          <p:cNvSpPr>
            <a:spLocks noGrp="1"/>
          </p:cNvSpPr>
          <p:nvPr>
            <p:ph type="title"/>
          </p:nvPr>
        </p:nvSpPr>
        <p:spPr>
          <a:xfrm>
            <a:off x="5297762" y="329184"/>
            <a:ext cx="6251110" cy="1783080"/>
          </a:xfrm>
        </p:spPr>
        <p:txBody>
          <a:bodyPr anchor="b">
            <a:normAutofit/>
          </a:bodyPr>
          <a:lstStyle/>
          <a:p>
            <a:r>
              <a:rPr lang="es-MX" sz="5400"/>
              <a:t>Resumen de estudios pasados</a:t>
            </a:r>
          </a:p>
        </p:txBody>
      </p:sp>
      <p:pic>
        <p:nvPicPr>
          <p:cNvPr id="5" name="Imagen 4" descr="Una persona con los brazos abiertos&#10;&#10;Descripción generada automáticamente con confianza media">
            <a:extLst>
              <a:ext uri="{FF2B5EF4-FFF2-40B4-BE49-F238E27FC236}">
                <a16:creationId xmlns:a16="http://schemas.microsoft.com/office/drawing/2014/main" id="{48A9C05A-03D7-439C-93B4-B0F7F87E4BDC}"/>
              </a:ext>
            </a:extLst>
          </p:cNvPr>
          <p:cNvPicPr>
            <a:picLocks noChangeAspect="1"/>
          </p:cNvPicPr>
          <p:nvPr/>
        </p:nvPicPr>
        <p:blipFill rotWithShape="1">
          <a:blip r:embed="rId3">
            <a:extLst>
              <a:ext uri="{28A0092B-C50C-407E-A947-70E740481C1C}">
                <a14:useLocalDpi xmlns:a14="http://schemas.microsoft.com/office/drawing/2010/main" val="0"/>
              </a:ext>
            </a:extLst>
          </a:blip>
          <a:srcRect l="33014" r="27088"/>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9"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20A80BD-44AB-4925-9881-268C456245AB}"/>
              </a:ext>
            </a:extLst>
          </p:cNvPr>
          <p:cNvSpPr>
            <a:spLocks noGrp="1"/>
          </p:cNvSpPr>
          <p:nvPr>
            <p:ph idx="1"/>
          </p:nvPr>
        </p:nvSpPr>
        <p:spPr>
          <a:xfrm>
            <a:off x="5297762" y="2706624"/>
            <a:ext cx="6251110" cy="3822192"/>
          </a:xfrm>
        </p:spPr>
        <p:txBody>
          <a:bodyPr>
            <a:normAutofit lnSpcReduction="10000"/>
          </a:bodyPr>
          <a:lstStyle/>
          <a:p>
            <a:pPr marL="0" marR="450" indent="0" rtl="0">
              <a:buNone/>
            </a:pPr>
            <a:r>
              <a:rPr lang="es-MX" sz="2000" b="1" i="0" u="none" strike="noStrike" baseline="0" dirty="0">
                <a:latin typeface="Segoe UI" panose="020B0502040204020203" pitchFamily="34" charset="0"/>
              </a:rPr>
              <a:t>Efesios 5:1 </a:t>
            </a:r>
            <a:r>
              <a:rPr lang="es-MX" sz="2000" b="0" i="1" u="none" strike="noStrike" baseline="0" dirty="0">
                <a:latin typeface="Segoe UI" panose="020B0502040204020203" pitchFamily="34" charset="0"/>
              </a:rPr>
              <a:t>Sed, pues, imitadores de Dios como hijos amados.</a:t>
            </a:r>
            <a:r>
              <a:rPr lang="es-MX" sz="2000" b="0" i="0" u="none" strike="noStrike" baseline="0" dirty="0">
                <a:latin typeface="Segoe UI" panose="020B0502040204020203" pitchFamily="34" charset="0"/>
              </a:rPr>
              <a:t> </a:t>
            </a:r>
            <a:r>
              <a:rPr lang="es-MX" sz="2000" b="1" i="0" u="none" strike="noStrike" baseline="0" dirty="0">
                <a:latin typeface="Segoe UI" panose="020B0502040204020203" pitchFamily="34" charset="0"/>
              </a:rPr>
              <a:t>2 </a:t>
            </a:r>
            <a:r>
              <a:rPr lang="es-MX" sz="2000" b="0" i="1" u="none" strike="noStrike" baseline="0" dirty="0">
                <a:latin typeface="Segoe UI" panose="020B0502040204020203" pitchFamily="34" charset="0"/>
              </a:rPr>
              <a:t>Y </a:t>
            </a:r>
            <a:r>
              <a:rPr lang="es-MX" sz="2000" b="1" i="1" u="sng" strike="noStrike" baseline="0" dirty="0">
                <a:solidFill>
                  <a:srgbClr val="FF0000"/>
                </a:solidFill>
                <a:latin typeface="Segoe UI" panose="020B0502040204020203" pitchFamily="34" charset="0"/>
              </a:rPr>
              <a:t>andad en amor</a:t>
            </a:r>
            <a:r>
              <a:rPr lang="es-MX" sz="2000" b="0" i="1" u="none" strike="noStrike" baseline="0" dirty="0">
                <a:latin typeface="Segoe UI" panose="020B0502040204020203" pitchFamily="34" charset="0"/>
              </a:rPr>
              <a:t>, como también Cristo nos amó, y se entregó a sí mismo por nosotros, ofrenda y sacrificio a Dios en olor fragante. </a:t>
            </a:r>
            <a:r>
              <a:rPr lang="es-MX" sz="2000" b="1" i="0" u="none" strike="noStrike" baseline="0" dirty="0">
                <a:latin typeface="Segoe UI" panose="020B0502040204020203" pitchFamily="34" charset="0"/>
              </a:rPr>
              <a:t>3 </a:t>
            </a:r>
            <a:r>
              <a:rPr lang="es-MX" sz="2000" b="0" i="1" u="none" strike="noStrike" baseline="0" dirty="0">
                <a:latin typeface="Segoe UI" panose="020B0502040204020203" pitchFamily="34" charset="0"/>
              </a:rPr>
              <a:t>Pero </a:t>
            </a:r>
            <a:r>
              <a:rPr lang="es-MX" sz="2000" i="1" u="sng" strike="noStrike" baseline="0" dirty="0">
                <a:latin typeface="Segoe UI" panose="020B0502040204020203" pitchFamily="34" charset="0"/>
              </a:rPr>
              <a:t>fornicación</a:t>
            </a:r>
            <a:r>
              <a:rPr lang="es-MX" sz="2000" b="0" i="1" u="none" strike="noStrike" baseline="0" dirty="0">
                <a:latin typeface="Segoe UI" panose="020B0502040204020203" pitchFamily="34" charset="0"/>
              </a:rPr>
              <a:t> y toda inmundicia, o avaricia, </a:t>
            </a:r>
            <a:r>
              <a:rPr lang="es-MX" sz="2000" b="1" i="1" u="sng" strike="noStrike" baseline="0" dirty="0">
                <a:solidFill>
                  <a:srgbClr val="FF0000"/>
                </a:solidFill>
                <a:latin typeface="Segoe UI" panose="020B0502040204020203" pitchFamily="34" charset="0"/>
              </a:rPr>
              <a:t>ni aun se nombre entre vosotros, como conviene a santos</a:t>
            </a:r>
            <a:r>
              <a:rPr lang="es-MX" sz="2000" b="1" i="0" u="sng" strike="noStrike" baseline="0" dirty="0">
                <a:latin typeface="Segoe UI" panose="020B0502040204020203" pitchFamily="34" charset="0"/>
              </a:rPr>
              <a:t>;</a:t>
            </a:r>
          </a:p>
          <a:p>
            <a:pPr marL="0" marR="450" indent="0" rtl="0">
              <a:buNone/>
            </a:pPr>
            <a:r>
              <a:rPr lang="es-MX" sz="2000" b="1" dirty="0">
                <a:latin typeface="Segoe UI" panose="020B0502040204020203" pitchFamily="34" charset="0"/>
              </a:rPr>
              <a:t>Efesios 5:22 </a:t>
            </a:r>
            <a:r>
              <a:rPr lang="es-MX" sz="2000" b="1" i="1" u="sng" dirty="0">
                <a:solidFill>
                  <a:srgbClr val="FF0000"/>
                </a:solidFill>
                <a:latin typeface="Segoe UI" panose="020B0502040204020203" pitchFamily="34" charset="0"/>
              </a:rPr>
              <a:t>Las casadas estén sujetas a sus propios maridos</a:t>
            </a:r>
            <a:r>
              <a:rPr lang="es-MX" sz="2000" i="1" dirty="0">
                <a:latin typeface="Segoe UI" panose="020B0502040204020203" pitchFamily="34" charset="0"/>
              </a:rPr>
              <a:t>, como al Señor;</a:t>
            </a:r>
          </a:p>
          <a:p>
            <a:pPr marL="0" marR="450" indent="0" rtl="0">
              <a:buNone/>
            </a:pPr>
            <a:r>
              <a:rPr lang="es-MX" sz="2000" b="1" dirty="0">
                <a:latin typeface="Segoe UI" panose="020B0502040204020203" pitchFamily="34" charset="0"/>
              </a:rPr>
              <a:t>Efesios 5:25 </a:t>
            </a:r>
            <a:r>
              <a:rPr lang="es-MX" sz="2000" b="1" i="1" u="sng" dirty="0">
                <a:solidFill>
                  <a:srgbClr val="FF0000"/>
                </a:solidFill>
                <a:latin typeface="Segoe UI" panose="020B0502040204020203" pitchFamily="34" charset="0"/>
              </a:rPr>
              <a:t>Maridos, amad a vuestras mujeres</a:t>
            </a:r>
            <a:r>
              <a:rPr lang="es-MX" sz="2000" i="1" dirty="0">
                <a:latin typeface="Segoe UI" panose="020B0502040204020203" pitchFamily="34" charset="0"/>
              </a:rPr>
              <a:t>, así como Cristo amó a la iglesia, y se entregó a sí mismo por ella,</a:t>
            </a:r>
          </a:p>
          <a:p>
            <a:pPr marL="0" marR="450" indent="0" rtl="0">
              <a:buNone/>
            </a:pPr>
            <a:r>
              <a:rPr lang="es-MX" sz="2000" dirty="0"/>
              <a:t>¿Por qué? ¿Por qué Dios quiso la mujer sea sumisa debajo del hombre?</a:t>
            </a:r>
          </a:p>
        </p:txBody>
      </p:sp>
    </p:spTree>
    <p:extLst>
      <p:ext uri="{BB962C8B-B14F-4D97-AF65-F5344CB8AC3E}">
        <p14:creationId xmlns:p14="http://schemas.microsoft.com/office/powerpoint/2010/main" val="829649791"/>
      </p:ext>
    </p:extLst>
  </p:cSld>
  <p:clrMapOvr>
    <a:masterClrMapping/>
  </p:clrMapOvr>
  <p:transition spd="slow">
    <p:push dir="u"/>
  </p:transition>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2018</TotalTime>
  <Words>6726</Words>
  <Application>Microsoft Office PowerPoint</Application>
  <PresentationFormat>Panorámica</PresentationFormat>
  <Paragraphs>217</Paragraphs>
  <Slides>24</Slides>
  <Notes>23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24</vt:i4>
      </vt:variant>
    </vt:vector>
  </HeadingPairs>
  <TitlesOfParts>
    <vt:vector size="30" baseType="lpstr">
      <vt:lpstr>Arial</vt:lpstr>
      <vt:lpstr>Calibri</vt:lpstr>
      <vt:lpstr>Calibri Light</vt:lpstr>
      <vt:lpstr>Segoe UI</vt:lpstr>
      <vt:lpstr>Times New Roman</vt:lpstr>
      <vt:lpstr>Tema de Office</vt:lpstr>
      <vt:lpstr>Sobrevista para Hoy</vt:lpstr>
      <vt:lpstr>Entendiendo la sumisión Efesios 5:21 Someteos unos a otros en el temor de Dios.</vt:lpstr>
      <vt:lpstr>Eres la niña de sus ojos</vt:lpstr>
      <vt:lpstr>La Causa de Divisiones entre esposa y marido</vt:lpstr>
      <vt:lpstr>No dejes entrar divisiones y desacuerdos.</vt:lpstr>
      <vt:lpstr>No dejes entrar las divisiones y desacuerdos </vt:lpstr>
      <vt:lpstr>El Perdón es parte del Amor</vt:lpstr>
      <vt:lpstr>El Perdón es parte del Amor</vt:lpstr>
      <vt:lpstr>Resumen de estudios pasados</vt:lpstr>
      <vt:lpstr>Resumen de estudios pasados</vt:lpstr>
      <vt:lpstr>La Unión y  lo que Se Une</vt:lpstr>
      <vt:lpstr>Siendo una carne</vt:lpstr>
      <vt:lpstr>¿Qué nos une entonces?</vt:lpstr>
      <vt:lpstr>Pensando lo mismo</vt:lpstr>
      <vt:lpstr>Todos sumisos a Dios</vt:lpstr>
      <vt:lpstr>La Rebelión Pública de Vasti</vt:lpstr>
      <vt:lpstr>La Rebelión Pública de Vasti</vt:lpstr>
      <vt:lpstr>Los dos tienen tareas según su género</vt:lpstr>
      <vt:lpstr>La diferencia entre solteras y casadas</vt:lpstr>
      <vt:lpstr>Dios Bendice a los Justos</vt:lpstr>
      <vt:lpstr>Ama como Cristo te ama</vt:lpstr>
      <vt:lpstr>La base del matrimonio  es el Amor</vt:lpstr>
      <vt:lpstr>La base del matrimonio es el Amor</vt:lpstr>
      <vt:lpstr>Conclusión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David Cox</dc:creator>
  <cp:lastModifiedBy>David Cox</cp:lastModifiedBy>
  <cp:revision>92</cp:revision>
  <dcterms:created xsi:type="dcterms:W3CDTF">2021-05-20T10:49:25Z</dcterms:created>
  <dcterms:modified xsi:type="dcterms:W3CDTF">2021-05-22T01:20:12Z</dcterms:modified>
</cp:coreProperties>
</file>