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77" r:id="rId2"/>
    <p:sldId id="298" r:id="rId3"/>
    <p:sldId id="256" r:id="rId4"/>
    <p:sldId id="276" r:id="rId5"/>
    <p:sldId id="273" r:id="rId6"/>
    <p:sldId id="274" r:id="rId7"/>
    <p:sldId id="285" r:id="rId8"/>
    <p:sldId id="286" r:id="rId9"/>
    <p:sldId id="299" r:id="rId10"/>
    <p:sldId id="301" r:id="rId11"/>
    <p:sldId id="275" r:id="rId12"/>
    <p:sldId id="303" r:id="rId13"/>
    <p:sldId id="278" r:id="rId14"/>
    <p:sldId id="287" r:id="rId15"/>
    <p:sldId id="288" r:id="rId16"/>
    <p:sldId id="296" r:id="rId17"/>
    <p:sldId id="297" r:id="rId18"/>
    <p:sldId id="280" r:id="rId19"/>
    <p:sldId id="282" r:id="rId20"/>
    <p:sldId id="283" r:id="rId21"/>
    <p:sldId id="284" r:id="rId22"/>
    <p:sldId id="281" r:id="rId23"/>
    <p:sldId id="289" r:id="rId24"/>
    <p:sldId id="290" r:id="rId25"/>
    <p:sldId id="292" r:id="rId26"/>
    <p:sldId id="293" r:id="rId27"/>
    <p:sldId id="291" r:id="rId28"/>
    <p:sldId id="272" r:id="rId29"/>
    <p:sldId id="295" r:id="rId30"/>
    <p:sldId id="294" r:id="rId31"/>
    <p:sldId id="300" r:id="rId32"/>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Introducción" id="{BCE21FAC-8E32-47CE-A9E2-E60ABC232DE9}">
          <p14:sldIdLst>
            <p14:sldId id="277"/>
            <p14:sldId id="298"/>
            <p14:sldId id="256"/>
            <p14:sldId id="276"/>
            <p14:sldId id="273"/>
            <p14:sldId id="274"/>
          </p14:sldIdLst>
        </p14:section>
        <p14:section name="Causas de conflicto" id="{B607EC02-7F7B-4E31-B2F9-307067FC18F8}">
          <p14:sldIdLst>
            <p14:sldId id="285"/>
            <p14:sldId id="286"/>
            <p14:sldId id="299"/>
            <p14:sldId id="301"/>
            <p14:sldId id="275"/>
            <p14:sldId id="303"/>
            <p14:sldId id="278"/>
            <p14:sldId id="287"/>
            <p14:sldId id="288"/>
            <p14:sldId id="296"/>
            <p14:sldId id="297"/>
          </p14:sldIdLst>
        </p14:section>
        <p14:section name="D. Uno va al Diablo, y el otro no quiere ir." id="{9E1DB227-0616-4DB9-9F8C-1C6B325DE185}">
          <p14:sldIdLst>
            <p14:sldId id="280"/>
          </p14:sldIdLst>
        </p14:section>
        <p14:section name="II. Viviendo con un cónyuge inconverso" id="{CF84B737-0080-43A4-B694-8C9BC7977375}">
          <p14:sldIdLst>
            <p14:sldId id="282"/>
            <p14:sldId id="283"/>
            <p14:sldId id="284"/>
            <p14:sldId id="281"/>
            <p14:sldId id="289"/>
            <p14:sldId id="290"/>
            <p14:sldId id="292"/>
            <p14:sldId id="293"/>
            <p14:sldId id="291"/>
            <p14:sldId id="272"/>
            <p14:sldId id="295"/>
            <p14:sldId id="294"/>
            <p14:sldId id="300"/>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61224" autoAdjust="0"/>
  </p:normalViewPr>
  <p:slideViewPr>
    <p:cSldViewPr snapToGrid="0">
      <p:cViewPr varScale="1">
        <p:scale>
          <a:sx n="44" d="100"/>
          <a:sy n="44" d="100"/>
        </p:scale>
        <p:origin x="1740" y="48"/>
      </p:cViewPr>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4507C4F-2B8D-4245-8B55-7DBD02318D40}" type="datetimeFigureOut">
              <a:rPr lang="es-MX" smtClean="0"/>
              <a:t>16/05/2021</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D15A495-9385-49BD-BC03-78BFCA606338}" type="slidenum">
              <a:rPr lang="es-MX" smtClean="0"/>
              <a:t>‹Nº›</a:t>
            </a:fld>
            <a:endParaRPr lang="es-MX"/>
          </a:p>
        </p:txBody>
      </p:sp>
    </p:spTree>
    <p:extLst>
      <p:ext uri="{BB962C8B-B14F-4D97-AF65-F5344CB8AC3E}">
        <p14:creationId xmlns:p14="http://schemas.microsoft.com/office/powerpoint/2010/main" val="6123181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El matrimonio ha sido descrito como un castillo bajo asedio, que todos los de afuera quieren entrar, y todos los de adentro quieren salir. El atractivo es lo prohibido, y una vez es legal de tener relaciones sexuales, se pierde su brillo y atracción. Si toda la relación es “lo físico,” no tienen nada para atraerles uno al otro.</a:t>
            </a:r>
          </a:p>
          <a:p>
            <a:pPr marL="171450" indent="-171450">
              <a:buFont typeface="Arial" panose="020B0604020202020204" pitchFamily="34" charset="0"/>
              <a:buChar char="•"/>
            </a:pPr>
            <a:r>
              <a:rPr lang="es-MX" dirty="0"/>
              <a:t>Un esposo y su esposa pueden diferir en muchos puntos, pero tienen los dos de nunca diferir en este punto importante, que nunca van a abandonar su matrimonio sino esforzarse para que su matrimonio sea lo que Dios quiere. Esto es el voto que cada uno hace en la boda, de quedase en amor y juntos hasta la muerte.</a:t>
            </a:r>
          </a:p>
          <a:p>
            <a:pPr marL="171450" indent="-171450">
              <a:buFont typeface="Arial" panose="020B0604020202020204" pitchFamily="34" charset="0"/>
              <a:buChar char="•"/>
            </a:pPr>
            <a:r>
              <a:rPr lang="es-MX" dirty="0"/>
              <a:t>El concepto del matrimonio es un verbo, una acción que es constante. Es cómo le amas a tu cónyuge en la forma que Dios es amor, cómo el Padre Dios ama a su Hijo Dios. A fin de cuentas, tu matrimonio es el resultado (bien o mal) de lo que los dos de ustedes hacen que el matrimonio llegue a ser. Puede ser un paraíso en la tierra o un infierno antes de su tiempo, y todo depende en cómo lo haces, tú y tu cónyuge.</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3</a:t>
            </a:fld>
            <a:endParaRPr lang="es-MX"/>
          </a:p>
        </p:txBody>
      </p:sp>
    </p:spTree>
    <p:extLst>
      <p:ext uri="{BB962C8B-B14F-4D97-AF65-F5344CB8AC3E}">
        <p14:creationId xmlns:p14="http://schemas.microsoft.com/office/powerpoint/2010/main" val="47666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Los puntos salientes aquí</a:t>
            </a:r>
          </a:p>
          <a:p>
            <a:pPr marL="228600" indent="-228600">
              <a:buFont typeface="+mj-lt"/>
              <a:buAutoNum type="arabicPeriod"/>
            </a:pPr>
            <a:r>
              <a:rPr lang="es-MX" dirty="0"/>
              <a:t>Tu eres una posesión de Jesús en que debes adorarle por medio de tu cuerpo. Eres el templo de Dios, donde Dios vive, y hace Su voluntad en el mundo como base para tu vida. Dios usa tu cuerpo, tu boca, tus acciones para cumplir SU voluntad. A lo menos así es como DEBE ser. Si Dios desea usarte en la conversión de tu cónyuge, debes ver esto como la tarea principal para ti hasta tu cónyuge llega a convertirse. Acepta esto.</a:t>
            </a:r>
          </a:p>
          <a:p>
            <a:pPr marL="228600" indent="-228600">
              <a:buFont typeface="+mj-lt"/>
              <a:buAutoNum type="arabicPeriod"/>
            </a:pPr>
            <a:r>
              <a:rPr lang="es-MX" dirty="0"/>
              <a:t>Como Amos 3:3, no hay y no puede haber concordancia entre un incrédulo y un cristiano. Lo importante de primera mano antes de todo, es de no entrar en esta situación con un incrédulo, en negocios, en matrimonio, en otras relaciones de la vida si es posible que la evites. Si estás en esta situación acéptala como la voluntad de Dios. Trabaja para la conversión de tu cónyuge y no pelees nada sobre cosas de poca importancia, sino guarda tus esfuerzos para las cosas que importan, su conversión a Cristo. Enfoca tus energías en la oración por su alma, y de vivir la vida cristiana bien ante sus ojos.</a:t>
            </a:r>
          </a:p>
          <a:p>
            <a:pPr marL="228600" indent="-228600">
              <a:buFont typeface="+mj-lt"/>
              <a:buAutoNum type="arabicPeriod"/>
            </a:pPr>
            <a:r>
              <a:rPr lang="es-MX" dirty="0"/>
              <a:t>El ser diferente (en tu vida de lo normal de un incrédulo) es todo lo que tu agradas a Dios. De ser santo. Siendo santo, te identificas como hijo o hija del Señor Todopoderoso. </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14</a:t>
            </a:fld>
            <a:endParaRPr lang="es-MX"/>
          </a:p>
        </p:txBody>
      </p:sp>
    </p:spTree>
    <p:extLst>
      <p:ext uri="{BB962C8B-B14F-4D97-AF65-F5344CB8AC3E}">
        <p14:creationId xmlns:p14="http://schemas.microsoft.com/office/powerpoint/2010/main" val="34804126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Los puntos salientes aquí</a:t>
            </a:r>
          </a:p>
          <a:p>
            <a:pPr marL="228600" indent="-228600">
              <a:buFont typeface="+mj-lt"/>
              <a:buAutoNum type="arabicPeriod" startAt="4"/>
            </a:pPr>
            <a:r>
              <a:rPr lang="es-MX" dirty="0"/>
              <a:t>Tienes que ser santo(a)  en tu matrimonio. Por ver tu vida, tu cónyuge debe ver a Jesucristo viviendo por medio de tu vida. Se santo en tus motivos, tus actitudes, por tus acciones, y sobre todo por tus palabras.</a:t>
            </a:r>
          </a:p>
          <a:p>
            <a:pPr marL="228600" indent="-228600">
              <a:buFont typeface="+mj-lt"/>
              <a:buAutoNum type="arabicPeriod" startAt="4"/>
            </a:pPr>
            <a:r>
              <a:rPr lang="es-MX" dirty="0"/>
              <a:t>De un lado, eres el ejemplo de Cristo, entonces no participes en las obras de las tinieblas. De otra parte, ten compasión, simpatía, y trabaja para ganar a la persona a ti, con el fin de ganarle para Cristo.</a:t>
            </a:r>
          </a:p>
          <a:p>
            <a:pPr marL="228600" indent="-228600">
              <a:buFont typeface="+mj-lt"/>
              <a:buAutoNum type="arabicPeriod" startAt="4"/>
            </a:pPr>
            <a:r>
              <a:rPr lang="es-MX" dirty="0"/>
              <a:t>El choque viene cuando un inconverso adora a sus dioses o ídolos, y ¿qué vas a hacer tu? Sus dioses pueden ser el futbol, el alcohol, las mujeres o romances de una mujer con otros hombres, o aun el trabajo, pero estos chocan cuando uno quiere ir a la iglesia y adorar a Jehová. Le va a estorbar que tu adoras al Dios verdadero. Te va a presionar a no ser tan extremista con las cosas de Dios. Esto es el mero Satanás, y tu lo tienes en tu hogar todos los días influenciándote, pero tienes a los hermanos y los sermones solo unas pocas horas cada semana.</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15</a:t>
            </a:fld>
            <a:endParaRPr lang="es-MX"/>
          </a:p>
        </p:txBody>
      </p:sp>
    </p:spTree>
    <p:extLst>
      <p:ext uri="{BB962C8B-B14F-4D97-AF65-F5344CB8AC3E}">
        <p14:creationId xmlns:p14="http://schemas.microsoft.com/office/powerpoint/2010/main" val="150709159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Las Escrituras son muy claras en que Dios ve el adulterio y la fornicación como abominaciones, y que esta actividad es vista por Dios como algo que merece la pena capital. No es ligero ante la vista de Dios.</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16</a:t>
            </a:fld>
            <a:endParaRPr lang="es-MX"/>
          </a:p>
        </p:txBody>
      </p:sp>
    </p:spTree>
    <p:extLst>
      <p:ext uri="{BB962C8B-B14F-4D97-AF65-F5344CB8AC3E}">
        <p14:creationId xmlns:p14="http://schemas.microsoft.com/office/powerpoint/2010/main" val="26852232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Lo que debemos entender en nuestras vidas es lo siguiente:</a:t>
            </a:r>
          </a:p>
          <a:p>
            <a:pPr marL="228600" indent="-228600">
              <a:buFont typeface="+mj-lt"/>
              <a:buAutoNum type="arabicPeriod"/>
            </a:pPr>
            <a:r>
              <a:rPr lang="es-MX" dirty="0"/>
              <a:t>Dios esta muy en contra de la fornicación y el adulterio.</a:t>
            </a:r>
          </a:p>
          <a:p>
            <a:pPr marL="228600" indent="-228600">
              <a:buFont typeface="+mj-lt"/>
              <a:buAutoNum type="arabicPeriod"/>
            </a:pPr>
            <a:r>
              <a:rPr lang="es-MX" dirty="0"/>
              <a:t>Para hacer estrecho esto, el que falla en adulterio, debe confesar esto buscando perdón, debe arrepentirse de ello y dejarlo totalmente, y debe suplicar por misericordia y perdón (de su cónyuge y de Dios).</a:t>
            </a:r>
          </a:p>
          <a:p>
            <a:pPr marL="228600" indent="-228600">
              <a:buFont typeface="+mj-lt"/>
              <a:buAutoNum type="arabicPeriod"/>
            </a:pPr>
            <a:r>
              <a:rPr lang="es-MX" dirty="0"/>
              <a:t>Muchas cónyuges causan el adulterio en su pareja por 1) su actitud moral y social de atacar y rehusar a su cónyuge en el matrimonio. 2) por no hacer sexo con su pareja por razones (siempre hay una razón “válida”) pero el resultado es no regresar a hacerlo después que pasa la razón. ( </a:t>
            </a:r>
            <a:r>
              <a:rPr lang="es-MX" b="1" dirty="0"/>
              <a:t>1Cor 7:5 </a:t>
            </a:r>
            <a:r>
              <a:rPr lang="es-MX" sz="1800" b="0" i="1" u="none" strike="noStrike" baseline="0" dirty="0">
                <a:solidFill>
                  <a:srgbClr val="080000"/>
                </a:solidFill>
                <a:latin typeface="Segoe UI" panose="020B0502040204020203" pitchFamily="34" charset="0"/>
              </a:rPr>
              <a:t>No os neguéis « el uno al otro,»</a:t>
            </a:r>
            <a:r>
              <a:rPr lang="es-MX" sz="1800" b="0" i="0" u="none" strike="noStrike" baseline="0" dirty="0">
                <a:solidFill>
                  <a:srgbClr val="080000"/>
                </a:solidFill>
                <a:latin typeface="Segoe UI" panose="020B0502040204020203" pitchFamily="34" charset="0"/>
              </a:rPr>
              <a:t>).</a:t>
            </a:r>
            <a:r>
              <a:rPr lang="es-MX" dirty="0"/>
              <a:t> 3) Por poco estimar los principios de Dios en su matrimonio.</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17</a:t>
            </a:fld>
            <a:endParaRPr lang="es-MX"/>
          </a:p>
        </p:txBody>
      </p:sp>
    </p:spTree>
    <p:extLst>
      <p:ext uri="{BB962C8B-B14F-4D97-AF65-F5344CB8AC3E}">
        <p14:creationId xmlns:p14="http://schemas.microsoft.com/office/powerpoint/2010/main" val="205527996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Adicciones y simplemente ser muy malo en su vida, siempre haciendo maldad son elecciones de las que uno puede hacer. Si tu cónyuge hace esta elección, entonces vas a tener muchos problemas. Mejor que metes a tu cónyuge en las manos de Dios y en oración.</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18</a:t>
            </a:fld>
            <a:endParaRPr lang="es-MX"/>
          </a:p>
        </p:txBody>
      </p:sp>
    </p:spTree>
    <p:extLst>
      <p:ext uri="{BB962C8B-B14F-4D97-AF65-F5344CB8AC3E}">
        <p14:creationId xmlns:p14="http://schemas.microsoft.com/office/powerpoint/2010/main" val="21619558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None/>
            </a:pPr>
            <a:r>
              <a:rPr lang="en-US" dirty="0"/>
              <a:t>El Cristiano  (o la Cristiana </a:t>
            </a:r>
            <a:r>
              <a:rPr lang="es-MX" dirty="0"/>
              <a:t>)  tiene que afirmar y defender su fe cristiana. Esto esta vinculado con su salvación, y no puede abandonar su fe.</a:t>
            </a:r>
          </a:p>
          <a:p>
            <a:pPr marL="0" indent="0">
              <a:buNone/>
            </a:pPr>
            <a:r>
              <a:rPr lang="es-MX" b="1" dirty="0"/>
              <a:t>Hablando se entiende. </a:t>
            </a:r>
            <a:r>
              <a:rPr lang="es-MX" dirty="0"/>
              <a:t>Una gran parte de la ruina de los matrimonios es simplemente no pueden hablar bien, y entenderse uno al otro. De ganar al otro a Cristo es muy importante, pero antes de ganar a la persona inconversa, tienes que hablarle “civilmente”. O sea, sin que cada discurso genere a ser un argumento.</a:t>
            </a:r>
          </a:p>
          <a:p>
            <a:endParaRPr lang="es-MX" dirty="0"/>
          </a:p>
        </p:txBody>
      </p:sp>
      <p:sp>
        <p:nvSpPr>
          <p:cNvPr id="4" name="Marcador de número de diapositiva 3"/>
          <p:cNvSpPr>
            <a:spLocks noGrp="1"/>
          </p:cNvSpPr>
          <p:nvPr>
            <p:ph type="sldNum" sz="quarter" idx="5"/>
          </p:nvPr>
        </p:nvSpPr>
        <p:spPr/>
        <p:txBody>
          <a:bodyPr/>
          <a:lstStyle/>
          <a:p>
            <a:fld id="{AD15A495-9385-49BD-BC03-78BFCA606338}" type="slidenum">
              <a:rPr lang="es-MX" smtClean="0"/>
              <a:t>19</a:t>
            </a:fld>
            <a:endParaRPr lang="es-MX"/>
          </a:p>
        </p:txBody>
      </p:sp>
    </p:spTree>
    <p:extLst>
      <p:ext uri="{BB962C8B-B14F-4D97-AF65-F5344CB8AC3E}">
        <p14:creationId xmlns:p14="http://schemas.microsoft.com/office/powerpoint/2010/main" val="18334237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Primero, déjame aclarar  lo que no dice este versículo. Este versículo no nos da permiso de pecar. No es el punto.</a:t>
            </a:r>
          </a:p>
          <a:p>
            <a:r>
              <a:rPr lang="es-MX" dirty="0"/>
              <a:t>El punto es de no ofender a otros en sus vidas pecaminosas. O sea, por ver tu vida entregada a Cristo, esto debe hablarles a las personas inconversas, que TÚ tienes algo de alto valor.</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20</a:t>
            </a:fld>
            <a:endParaRPr lang="es-MX"/>
          </a:p>
        </p:txBody>
      </p:sp>
    </p:spTree>
    <p:extLst>
      <p:ext uri="{BB962C8B-B14F-4D97-AF65-F5344CB8AC3E}">
        <p14:creationId xmlns:p14="http://schemas.microsoft.com/office/powerpoint/2010/main" val="3562494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228600" indent="-228600">
              <a:buAutoNum type="arabicParenR"/>
            </a:pPr>
            <a:r>
              <a:rPr lang="es-MX" dirty="0"/>
              <a:t>Si tienes más problemas o peor problemas que la persona inconversa, ¿Por qué alguien inconverso va a querer lo que tu tienes? </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s-MX" dirty="0"/>
              <a:t>Si tu Jesucristo no te da paz y tranquilidad para vencer o aguantar tus problemas, ¿Por qué alguien inconverso va a querer lo que tu tienes? </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s-MX" dirty="0"/>
              <a:t>Si las Escrituras no te hacen mejor persona, mejor compañero o compañera, ¿Por qué alguien inconverso va a querer lo que tu tienes? </a:t>
            </a: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s-MX" dirty="0"/>
              <a:t>Si tu cristianismo no te hace más compasivo, si no tienes simpatía y compasión para otros, ¿Por qué alguien inconverso va a querer lo que tu tienes? </a:t>
            </a:r>
          </a:p>
          <a:p>
            <a:endParaRPr lang="es-MX" dirty="0"/>
          </a:p>
        </p:txBody>
      </p:sp>
      <p:sp>
        <p:nvSpPr>
          <p:cNvPr id="4" name="Marcador de número de diapositiva 3"/>
          <p:cNvSpPr>
            <a:spLocks noGrp="1"/>
          </p:cNvSpPr>
          <p:nvPr>
            <p:ph type="sldNum" sz="quarter" idx="5"/>
          </p:nvPr>
        </p:nvSpPr>
        <p:spPr/>
        <p:txBody>
          <a:bodyPr/>
          <a:lstStyle/>
          <a:p>
            <a:fld id="{AD15A495-9385-49BD-BC03-78BFCA606338}" type="slidenum">
              <a:rPr lang="es-MX" smtClean="0"/>
              <a:t>21</a:t>
            </a:fld>
            <a:endParaRPr lang="es-MX"/>
          </a:p>
        </p:txBody>
      </p:sp>
    </p:spTree>
    <p:extLst>
      <p:ext uri="{BB962C8B-B14F-4D97-AF65-F5344CB8AC3E}">
        <p14:creationId xmlns:p14="http://schemas.microsoft.com/office/powerpoint/2010/main" val="32556280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Antes de cualquier otra cosa, tenemos que entender que Dios puso dentro de los seres humanos, dentro de hombres y mujeres, el deseo sexual, y esto es de Dios, no es un pecado. Pero llega a ser pecaminoso si te desahogas sexualmente con alguien o algo (como pornografía) que es afuera de tu cónyuge legal.</a:t>
            </a:r>
          </a:p>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s-MX" b="1" dirty="0"/>
              <a:t>No tocar mujer </a:t>
            </a:r>
            <a:r>
              <a:rPr lang="es-MX" dirty="0"/>
              <a:t>– Es de tocar físicamente a una mujer. El tocar puede levantar sentimientos incorrectos si no es tu esposa.</a:t>
            </a:r>
          </a:p>
          <a:p>
            <a:pPr marL="171450" indent="-171450">
              <a:buFont typeface="Arial" panose="020B0604020202020204" pitchFamily="34" charset="0"/>
              <a:buChar char="•"/>
            </a:pPr>
            <a:r>
              <a:rPr lang="es-MX" dirty="0"/>
              <a:t>Para orientarnos sobre el sexo, Pablo declara que entre casados, </a:t>
            </a:r>
            <a:r>
              <a:rPr lang="es-MX" b="1" u="sng" dirty="0">
                <a:solidFill>
                  <a:srgbClr val="FF5050"/>
                </a:solidFill>
              </a:rPr>
              <a:t>deben cumplir cuando tu pareja quiere</a:t>
            </a:r>
            <a:r>
              <a:rPr lang="es-MX" dirty="0"/>
              <a:t>. Esto es claro, pero a veces difícil, especialmente cuando están peleando. Las diferencias pueden venir y salir, pero la pareja no puede dejar que las diferencias interrumpan su relación física.</a:t>
            </a:r>
          </a:p>
          <a:p>
            <a:pPr marL="171450" indent="-171450">
              <a:buFont typeface="Arial" panose="020B0604020202020204" pitchFamily="34" charset="0"/>
              <a:buChar char="•"/>
            </a:pPr>
            <a:r>
              <a:rPr lang="es-MX" dirty="0"/>
              <a:t>En la vida, habrá situaciones de enfermedades y problemas similares. Pero los dos deben entender lo que está pasando y trabajar en cumplir el uno con el otro.</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22</a:t>
            </a:fld>
            <a:endParaRPr lang="es-MX"/>
          </a:p>
        </p:txBody>
      </p:sp>
    </p:spTree>
    <p:extLst>
      <p:ext uri="{BB962C8B-B14F-4D97-AF65-F5344CB8AC3E}">
        <p14:creationId xmlns:p14="http://schemas.microsoft.com/office/powerpoint/2010/main" val="17452431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Dios pone que el sexo entre una pareja casada es afuera de tocar en lo de sus peleas y diferencias. Tienen que honrar este principio para que haya armonía en el matrimonio.</a:t>
            </a:r>
          </a:p>
          <a:p>
            <a:r>
              <a:rPr lang="es-MX" dirty="0"/>
              <a:t>Pero regresamos al punto de base, si uno es inconverso y no hace caso a los mandamientos de Dios, el cristiano no tiene muchas opciones. Hay un desigualdad entre ellos que va a destruir y arruinar su matrimonio.</a:t>
            </a:r>
          </a:p>
          <a:p>
            <a:r>
              <a:rPr lang="es-MX" dirty="0"/>
              <a:t>Pablo sigue por mencionar, no de mandamiento, pero de su preferencia personal, que es mejor entonces no casarse. ¿Qué? Sí, aunque los seres humanos tienen necesidad sexual que es puesta en uno por Dios, mejor que se controle a sí mismo y no casarse. Esto implica que tampoco se desahoga sexualmente ni en ninguna forma entonces. </a:t>
            </a:r>
          </a:p>
          <a:p>
            <a:r>
              <a:rPr lang="es-MX" dirty="0"/>
              <a:t>Pero Dios dio a la humanidad de reproducirse. Esto es por emparejarse uno varón con una mujer en matrimonio.</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23</a:t>
            </a:fld>
            <a:endParaRPr lang="es-MX"/>
          </a:p>
        </p:txBody>
      </p:sp>
    </p:spTree>
    <p:extLst>
      <p:ext uri="{BB962C8B-B14F-4D97-AF65-F5344CB8AC3E}">
        <p14:creationId xmlns:p14="http://schemas.microsoft.com/office/powerpoint/2010/main" val="6784274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D15A495-9385-49BD-BC03-78BFCA606338}" type="slidenum">
              <a:rPr lang="es-MX" smtClean="0"/>
              <a:t>4</a:t>
            </a:fld>
            <a:endParaRPr lang="es-MX"/>
          </a:p>
        </p:txBody>
      </p:sp>
    </p:spTree>
    <p:extLst>
      <p:ext uri="{BB962C8B-B14F-4D97-AF65-F5344CB8AC3E}">
        <p14:creationId xmlns:p14="http://schemas.microsoft.com/office/powerpoint/2010/main" val="17161561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O sea, NO ES LA VOLUNTAD DE DIOS QUE LA GENTE HAGA DIVORCIOS. Más abajo en 1 Corintios 7 Pablo va a tratar cuando tiene que hacerlo, pero es un fracaso del matrimonio, y no la voluntad de Dios.</a:t>
            </a:r>
          </a:p>
          <a:p>
            <a:r>
              <a:rPr lang="es-MX" dirty="0"/>
              <a:t>El divorcio aquí en estos versículos son iniciados por uno de los dos, o por los dos.</a:t>
            </a:r>
          </a:p>
          <a:p>
            <a:r>
              <a:rPr lang="es-MX" dirty="0"/>
              <a:t>Un punto importante.</a:t>
            </a:r>
          </a:p>
          <a:p>
            <a:r>
              <a:rPr lang="es-MX" dirty="0"/>
              <a:t>Tu matrimonio es un reflejo del amor de Dios. Debe ser a lo menos. Aun casado con un inconverso, debes obrar para que el amor puro y benigno salga y represente lo que es la esencia de tu Dios para el mundo. Empieza en cada uno individualmente. Aunque tu cónyuge decide de no seguir amándote, debes tu ser fiel al principio de amor que tratas de reflejar de Dios, en la Trinidad, y el amor de Dios hacia ti en tu matrimonio. Antes de remediar tus problemas conyugales, es el puro motivo de vivir el amor con otra persona (salva o no) en tu matrimonio.</a:t>
            </a:r>
          </a:p>
          <a:p>
            <a:endParaRPr lang="es-MX" dirty="0"/>
          </a:p>
        </p:txBody>
      </p:sp>
      <p:sp>
        <p:nvSpPr>
          <p:cNvPr id="4" name="Marcador de número de diapositiva 3"/>
          <p:cNvSpPr>
            <a:spLocks noGrp="1"/>
          </p:cNvSpPr>
          <p:nvPr>
            <p:ph type="sldNum" sz="quarter" idx="5"/>
          </p:nvPr>
        </p:nvSpPr>
        <p:spPr/>
        <p:txBody>
          <a:bodyPr/>
          <a:lstStyle/>
          <a:p>
            <a:fld id="{AD15A495-9385-49BD-BC03-78BFCA606338}" type="slidenum">
              <a:rPr lang="es-MX" smtClean="0"/>
              <a:t>24</a:t>
            </a:fld>
            <a:endParaRPr lang="es-MX"/>
          </a:p>
        </p:txBody>
      </p:sp>
    </p:spTree>
    <p:extLst>
      <p:ext uri="{BB962C8B-B14F-4D97-AF65-F5344CB8AC3E}">
        <p14:creationId xmlns:p14="http://schemas.microsoft.com/office/powerpoint/2010/main" val="207152357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Dios manda cómo debemos vivir entre pareja, y para con los de conocidos afuera del matrimonio.</a:t>
            </a:r>
          </a:p>
          <a:p>
            <a:r>
              <a:rPr lang="es-MX" dirty="0"/>
              <a:t>Pero si las cosas se arruinan, y esto pasa, Dios quiere que te quedas cómo estás, casado, casado pero trabajando de mejorar la situación. Si estás divorciado, entonces quédate así. En el caso de divorciado y casado de nuevo, mejor no mover las cosas si puedes evitarlo. Siempre tratando de demostrar el amor de Dios en tu vida, en tu relación de tu matrimonio, en tu familia con tus hijos.</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25</a:t>
            </a:fld>
            <a:endParaRPr lang="es-MX"/>
          </a:p>
        </p:txBody>
      </p:sp>
    </p:spTree>
    <p:extLst>
      <p:ext uri="{BB962C8B-B14F-4D97-AF65-F5344CB8AC3E}">
        <p14:creationId xmlns:p14="http://schemas.microsoft.com/office/powerpoint/2010/main" val="141064300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Fíjate muy bien lo que Dios hace como “permitido”. </a:t>
            </a:r>
          </a:p>
          <a:p>
            <a:r>
              <a:rPr lang="es-MX" b="1" dirty="0"/>
              <a:t>La razón por el divorcio y la separación: </a:t>
            </a:r>
            <a:r>
              <a:rPr lang="es-MX" dirty="0"/>
              <a:t>Uno es inconverso.</a:t>
            </a:r>
          </a:p>
          <a:p>
            <a:r>
              <a:rPr lang="es-MX" b="1" dirty="0"/>
              <a:t>Quien deja a quien: </a:t>
            </a:r>
            <a:r>
              <a:rPr lang="es-MX" dirty="0"/>
              <a:t>El inconverso no quiere seguir en la relación.</a:t>
            </a:r>
          </a:p>
          <a:p>
            <a:r>
              <a:rPr lang="es-MX" b="1" dirty="0"/>
              <a:t>El objeto de todo:</a:t>
            </a:r>
            <a:r>
              <a:rPr lang="es-MX" dirty="0"/>
              <a:t> Paz</a:t>
            </a:r>
            <a:br>
              <a:rPr lang="es-MX" dirty="0"/>
            </a:br>
            <a:r>
              <a:rPr lang="es-MX" dirty="0"/>
              <a:t>Si pueden vivir juntos (tener algo de paz entre ellos) entonces siguen viviendo juntos. Si no hay paz y quieren terminar la relación, hazlo. El creyente no tiene obligación de quedarse en la relación si el inconverso quiere terminarlo.</a:t>
            </a:r>
          </a:p>
          <a:p>
            <a:r>
              <a:rPr lang="es-MX" b="1" dirty="0"/>
              <a:t>Porque el cristiano se queda en un matrimonio con un inconverso: </a:t>
            </a:r>
            <a:r>
              <a:rPr lang="es-MX" b="0" dirty="0"/>
              <a:t>Para salvar a su pareja. Esto es el punto más importante. Si puede ganarle para Cristo. Si se divorcian, las posibilidades son mínimas para ver el inconverso aceptar a Cristo.</a:t>
            </a:r>
            <a:r>
              <a:rPr lang="es-MX" dirty="0"/>
              <a:t> </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26</a:t>
            </a:fld>
            <a:endParaRPr lang="es-MX"/>
          </a:p>
        </p:txBody>
      </p:sp>
    </p:spTree>
    <p:extLst>
      <p:ext uri="{BB962C8B-B14F-4D97-AF65-F5344CB8AC3E}">
        <p14:creationId xmlns:p14="http://schemas.microsoft.com/office/powerpoint/2010/main" val="129398505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propósito de Dios en los matrimonios es para darnos el placer de replicar el amor de Dios en nuestras vidas diariamente, pero también para tener hijos que luego sean buenos cristianos. El divorcio destruye la formación de buenos cristianos. Todos los que ven tu divorcio en cualquier forma tendrán mala impresión sobre el poder de tu Dios, de cómo Dios puede transformarte para ganar a tu cónyuge para Cristo.</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27</a:t>
            </a:fld>
            <a:endParaRPr lang="es-MX"/>
          </a:p>
        </p:txBody>
      </p:sp>
    </p:spTree>
    <p:extLst>
      <p:ext uri="{BB962C8B-B14F-4D97-AF65-F5344CB8AC3E}">
        <p14:creationId xmlns:p14="http://schemas.microsoft.com/office/powerpoint/2010/main" val="391046557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noProof="0" dirty="0"/>
              <a:t>Primero sobre todo, mujer cristiana, ve que el propósito de Dios de ubicarte en una unión con un inconverso es para su salvación. Esto es por unos medios importantes.</a:t>
            </a:r>
          </a:p>
          <a:p>
            <a:pPr marL="228600" indent="-228600">
              <a:buFont typeface="+mj-lt"/>
              <a:buAutoNum type="arabicPeriod"/>
            </a:pPr>
            <a:r>
              <a:rPr lang="es-MX" noProof="0" dirty="0"/>
              <a:t>El primer medio es por tu sumisión a él. Tu conducta le habla mucho más fuerte a él que tus palabras. Nunca olvides esto.</a:t>
            </a:r>
          </a:p>
          <a:p>
            <a:pPr marL="228600" indent="-228600">
              <a:buFont typeface="+mj-lt"/>
              <a:buAutoNum type="arabicPeriod"/>
            </a:pPr>
            <a:r>
              <a:rPr lang="es-MX" b="1" noProof="0" dirty="0"/>
              <a:t>Conducta casta y respetuosa </a:t>
            </a:r>
            <a:r>
              <a:rPr lang="es-MX" noProof="0" dirty="0"/>
              <a:t>– limpia, casta, modesta. Respeto como si fuera miedo. Que tiene la persona en alta estima.</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28</a:t>
            </a:fld>
            <a:endParaRPr lang="es-MX"/>
          </a:p>
        </p:txBody>
      </p:sp>
    </p:spTree>
    <p:extLst>
      <p:ext uri="{BB962C8B-B14F-4D97-AF65-F5344CB8AC3E}">
        <p14:creationId xmlns:p14="http://schemas.microsoft.com/office/powerpoint/2010/main" val="702829322"/>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El mundo sin Cristo pinta la imagen de una mujer deseable en términos puro del exterior. Cómo se ve físicamente.</a:t>
            </a:r>
          </a:p>
          <a:p>
            <a:r>
              <a:rPr lang="es-MX" dirty="0"/>
              <a:t>Dios quiere que la mujer cristiana se nota por su espíritu, que es afable y apacible. Afable es como amigable. Una amiga que actúa en forma de una amiga. Apacible es una persona que no se esfuerza su voluntad a cada rato, pero es buena persona y se acomoda a sí misma para que haya paz y tranquilidad.</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29</a:t>
            </a:fld>
            <a:endParaRPr lang="es-MX"/>
          </a:p>
        </p:txBody>
      </p:sp>
    </p:spTree>
    <p:extLst>
      <p:ext uri="{BB962C8B-B14F-4D97-AF65-F5344CB8AC3E}">
        <p14:creationId xmlns:p14="http://schemas.microsoft.com/office/powerpoint/2010/main" val="420176476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Los ejemplos de las buenas mujeres en la Biblia es tema para otro sermón.</a:t>
            </a:r>
          </a:p>
          <a:p>
            <a:r>
              <a:rPr lang="es-MX" dirty="0"/>
              <a:t>Pero ellas ataviaban en estar sujetas a sus maridos.</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30</a:t>
            </a:fld>
            <a:endParaRPr lang="es-MX"/>
          </a:p>
        </p:txBody>
      </p:sp>
    </p:spTree>
    <p:extLst>
      <p:ext uri="{BB962C8B-B14F-4D97-AF65-F5344CB8AC3E}">
        <p14:creationId xmlns:p14="http://schemas.microsoft.com/office/powerpoint/2010/main" val="291915617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AD15A495-9385-49BD-BC03-78BFCA606338}" type="slidenum">
              <a:rPr lang="es-MX" smtClean="0"/>
              <a:t>31</a:t>
            </a:fld>
            <a:endParaRPr lang="es-MX"/>
          </a:p>
        </p:txBody>
      </p:sp>
    </p:spTree>
    <p:extLst>
      <p:ext uri="{BB962C8B-B14F-4D97-AF65-F5344CB8AC3E}">
        <p14:creationId xmlns:p14="http://schemas.microsoft.com/office/powerpoint/2010/main" val="41506132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sz="1200" dirty="0"/>
              <a:t>Hay una gran necesidad que los dos sean salvos para que haya armonía en el matrimonio. Mejor dicho, debes preocuparte por la salvación de tu cónyuge antes de todo. Si amas a tu cónyuge, antes de resolver conflictos en el matrimonio, quieres ver el bien de su alma, que va al cielo con Cristo antes de nada. La salvación de tu esposo o esposa no es la solución de </a:t>
            </a:r>
            <a:r>
              <a:rPr lang="es-MX" sz="1200" b="1" u="sng" dirty="0"/>
              <a:t>tus</a:t>
            </a:r>
            <a:r>
              <a:rPr lang="es-MX" sz="1200" dirty="0"/>
              <a:t> problemas. Es la solución de todos los problemas en la vida de tu cónyuge. Esto es lo importante.</a:t>
            </a:r>
          </a:p>
          <a:p>
            <a:pPr marL="171450" indent="-171450">
              <a:buFont typeface="Arial" panose="020B0604020202020204" pitchFamily="34" charset="0"/>
              <a:buChar char="•"/>
            </a:pPr>
            <a:r>
              <a:rPr lang="es-MX" sz="1200" dirty="0"/>
              <a:t>Por consecuencia adicional, la conversión de tu cónyuge va a mejorar tu matrimonio.</a:t>
            </a:r>
          </a:p>
          <a:p>
            <a:pPr marL="171450" indent="-171450">
              <a:buFont typeface="Arial" panose="020B0604020202020204" pitchFamily="34" charset="0"/>
              <a:buChar char="•"/>
            </a:pPr>
            <a:r>
              <a:rPr lang="es-MX" sz="1200" dirty="0"/>
              <a:t>El motivo singular y más importante es que el alma de tu cónyuge se salve. El ser lleno del Espíritu Santo es realmente el deseo y acción de hacer la vida de otra persona feliz, obediente a Dios, en paz, en tranquilidad, llena de todas las bendiciones que tu puedes darle.</a:t>
            </a:r>
          </a:p>
          <a:p>
            <a:pPr marL="171450" indent="-171450">
              <a:buFont typeface="Arial" panose="020B0604020202020204" pitchFamily="34" charset="0"/>
              <a:buChar char="•"/>
            </a:pPr>
            <a:r>
              <a:rPr lang="es-MX" sz="1200" b="1" dirty="0"/>
              <a:t>1Tim 4:16 </a:t>
            </a:r>
            <a:r>
              <a:rPr lang="es-MX" sz="1200" dirty="0"/>
              <a:t>dice que es por </a:t>
            </a:r>
            <a:r>
              <a:rPr lang="es-MX" sz="1200" b="1" u="sng" dirty="0"/>
              <a:t>TU</a:t>
            </a:r>
            <a:r>
              <a:rPr lang="es-MX" sz="1200" dirty="0"/>
              <a:t> fe, tus doctrinas bíblicas que tú crees y estimas como esenciales en tu propia vida, los principios y reglas de Dios que tu persistes en creer y practicar en tu vida, estos van a salvar a otros a tu alrededor. Esto en sí es una promesa y principio de Dios.</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7</a:t>
            </a:fld>
            <a:endParaRPr lang="es-MX"/>
          </a:p>
        </p:txBody>
      </p:sp>
    </p:spTree>
    <p:extLst>
      <p:ext uri="{BB962C8B-B14F-4D97-AF65-F5344CB8AC3E}">
        <p14:creationId xmlns:p14="http://schemas.microsoft.com/office/powerpoint/2010/main" val="1195665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sz="1200" dirty="0"/>
              <a:t>Tenemos que enfatizar que la razón porque tu cónyuge actúa mal es en la mayoría de los casos porque es inconverso. Si es salvo, es porque no ha crecido espiritualmente por falta de una buena iglesia, o por falta de la influencia de buenos cristianos en su vida. Promueves tú el bien en su vida por tu ejemplo de Cristo, entonces?</a:t>
            </a:r>
          </a:p>
          <a:p>
            <a:pPr marL="171450" indent="-171450">
              <a:buFont typeface="Arial" panose="020B0604020202020204" pitchFamily="34" charset="0"/>
              <a:buChar char="•"/>
            </a:pPr>
            <a:r>
              <a:rPr lang="es-MX" sz="1200" dirty="0"/>
              <a:t>A veces, te trata mal porque tú actúas mal hacia tu cónyuge. La gente inconversa o inmadura responde en la misma forma en que le tratas.</a:t>
            </a:r>
          </a:p>
          <a:p>
            <a:pPr marL="171450" indent="-171450">
              <a:buFont typeface="Arial" panose="020B0604020202020204" pitchFamily="34" charset="0"/>
              <a:buChar char="•"/>
            </a:pPr>
            <a:r>
              <a:rPr lang="es-MX" sz="1200" dirty="0"/>
              <a:t>Si siembras el bien, cosechas el bien de regreso. </a:t>
            </a:r>
          </a:p>
          <a:p>
            <a:pPr marL="171450" indent="-171450">
              <a:buFont typeface="Arial" panose="020B0604020202020204" pitchFamily="34" charset="0"/>
              <a:buChar char="•"/>
            </a:pPr>
            <a:r>
              <a:rPr lang="es-MX" sz="1200" dirty="0"/>
              <a:t>Lo más que tratas de resolver los problemas matrimoniales, lo más que la salvación de los dos viene a la superficie.</a:t>
            </a:r>
          </a:p>
          <a:p>
            <a:pPr marL="171450" indent="-171450">
              <a:buFont typeface="Arial" panose="020B0604020202020204" pitchFamily="34" charset="0"/>
              <a:buChar char="•"/>
            </a:pPr>
            <a:r>
              <a:rPr lang="es-MX" sz="1200" dirty="0"/>
              <a:t>La gente salva no se vincula y no debe vincularse en matrimonio con inconversos de primer plano.</a:t>
            </a:r>
          </a:p>
          <a:p>
            <a:pPr marL="171450" indent="-171450">
              <a:buFont typeface="Arial" panose="020B0604020202020204" pitchFamily="34" charset="0"/>
              <a:buChar char="•"/>
            </a:pPr>
            <a:r>
              <a:rPr lang="es-MX" sz="1200" dirty="0"/>
              <a:t>Los cristianos maduros no provocan antagonismos hacia otras personas. Los cristianos maduros toman las agresiones hacia ellos, y responden solamente con ignorar estas agresiones y regresar el amor a cambio. Recuerda, Ama a tus enemigos porque es uno de los principales mandamientos de Dios.</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8</a:t>
            </a:fld>
            <a:endParaRPr lang="es-MX"/>
          </a:p>
        </p:txBody>
      </p:sp>
    </p:spTree>
    <p:extLst>
      <p:ext uri="{BB962C8B-B14F-4D97-AF65-F5344CB8AC3E}">
        <p14:creationId xmlns:p14="http://schemas.microsoft.com/office/powerpoint/2010/main" val="2210880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¿Crees que los principios de Dios se aplican en la vida, y son verdades que dan resultado como Dios promete? Aquí esta un buen ejemplo para ver si crees a Dios.</a:t>
            </a:r>
          </a:p>
          <a:p>
            <a:pPr marL="171450" indent="-171450">
              <a:buFont typeface="Arial" panose="020B0604020202020204" pitchFamily="34" charset="0"/>
              <a:buChar char="•"/>
            </a:pPr>
            <a:r>
              <a:rPr lang="es-MX" dirty="0"/>
              <a:t>Trata bien a tu cónyuge, y se te va a regresar lo mismo un día. ¿Es Dios un mentiroso en esto o es la verdad?</a:t>
            </a:r>
          </a:p>
          <a:p>
            <a:pPr marL="171450" indent="-171450">
              <a:buFont typeface="Arial" panose="020B0604020202020204" pitchFamily="34" charset="0"/>
              <a:buChar char="•"/>
            </a:pPr>
            <a:r>
              <a:rPr lang="es-MX" dirty="0"/>
              <a:t>Si siembras conflicto y agresión contra tu cónyuge, no te sorprendas cuando tu cónyuge te lo regrese.</a:t>
            </a:r>
          </a:p>
          <a:p>
            <a:pPr marL="171450" indent="-171450">
              <a:buFont typeface="Arial" panose="020B0604020202020204" pitchFamily="34" charset="0"/>
              <a:buChar char="•"/>
            </a:pPr>
            <a:r>
              <a:rPr lang="es-MX" dirty="0"/>
              <a:t>Si siembras amor, humildad, y servicio a tu cónyuge, con tiempo puede ser que te lo regrese.</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9</a:t>
            </a:fld>
            <a:endParaRPr lang="es-MX"/>
          </a:p>
        </p:txBody>
      </p:sp>
    </p:spTree>
    <p:extLst>
      <p:ext uri="{BB962C8B-B14F-4D97-AF65-F5344CB8AC3E}">
        <p14:creationId xmlns:p14="http://schemas.microsoft.com/office/powerpoint/2010/main" val="326489969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Según este pasaje en Santiago 4, el problema es claro. Los problemas vienen por estas razones…</a:t>
            </a:r>
          </a:p>
          <a:p>
            <a:pPr marL="228600" indent="-228600">
              <a:buAutoNum type="arabicParenR"/>
            </a:pPr>
            <a:r>
              <a:rPr lang="es-MX" dirty="0"/>
              <a:t>Nuestra pasiones de tener nuestra voluntad.</a:t>
            </a:r>
          </a:p>
          <a:p>
            <a:pPr marL="228600" indent="-228600">
              <a:buAutoNum type="arabicParenR"/>
            </a:pPr>
            <a:r>
              <a:rPr lang="es-MX" dirty="0"/>
              <a:t>Nuestra codicia de poseer “cosas.” En un punto es la codicia, si otros tienen algo y tú no, es envidia. Vamos a dejar todas estas posesiones en salirnos de esta tierra. </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10</a:t>
            </a:fld>
            <a:endParaRPr lang="es-MX"/>
          </a:p>
        </p:txBody>
      </p:sp>
    </p:spTree>
    <p:extLst>
      <p:ext uri="{BB962C8B-B14F-4D97-AF65-F5344CB8AC3E}">
        <p14:creationId xmlns:p14="http://schemas.microsoft.com/office/powerpoint/2010/main" val="1376611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Nuestra envidia, </a:t>
            </a:r>
            <a:r>
              <a:rPr lang="es-MX" i="1" dirty="0"/>
              <a:t>“otros tienen esto y yo también quiero para mi.</a:t>
            </a:r>
            <a:r>
              <a:rPr lang="es-MX" dirty="0"/>
              <a:t>”</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11</a:t>
            </a:fld>
            <a:endParaRPr lang="es-MX"/>
          </a:p>
        </p:txBody>
      </p:sp>
    </p:spTree>
    <p:extLst>
      <p:ext uri="{BB962C8B-B14F-4D97-AF65-F5344CB8AC3E}">
        <p14:creationId xmlns:p14="http://schemas.microsoft.com/office/powerpoint/2010/main" val="331798823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228600" indent="-228600">
              <a:buFont typeface="+mj-lt"/>
              <a:buAutoNum type="arabicParenR" startAt="3"/>
            </a:pPr>
            <a:r>
              <a:rPr lang="es-MX" dirty="0"/>
              <a:t>No pedimos a Dios en oración antes de todo. </a:t>
            </a:r>
            <a:r>
              <a:rPr lang="es-MX" b="1" dirty="0"/>
              <a:t>Santiago 4:2</a:t>
            </a:r>
            <a:r>
              <a:rPr lang="es-MX" dirty="0"/>
              <a:t> (arriba) </a:t>
            </a:r>
            <a:r>
              <a:rPr lang="es-MX" b="1" i="1" u="sng" dirty="0"/>
              <a:t>no lo tenéis lo que deseáis, porque no pedís</a:t>
            </a:r>
            <a:r>
              <a:rPr lang="es-MX" b="1" dirty="0"/>
              <a:t> </a:t>
            </a:r>
            <a:r>
              <a:rPr lang="es-MX" dirty="0"/>
              <a:t>(a Dios en oración)</a:t>
            </a:r>
          </a:p>
          <a:p>
            <a:pPr marL="228600" indent="-228600">
              <a:buAutoNum type="arabicParenR" startAt="3"/>
            </a:pPr>
            <a:r>
              <a:rPr lang="es-MX" dirty="0"/>
              <a:t>Nuestros motivos y corazones son para “</a:t>
            </a:r>
            <a:r>
              <a:rPr lang="es-MX" b="1" i="1" u="sng" dirty="0"/>
              <a:t>deleites</a:t>
            </a:r>
            <a:r>
              <a:rPr lang="es-MX" dirty="0"/>
              <a:t>” o “</a:t>
            </a:r>
            <a:r>
              <a:rPr lang="es-MX" b="1" i="1" u="sng" dirty="0"/>
              <a:t>lujos</a:t>
            </a:r>
            <a:r>
              <a:rPr lang="es-MX" dirty="0"/>
              <a:t>” en una mala forma de motivo por qué deseamos (Santiago 4:3). Empezamos con la primera causa, nuestras voluntades. Si no puedes controlar tus deseos y pasiones, vas a tener conflictos con otros.</a:t>
            </a:r>
          </a:p>
          <a:p>
            <a:pPr marL="171450" indent="-171450">
              <a:buFont typeface="Arial" panose="020B0604020202020204" pitchFamily="34" charset="0"/>
              <a:buChar char="•"/>
            </a:pPr>
            <a:r>
              <a:rPr lang="es-MX" dirty="0"/>
              <a:t>Cuando uno insiste en que tiene que tener algo o que siempre tiene la razón en cualquier discusión, entonces la guerra empieza. ¿Cuándo fue la última vez que admitiste a tu pareja que estabas mal en algo? Esto es una medida para ver que tan arrogante o humilde eres.</a:t>
            </a:r>
          </a:p>
          <a:p>
            <a:pPr marL="171450" indent="-171450">
              <a:buFont typeface="Arial" panose="020B0604020202020204" pitchFamily="34" charset="0"/>
              <a:buChar char="•"/>
            </a:pPr>
            <a:r>
              <a:rPr lang="es-MX" dirty="0"/>
              <a:t>Deseamos algo y la otra persona debe doblarse a tu voluntad. El concepto de que tú sirves a tu cónyuge va de mucho bien en quitar los conflictos entre ustedes.           Los cristianos deben ser buenos siervos a la gente. Fíjate que no es tu tarea de convencer a tu cónyuge de servirte. Debes TÚ servirle a tu cónyuge por quien eres tu delante de Dios, un hijo o una hija del Altísimo.</a:t>
            </a:r>
          </a:p>
          <a:p>
            <a:pPr marL="171450" indent="-171450">
              <a:buFont typeface="Arial" panose="020B0604020202020204" pitchFamily="34" charset="0"/>
              <a:buChar char="•"/>
            </a:pPr>
            <a:r>
              <a:rPr lang="es-MX" dirty="0"/>
              <a:t>Observación: Normalmente no es problema si los dos están enamorados, cómo la Biblia lo define, mi sacrificio para tu </a:t>
            </a:r>
            <a:r>
              <a:rPr lang="es-MX" u="none" dirty="0"/>
              <a:t>beneficio</a:t>
            </a:r>
            <a:r>
              <a:rPr lang="es-MX" dirty="0"/>
              <a:t>.</a:t>
            </a:r>
          </a:p>
          <a:p>
            <a:pPr marL="171450" indent="-171450">
              <a:buFont typeface="Arial" panose="020B0604020202020204" pitchFamily="34" charset="0"/>
              <a:buChar char="•"/>
            </a:pPr>
            <a:r>
              <a:rPr lang="es-MX" dirty="0"/>
              <a:t>En tal caso, los dos están tratando de vivir felizmente uno con la otra, y los dos se sacrifican.</a:t>
            </a:r>
          </a:p>
        </p:txBody>
      </p:sp>
      <p:sp>
        <p:nvSpPr>
          <p:cNvPr id="4" name="Marcador de número de diapositiva 3"/>
          <p:cNvSpPr>
            <a:spLocks noGrp="1"/>
          </p:cNvSpPr>
          <p:nvPr>
            <p:ph type="sldNum" sz="quarter" idx="5"/>
          </p:nvPr>
        </p:nvSpPr>
        <p:spPr/>
        <p:txBody>
          <a:bodyPr/>
          <a:lstStyle/>
          <a:p>
            <a:fld id="{AD15A495-9385-49BD-BC03-78BFCA606338}" type="slidenum">
              <a:rPr lang="es-MX" smtClean="0"/>
              <a:t>12</a:t>
            </a:fld>
            <a:endParaRPr lang="es-MX"/>
          </a:p>
        </p:txBody>
      </p:sp>
    </p:spTree>
    <p:extLst>
      <p:ext uri="{BB962C8B-B14F-4D97-AF65-F5344CB8AC3E}">
        <p14:creationId xmlns:p14="http://schemas.microsoft.com/office/powerpoint/2010/main" val="38304286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Más adelante vamos a ver 1 Corintios  7 lo que Dios manda en estas situaciones.</a:t>
            </a:r>
          </a:p>
          <a:p>
            <a:r>
              <a:rPr lang="es-MX" dirty="0"/>
              <a:t>Pero una persona sabia va a manejar la situación con el menos conflicto posible. Esto es obvio que NO va a esforzar su voluntad si puede evitarlo.</a:t>
            </a:r>
          </a:p>
          <a:p>
            <a:endParaRPr lang="es-MX" dirty="0"/>
          </a:p>
          <a:p>
            <a:endParaRPr lang="es-MX" dirty="0"/>
          </a:p>
        </p:txBody>
      </p:sp>
      <p:sp>
        <p:nvSpPr>
          <p:cNvPr id="4" name="Marcador de número de diapositiva 3"/>
          <p:cNvSpPr>
            <a:spLocks noGrp="1"/>
          </p:cNvSpPr>
          <p:nvPr>
            <p:ph type="sldNum" sz="quarter" idx="5"/>
          </p:nvPr>
        </p:nvSpPr>
        <p:spPr/>
        <p:txBody>
          <a:bodyPr/>
          <a:lstStyle/>
          <a:p>
            <a:fld id="{AD15A495-9385-49BD-BC03-78BFCA606338}" type="slidenum">
              <a:rPr lang="es-MX" smtClean="0"/>
              <a:t>13</a:t>
            </a:fld>
            <a:endParaRPr lang="es-MX"/>
          </a:p>
        </p:txBody>
      </p:sp>
    </p:spTree>
    <p:extLst>
      <p:ext uri="{BB962C8B-B14F-4D97-AF65-F5344CB8AC3E}">
        <p14:creationId xmlns:p14="http://schemas.microsoft.com/office/powerpoint/2010/main" val="40455153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1C5EA0-B1FC-46B7-B70C-9A544360C38C}"/>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FEAE38A5-D763-4B8C-87FE-D50ACF0541E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F9E1DF04-0FEC-46C9-AA9B-2A903061C367}"/>
              </a:ext>
            </a:extLst>
          </p:cNvPr>
          <p:cNvSpPr>
            <a:spLocks noGrp="1"/>
          </p:cNvSpPr>
          <p:nvPr>
            <p:ph type="dt" sz="half" idx="10"/>
          </p:nvPr>
        </p:nvSpPr>
        <p:spPr/>
        <p:txBody>
          <a:bodyPr/>
          <a:lstStyle/>
          <a:p>
            <a:fld id="{7CD82203-66EC-4329-A13D-4644B3BFC5B4}" type="datetime1">
              <a:rPr lang="es-MX" smtClean="0"/>
              <a:t>16/05/2021</a:t>
            </a:fld>
            <a:endParaRPr lang="es-MX"/>
          </a:p>
        </p:txBody>
      </p:sp>
      <p:sp>
        <p:nvSpPr>
          <p:cNvPr id="5" name="Marcador de pie de página 4">
            <a:extLst>
              <a:ext uri="{FF2B5EF4-FFF2-40B4-BE49-F238E27FC236}">
                <a16:creationId xmlns:a16="http://schemas.microsoft.com/office/drawing/2014/main" id="{8F0FC35A-5ED1-4D31-BA27-29F11BD060E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689E290-5D5F-4DA7-A505-AB21CCF1ABDD}"/>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1073240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66BD10A-0426-47DF-B4B6-7C94494F416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BC468AAE-95EE-4DF9-B206-C69D19C3C439}"/>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AADE31A1-1FB9-420D-8E58-8D7ECB5D1732}"/>
              </a:ext>
            </a:extLst>
          </p:cNvPr>
          <p:cNvSpPr>
            <a:spLocks noGrp="1"/>
          </p:cNvSpPr>
          <p:nvPr>
            <p:ph type="dt" sz="half" idx="10"/>
          </p:nvPr>
        </p:nvSpPr>
        <p:spPr/>
        <p:txBody>
          <a:bodyPr/>
          <a:lstStyle/>
          <a:p>
            <a:fld id="{86B97349-0BA8-4F77-B626-B205DB906EF1}" type="datetime1">
              <a:rPr lang="es-MX" smtClean="0"/>
              <a:t>16/05/2021</a:t>
            </a:fld>
            <a:endParaRPr lang="es-MX"/>
          </a:p>
        </p:txBody>
      </p:sp>
      <p:sp>
        <p:nvSpPr>
          <p:cNvPr id="5" name="Marcador de pie de página 4">
            <a:extLst>
              <a:ext uri="{FF2B5EF4-FFF2-40B4-BE49-F238E27FC236}">
                <a16:creationId xmlns:a16="http://schemas.microsoft.com/office/drawing/2014/main" id="{F5BEA142-44BA-4443-874E-9E4B9D2544B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7E4E9CF-5E81-463F-85DE-1CE1A777E0F2}"/>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50830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D98FEB46-ED1D-42FC-ABA4-EC46F0805FD9}"/>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2FAF2FCD-A856-4BE8-9CBD-572229F0AC1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E95F5CC-CE32-4183-BCB4-F3CD79555D70}"/>
              </a:ext>
            </a:extLst>
          </p:cNvPr>
          <p:cNvSpPr>
            <a:spLocks noGrp="1"/>
          </p:cNvSpPr>
          <p:nvPr>
            <p:ph type="dt" sz="half" idx="10"/>
          </p:nvPr>
        </p:nvSpPr>
        <p:spPr/>
        <p:txBody>
          <a:bodyPr/>
          <a:lstStyle/>
          <a:p>
            <a:fld id="{D84AB616-2CAF-4C52-9F7F-8B750581C7EC}" type="datetime1">
              <a:rPr lang="es-MX" smtClean="0"/>
              <a:t>16/05/2021</a:t>
            </a:fld>
            <a:endParaRPr lang="es-MX"/>
          </a:p>
        </p:txBody>
      </p:sp>
      <p:sp>
        <p:nvSpPr>
          <p:cNvPr id="5" name="Marcador de pie de página 4">
            <a:extLst>
              <a:ext uri="{FF2B5EF4-FFF2-40B4-BE49-F238E27FC236}">
                <a16:creationId xmlns:a16="http://schemas.microsoft.com/office/drawing/2014/main" id="{F945EA1D-E941-48B5-8B4E-0B66C368002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0C782ED-4E6B-45DC-A6DA-7A8619B1A18B}"/>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6407193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493F34F-14C1-4B29-BC0E-F91E6A48FCC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86CEEE7-AB8E-4AE4-ACCD-47E8BA90606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01D464EC-7606-4562-8C49-C2D2A8DBAEB2}"/>
              </a:ext>
            </a:extLst>
          </p:cNvPr>
          <p:cNvSpPr>
            <a:spLocks noGrp="1"/>
          </p:cNvSpPr>
          <p:nvPr>
            <p:ph type="dt" sz="half" idx="10"/>
          </p:nvPr>
        </p:nvSpPr>
        <p:spPr/>
        <p:txBody>
          <a:bodyPr/>
          <a:lstStyle/>
          <a:p>
            <a:fld id="{5716EA58-3C96-4B4A-933D-F1FEB8A964C0}" type="datetime1">
              <a:rPr lang="es-MX" smtClean="0"/>
              <a:t>16/05/2021</a:t>
            </a:fld>
            <a:endParaRPr lang="es-MX"/>
          </a:p>
        </p:txBody>
      </p:sp>
      <p:sp>
        <p:nvSpPr>
          <p:cNvPr id="5" name="Marcador de pie de página 4">
            <a:extLst>
              <a:ext uri="{FF2B5EF4-FFF2-40B4-BE49-F238E27FC236}">
                <a16:creationId xmlns:a16="http://schemas.microsoft.com/office/drawing/2014/main" id="{C9AC6350-187B-4FA8-B5A3-7745B2A73A3E}"/>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97661B85-BCF5-49D1-9912-382AAFEAFE1F}"/>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7051954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DE7C795-2079-4807-A2D7-825240E5B534}"/>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AE809C1-8A73-4E4D-8A4D-884D6576CF5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CF2F9116-3D44-460D-8774-C0E868C09631}"/>
              </a:ext>
            </a:extLst>
          </p:cNvPr>
          <p:cNvSpPr>
            <a:spLocks noGrp="1"/>
          </p:cNvSpPr>
          <p:nvPr>
            <p:ph type="dt" sz="half" idx="10"/>
          </p:nvPr>
        </p:nvSpPr>
        <p:spPr/>
        <p:txBody>
          <a:bodyPr/>
          <a:lstStyle/>
          <a:p>
            <a:fld id="{292BF726-F75E-4E8A-9FCF-D3AE709F2FE6}" type="datetime1">
              <a:rPr lang="es-MX" smtClean="0"/>
              <a:t>16/05/2021</a:t>
            </a:fld>
            <a:endParaRPr lang="es-MX"/>
          </a:p>
        </p:txBody>
      </p:sp>
      <p:sp>
        <p:nvSpPr>
          <p:cNvPr id="5" name="Marcador de pie de página 4">
            <a:extLst>
              <a:ext uri="{FF2B5EF4-FFF2-40B4-BE49-F238E27FC236}">
                <a16:creationId xmlns:a16="http://schemas.microsoft.com/office/drawing/2014/main" id="{5F2DA16C-E237-4476-8B9B-F0C2D594A5EA}"/>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92931D4-BB1A-4266-8B9C-671F7684614A}"/>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39629632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725EA5-022D-43F4-8444-391FC78427D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A23CCE6-A387-49FC-85CE-05D4EE610CDB}"/>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A070AD37-551C-43FB-9258-EAF803B11155}"/>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91A8E884-6340-4AD3-B7D8-E03E9613944D}"/>
              </a:ext>
            </a:extLst>
          </p:cNvPr>
          <p:cNvSpPr>
            <a:spLocks noGrp="1"/>
          </p:cNvSpPr>
          <p:nvPr>
            <p:ph type="dt" sz="half" idx="10"/>
          </p:nvPr>
        </p:nvSpPr>
        <p:spPr/>
        <p:txBody>
          <a:bodyPr/>
          <a:lstStyle/>
          <a:p>
            <a:fld id="{F4A69AF6-2780-44DE-8686-40359F863965}" type="datetime1">
              <a:rPr lang="es-MX" smtClean="0"/>
              <a:t>16/05/2021</a:t>
            </a:fld>
            <a:endParaRPr lang="es-MX"/>
          </a:p>
        </p:txBody>
      </p:sp>
      <p:sp>
        <p:nvSpPr>
          <p:cNvPr id="6" name="Marcador de pie de página 5">
            <a:extLst>
              <a:ext uri="{FF2B5EF4-FFF2-40B4-BE49-F238E27FC236}">
                <a16:creationId xmlns:a16="http://schemas.microsoft.com/office/drawing/2014/main" id="{E37D44E8-0819-4C6A-BEC8-DF44E5ACFB17}"/>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C9FA534-C25A-4710-89E7-9E94C4B8E230}"/>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98782978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5235255-62FE-4F84-82B2-9518BFE3A133}"/>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C57E776-7468-4B35-AAC5-204F1AA2A4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83AAE067-F4EC-48E7-9446-6F81905EAAD3}"/>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CEFC1E70-F49D-4BD4-A7E6-1D0D793E78D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931BD6DF-BCBF-4D86-BDA8-9C7FCA971BBF}"/>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315C59FE-CE24-4164-B0EE-EF4F2ACD4080}"/>
              </a:ext>
            </a:extLst>
          </p:cNvPr>
          <p:cNvSpPr>
            <a:spLocks noGrp="1"/>
          </p:cNvSpPr>
          <p:nvPr>
            <p:ph type="dt" sz="half" idx="10"/>
          </p:nvPr>
        </p:nvSpPr>
        <p:spPr/>
        <p:txBody>
          <a:bodyPr/>
          <a:lstStyle/>
          <a:p>
            <a:fld id="{D09FC92E-8737-4DE2-A838-0ED86D9084A7}" type="datetime1">
              <a:rPr lang="es-MX" smtClean="0"/>
              <a:t>16/05/2021</a:t>
            </a:fld>
            <a:endParaRPr lang="es-MX"/>
          </a:p>
        </p:txBody>
      </p:sp>
      <p:sp>
        <p:nvSpPr>
          <p:cNvPr id="8" name="Marcador de pie de página 7">
            <a:extLst>
              <a:ext uri="{FF2B5EF4-FFF2-40B4-BE49-F238E27FC236}">
                <a16:creationId xmlns:a16="http://schemas.microsoft.com/office/drawing/2014/main" id="{C56E2AAA-46DA-4643-9B0A-85FFC9872DA5}"/>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3546F8C3-35CB-4DEA-A21E-1C4098ED6AF3}"/>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1998613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308BFA-EF48-412A-BC66-D94F69D58068}"/>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884CCC05-04BA-4C68-99B5-AD52A7003FC9}"/>
              </a:ext>
            </a:extLst>
          </p:cNvPr>
          <p:cNvSpPr>
            <a:spLocks noGrp="1"/>
          </p:cNvSpPr>
          <p:nvPr>
            <p:ph type="dt" sz="half" idx="10"/>
          </p:nvPr>
        </p:nvSpPr>
        <p:spPr/>
        <p:txBody>
          <a:bodyPr/>
          <a:lstStyle/>
          <a:p>
            <a:fld id="{9E31210D-55EB-4F44-BFC3-5455B4EF2AEC}" type="datetime1">
              <a:rPr lang="es-MX" smtClean="0"/>
              <a:t>16/05/2021</a:t>
            </a:fld>
            <a:endParaRPr lang="es-MX"/>
          </a:p>
        </p:txBody>
      </p:sp>
      <p:sp>
        <p:nvSpPr>
          <p:cNvPr id="4" name="Marcador de pie de página 3">
            <a:extLst>
              <a:ext uri="{FF2B5EF4-FFF2-40B4-BE49-F238E27FC236}">
                <a16:creationId xmlns:a16="http://schemas.microsoft.com/office/drawing/2014/main" id="{7036E972-7BA0-4111-9BAA-72E8DE04785A}"/>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6D066E8B-EBA6-4493-9479-F74E35EA89BC}"/>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34393065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ADDFB7E1-ED47-40BF-8EED-1042A43FC379}"/>
              </a:ext>
            </a:extLst>
          </p:cNvPr>
          <p:cNvSpPr>
            <a:spLocks noGrp="1"/>
          </p:cNvSpPr>
          <p:nvPr>
            <p:ph type="dt" sz="half" idx="10"/>
          </p:nvPr>
        </p:nvSpPr>
        <p:spPr/>
        <p:txBody>
          <a:bodyPr/>
          <a:lstStyle/>
          <a:p>
            <a:fld id="{D1119B96-59D7-44FD-A2E0-41238CA92086}" type="datetime1">
              <a:rPr lang="es-MX" smtClean="0"/>
              <a:t>16/05/2021</a:t>
            </a:fld>
            <a:endParaRPr lang="es-MX"/>
          </a:p>
        </p:txBody>
      </p:sp>
      <p:sp>
        <p:nvSpPr>
          <p:cNvPr id="3" name="Marcador de pie de página 2">
            <a:extLst>
              <a:ext uri="{FF2B5EF4-FFF2-40B4-BE49-F238E27FC236}">
                <a16:creationId xmlns:a16="http://schemas.microsoft.com/office/drawing/2014/main" id="{83CBC7E7-BD49-4340-9C85-706308304916}"/>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44106484-7580-4D93-998B-3BA533D70147}"/>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27124951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71BC216-E633-488A-875B-CDBB91359B81}"/>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6FFE2A05-7EBD-4C55-9F09-FB33F5D985E1}"/>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7938FB6F-152F-4F63-A17C-13B575F0E00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9942B834-0972-4D24-A6F0-E7DB2E1349E1}"/>
              </a:ext>
            </a:extLst>
          </p:cNvPr>
          <p:cNvSpPr>
            <a:spLocks noGrp="1"/>
          </p:cNvSpPr>
          <p:nvPr>
            <p:ph type="dt" sz="half" idx="10"/>
          </p:nvPr>
        </p:nvSpPr>
        <p:spPr/>
        <p:txBody>
          <a:bodyPr/>
          <a:lstStyle/>
          <a:p>
            <a:fld id="{3C8B0263-4F85-4905-A4E2-4D98BF9311DD}" type="datetime1">
              <a:rPr lang="es-MX" smtClean="0"/>
              <a:t>16/05/2021</a:t>
            </a:fld>
            <a:endParaRPr lang="es-MX"/>
          </a:p>
        </p:txBody>
      </p:sp>
      <p:sp>
        <p:nvSpPr>
          <p:cNvPr id="6" name="Marcador de pie de página 5">
            <a:extLst>
              <a:ext uri="{FF2B5EF4-FFF2-40B4-BE49-F238E27FC236}">
                <a16:creationId xmlns:a16="http://schemas.microsoft.com/office/drawing/2014/main" id="{4B1BF9E5-52E1-407C-97C5-F78F61CF3EB3}"/>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3B9F2DCB-7BAC-43AC-B84B-95985E659BB8}"/>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14165367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6400598-5A11-471A-AC24-1D5B42BA27E6}"/>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D4709193-6730-4E7A-A331-31E61696FE4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0842E66F-BCBA-4811-9E2E-5603A6A17EE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5AE4A28D-297F-42C1-BAB9-1CED7FADCC0D}"/>
              </a:ext>
            </a:extLst>
          </p:cNvPr>
          <p:cNvSpPr>
            <a:spLocks noGrp="1"/>
          </p:cNvSpPr>
          <p:nvPr>
            <p:ph type="dt" sz="half" idx="10"/>
          </p:nvPr>
        </p:nvSpPr>
        <p:spPr/>
        <p:txBody>
          <a:bodyPr/>
          <a:lstStyle/>
          <a:p>
            <a:fld id="{5E6E856A-3EF8-487B-939E-550A2B7EB2F9}" type="datetime1">
              <a:rPr lang="es-MX" smtClean="0"/>
              <a:t>16/05/2021</a:t>
            </a:fld>
            <a:endParaRPr lang="es-MX"/>
          </a:p>
        </p:txBody>
      </p:sp>
      <p:sp>
        <p:nvSpPr>
          <p:cNvPr id="6" name="Marcador de pie de página 5">
            <a:extLst>
              <a:ext uri="{FF2B5EF4-FFF2-40B4-BE49-F238E27FC236}">
                <a16:creationId xmlns:a16="http://schemas.microsoft.com/office/drawing/2014/main" id="{F9B173B2-94DF-41A3-97BD-C17EC300FB9A}"/>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755B2950-B83D-4051-A68C-BAEDE5C8E24B}"/>
              </a:ext>
            </a:extLst>
          </p:cNvPr>
          <p:cNvSpPr>
            <a:spLocks noGrp="1"/>
          </p:cNvSpPr>
          <p:nvPr>
            <p:ph type="sldNum" sz="quarter" idx="12"/>
          </p:nvPr>
        </p:nvSpPr>
        <p:spPr/>
        <p:txBody>
          <a:bodyPr/>
          <a:lstStyle/>
          <a:p>
            <a:fld id="{A6A4B689-625B-4D3F-B12F-AC7AD36680F2}" type="slidenum">
              <a:rPr lang="es-MX" smtClean="0"/>
              <a:t>‹Nº›</a:t>
            </a:fld>
            <a:endParaRPr lang="es-MX"/>
          </a:p>
        </p:txBody>
      </p:sp>
    </p:spTree>
    <p:extLst>
      <p:ext uri="{BB962C8B-B14F-4D97-AF65-F5344CB8AC3E}">
        <p14:creationId xmlns:p14="http://schemas.microsoft.com/office/powerpoint/2010/main" val="31122264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01EE1089-288B-4D20-A066-76B0E89EB814}"/>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006CA5D7-8DA7-429B-9D62-432EBFF66B8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B17E6B0E-0865-4A7F-BD40-F52354D951F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F7DD498-349F-4173-9356-EC0164302938}" type="datetime1">
              <a:rPr lang="es-MX" smtClean="0"/>
              <a:t>16/05/2021</a:t>
            </a:fld>
            <a:endParaRPr lang="es-MX"/>
          </a:p>
        </p:txBody>
      </p:sp>
      <p:sp>
        <p:nvSpPr>
          <p:cNvPr id="5" name="Marcador de pie de página 4">
            <a:extLst>
              <a:ext uri="{FF2B5EF4-FFF2-40B4-BE49-F238E27FC236}">
                <a16:creationId xmlns:a16="http://schemas.microsoft.com/office/drawing/2014/main" id="{DCCBD66D-04B1-4118-930B-BAF20EF253F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388D34E7-3716-4DCE-A42D-D205718989B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6A4B689-625B-4D3F-B12F-AC7AD36680F2}" type="slidenum">
              <a:rPr lang="es-MX" smtClean="0"/>
              <a:t>‹Nº›</a:t>
            </a:fld>
            <a:endParaRPr lang="es-MX"/>
          </a:p>
        </p:txBody>
      </p:sp>
    </p:spTree>
    <p:extLst>
      <p:ext uri="{BB962C8B-B14F-4D97-AF65-F5344CB8AC3E}">
        <p14:creationId xmlns:p14="http://schemas.microsoft.com/office/powerpoint/2010/main" val="34620525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1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9.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6.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29.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5.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ibf-tlahuac.com/"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8.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3.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DBFD44-04CE-440A-A5C6-719D9F8DA5C7}"/>
              </a:ext>
            </a:extLst>
          </p:cNvPr>
          <p:cNvSpPr>
            <a:spLocks noGrp="1"/>
          </p:cNvSpPr>
          <p:nvPr>
            <p:ph type="title"/>
          </p:nvPr>
        </p:nvSpPr>
        <p:spPr/>
        <p:txBody>
          <a:bodyPr/>
          <a:lstStyle/>
          <a:p>
            <a:r>
              <a:rPr lang="es-MX" dirty="0"/>
              <a:t>Temas en Tratando con Problemas en el Matrimonio</a:t>
            </a:r>
          </a:p>
        </p:txBody>
      </p:sp>
      <p:sp>
        <p:nvSpPr>
          <p:cNvPr id="3" name="Marcador de contenido 2">
            <a:extLst>
              <a:ext uri="{FF2B5EF4-FFF2-40B4-BE49-F238E27FC236}">
                <a16:creationId xmlns:a16="http://schemas.microsoft.com/office/drawing/2014/main" id="{AD8417A4-22A0-4410-9D76-A13270176AF2}"/>
              </a:ext>
            </a:extLst>
          </p:cNvPr>
          <p:cNvSpPr>
            <a:spLocks noGrp="1"/>
          </p:cNvSpPr>
          <p:nvPr>
            <p:ph idx="1"/>
          </p:nvPr>
        </p:nvSpPr>
        <p:spPr/>
        <p:txBody>
          <a:bodyPr>
            <a:normAutofit/>
          </a:bodyPr>
          <a:lstStyle/>
          <a:p>
            <a:pPr marL="0" indent="0">
              <a:buNone/>
            </a:pPr>
            <a:r>
              <a:rPr lang="es-MX" dirty="0"/>
              <a:t>Introducción</a:t>
            </a:r>
          </a:p>
          <a:p>
            <a:pPr marL="0" indent="0">
              <a:buNone/>
            </a:pPr>
            <a:r>
              <a:rPr lang="es-MX" dirty="0"/>
              <a:t>I. Causas de los conflictos.</a:t>
            </a:r>
          </a:p>
          <a:p>
            <a:pPr marL="0" indent="0">
              <a:buNone/>
            </a:pPr>
            <a:r>
              <a:rPr lang="es-MX" sz="2800" dirty="0"/>
              <a:t>A. Uno de la pareja es inconverso.</a:t>
            </a:r>
          </a:p>
          <a:p>
            <a:pPr marL="0" indent="0">
              <a:buNone/>
            </a:pPr>
            <a:r>
              <a:rPr lang="es-MX" dirty="0"/>
              <a:t>B. Diferencias en metas y objetivos causan conflictos.</a:t>
            </a:r>
          </a:p>
          <a:p>
            <a:pPr marL="0" indent="0">
              <a:buNone/>
            </a:pPr>
            <a:r>
              <a:rPr lang="es-MX" dirty="0"/>
              <a:t>C. La Infidelidad adentro del matrimonio.</a:t>
            </a:r>
          </a:p>
          <a:p>
            <a:pPr marL="0" indent="0">
              <a:buNone/>
            </a:pPr>
            <a:r>
              <a:rPr lang="es-MX" dirty="0"/>
              <a:t>D. Uno va al Diablo, y el otro no quiere ir.</a:t>
            </a:r>
          </a:p>
          <a:p>
            <a:pPr marL="0" indent="0">
              <a:buNone/>
            </a:pPr>
            <a:r>
              <a:rPr lang="es-MX" dirty="0"/>
              <a:t>II. Viviendo con un cónyuge inconverso.</a:t>
            </a:r>
          </a:p>
          <a:p>
            <a:pPr marL="0" indent="0">
              <a:buNone/>
            </a:pPr>
            <a:r>
              <a:rPr lang="es-MX" dirty="0"/>
              <a:t>III. Separación o divorcio.</a:t>
            </a:r>
          </a:p>
        </p:txBody>
      </p:sp>
      <p:sp>
        <p:nvSpPr>
          <p:cNvPr id="4" name="Marcador de número de diapositiva 3">
            <a:extLst>
              <a:ext uri="{FF2B5EF4-FFF2-40B4-BE49-F238E27FC236}">
                <a16:creationId xmlns:a16="http://schemas.microsoft.com/office/drawing/2014/main" id="{E2AA9237-F387-4A75-839B-64422A51046C}"/>
              </a:ext>
            </a:extLst>
          </p:cNvPr>
          <p:cNvSpPr>
            <a:spLocks noGrp="1"/>
          </p:cNvSpPr>
          <p:nvPr>
            <p:ph type="sldNum" sz="quarter" idx="12"/>
          </p:nvPr>
        </p:nvSpPr>
        <p:spPr/>
        <p:txBody>
          <a:bodyPr/>
          <a:lstStyle/>
          <a:p>
            <a:fld id="{A6A4B689-625B-4D3F-B12F-AC7AD36680F2}" type="slidenum">
              <a:rPr lang="es-MX" smtClean="0"/>
              <a:t>1</a:t>
            </a:fld>
            <a:endParaRPr lang="es-MX"/>
          </a:p>
        </p:txBody>
      </p:sp>
    </p:spTree>
    <p:extLst>
      <p:ext uri="{BB962C8B-B14F-4D97-AF65-F5344CB8AC3E}">
        <p14:creationId xmlns:p14="http://schemas.microsoft.com/office/powerpoint/2010/main" val="124345466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4" name="!!BGRectangle">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C3FDA21-8ABE-41E1-AD03-56E5FAD663A3}"/>
              </a:ext>
            </a:extLst>
          </p:cNvPr>
          <p:cNvSpPr>
            <a:spLocks noGrp="1"/>
          </p:cNvSpPr>
          <p:nvPr>
            <p:ph type="title"/>
          </p:nvPr>
        </p:nvSpPr>
        <p:spPr>
          <a:xfrm>
            <a:off x="6421700" y="713232"/>
            <a:ext cx="5154168" cy="1197864"/>
          </a:xfrm>
        </p:spPr>
        <p:txBody>
          <a:bodyPr>
            <a:normAutofit/>
          </a:bodyPr>
          <a:lstStyle/>
          <a:p>
            <a:r>
              <a:rPr lang="es-MX" sz="3700" dirty="0"/>
              <a:t>Cuando los problemas salen en el matrimonio</a:t>
            </a:r>
          </a:p>
        </p:txBody>
      </p:sp>
      <p:pic>
        <p:nvPicPr>
          <p:cNvPr id="5" name="Imagen 4" descr="Una caricatura de una persona&#10;&#10;Descripción generada automáticamente con confianza media">
            <a:extLst>
              <a:ext uri="{FF2B5EF4-FFF2-40B4-BE49-F238E27FC236}">
                <a16:creationId xmlns:a16="http://schemas.microsoft.com/office/drawing/2014/main" id="{6853298D-8E10-4F5B-B659-9CE8D82CA9DF}"/>
              </a:ext>
            </a:extLst>
          </p:cNvPr>
          <p:cNvPicPr>
            <a:picLocks noChangeAspect="1"/>
          </p:cNvPicPr>
          <p:nvPr/>
        </p:nvPicPr>
        <p:blipFill rotWithShape="1">
          <a:blip r:embed="rId3">
            <a:extLst>
              <a:ext uri="{28A0092B-C50C-407E-A947-70E740481C1C}">
                <a14:useLocalDpi xmlns:a14="http://schemas.microsoft.com/office/drawing/2010/main" val="0"/>
              </a:ext>
            </a:extLst>
          </a:blip>
          <a:srcRect l="33276" r="13440"/>
          <a:stretch/>
        </p:blipFill>
        <p:spPr>
          <a:xfrm>
            <a:off x="20" y="10"/>
            <a:ext cx="5495089" cy="6857990"/>
          </a:xfrm>
          <a:prstGeom prst="rect">
            <a:avLst/>
          </a:prstGeom>
        </p:spPr>
      </p:pic>
      <p:sp>
        <p:nvSpPr>
          <p:cNvPr id="15" name="!!Line">
            <a:extLst>
              <a:ext uri="{FF2B5EF4-FFF2-40B4-BE49-F238E27FC236}">
                <a16:creationId xmlns:a16="http://schemas.microsoft.com/office/drawing/2014/main" id="{29A9EE12-EF77-4DB4-84E4-043DE72352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3328" y="822960"/>
            <a:ext cx="9144"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8294B0BA-19FA-4991-895A-44C9CCB734E1}"/>
              </a:ext>
            </a:extLst>
          </p:cNvPr>
          <p:cNvSpPr>
            <a:spLocks noGrp="1"/>
          </p:cNvSpPr>
          <p:nvPr>
            <p:ph idx="1"/>
          </p:nvPr>
        </p:nvSpPr>
        <p:spPr>
          <a:xfrm>
            <a:off x="6421700" y="2048256"/>
            <a:ext cx="5154168" cy="4123944"/>
          </a:xfrm>
        </p:spPr>
        <p:txBody>
          <a:bodyPr anchor="t">
            <a:normAutofit/>
          </a:bodyPr>
          <a:lstStyle/>
          <a:p>
            <a:pPr marL="0" indent="0">
              <a:buNone/>
            </a:pPr>
            <a:r>
              <a:rPr lang="es-MX" sz="2400" dirty="0"/>
              <a:t>¿De dónde provienen los problemas?</a:t>
            </a:r>
          </a:p>
          <a:p>
            <a:pPr marL="0" indent="0">
              <a:buNone/>
            </a:pPr>
            <a:r>
              <a:rPr lang="es-MX" sz="2400" b="1" dirty="0"/>
              <a:t>Santiago 4:1 </a:t>
            </a:r>
            <a:r>
              <a:rPr lang="es-MX" sz="2400" i="1" dirty="0">
                <a:solidFill>
                  <a:schemeClr val="accent1">
                    <a:lumMod val="40000"/>
                    <a:lumOff val="60000"/>
                  </a:schemeClr>
                </a:solidFill>
              </a:rPr>
              <a:t>¿De dónde vienen las guerras y los pleitos entre vosotros? ¿No es de vuestras pasiones, las cuales combaten en vuestros miembros?   </a:t>
            </a:r>
            <a:br>
              <a:rPr lang="es-MX" sz="2400" i="1" dirty="0">
                <a:solidFill>
                  <a:schemeClr val="accent1">
                    <a:lumMod val="40000"/>
                    <a:lumOff val="60000"/>
                  </a:schemeClr>
                </a:solidFill>
              </a:rPr>
            </a:br>
            <a:r>
              <a:rPr lang="es-MX" sz="2400" b="1" dirty="0"/>
              <a:t>2</a:t>
            </a:r>
            <a:r>
              <a:rPr lang="es-MX" sz="2400" i="1" dirty="0"/>
              <a:t> </a:t>
            </a:r>
            <a:r>
              <a:rPr lang="es-MX" sz="2400" i="1" dirty="0">
                <a:solidFill>
                  <a:schemeClr val="accent1">
                    <a:lumMod val="40000"/>
                    <a:lumOff val="60000"/>
                  </a:schemeClr>
                </a:solidFill>
              </a:rPr>
              <a:t>Codiciáis, y no tenéis; matáis y ardéis de envidia, y no podéis alcanzar; combatís y lucháis, pero no tenéis lo que deseáis, porque no pedís. </a:t>
            </a:r>
            <a:r>
              <a:rPr lang="es-MX" sz="2400" b="1" dirty="0"/>
              <a:t>3</a:t>
            </a:r>
            <a:r>
              <a:rPr lang="es-MX" sz="2400" i="1" dirty="0"/>
              <a:t> </a:t>
            </a:r>
            <a:r>
              <a:rPr lang="es-MX" sz="2400" i="1" dirty="0">
                <a:solidFill>
                  <a:schemeClr val="accent1">
                    <a:lumMod val="40000"/>
                    <a:lumOff val="60000"/>
                  </a:schemeClr>
                </a:solidFill>
              </a:rPr>
              <a:t>Pedís, y no recibís, porque pedís mal, para gastar en vuestros deleites</a:t>
            </a:r>
            <a:r>
              <a:rPr lang="es-MX" sz="2400" dirty="0">
                <a:solidFill>
                  <a:schemeClr val="accent1">
                    <a:lumMod val="40000"/>
                    <a:lumOff val="60000"/>
                  </a:schemeClr>
                </a:solidFill>
              </a:rPr>
              <a:t>.</a:t>
            </a:r>
          </a:p>
          <a:p>
            <a:pPr marL="0" indent="0">
              <a:buNone/>
            </a:pPr>
            <a:endParaRPr lang="es-MX" sz="2200" dirty="0"/>
          </a:p>
        </p:txBody>
      </p:sp>
      <p:sp>
        <p:nvSpPr>
          <p:cNvPr id="4" name="Marcador de número de diapositiva 3">
            <a:extLst>
              <a:ext uri="{FF2B5EF4-FFF2-40B4-BE49-F238E27FC236}">
                <a16:creationId xmlns:a16="http://schemas.microsoft.com/office/drawing/2014/main" id="{F79C0488-A166-43CD-BACE-61857F2348D0}"/>
              </a:ext>
            </a:extLst>
          </p:cNvPr>
          <p:cNvSpPr>
            <a:spLocks noGrp="1"/>
          </p:cNvSpPr>
          <p:nvPr>
            <p:ph type="sldNum" sz="quarter" idx="12"/>
          </p:nvPr>
        </p:nvSpPr>
        <p:spPr/>
        <p:txBody>
          <a:bodyPr/>
          <a:lstStyle/>
          <a:p>
            <a:fld id="{A6A4B689-625B-4D3F-B12F-AC7AD36680F2}" type="slidenum">
              <a:rPr lang="es-MX" smtClean="0"/>
              <a:t>10</a:t>
            </a:fld>
            <a:endParaRPr lang="es-MX"/>
          </a:p>
        </p:txBody>
      </p:sp>
    </p:spTree>
    <p:extLst>
      <p:ext uri="{BB962C8B-B14F-4D97-AF65-F5344CB8AC3E}">
        <p14:creationId xmlns:p14="http://schemas.microsoft.com/office/powerpoint/2010/main" val="161454969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4" name="!!BGRectangle">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C3FDA21-8ABE-41E1-AD03-56E5FAD663A3}"/>
              </a:ext>
            </a:extLst>
          </p:cNvPr>
          <p:cNvSpPr>
            <a:spLocks noGrp="1"/>
          </p:cNvSpPr>
          <p:nvPr>
            <p:ph type="title"/>
          </p:nvPr>
        </p:nvSpPr>
        <p:spPr>
          <a:xfrm>
            <a:off x="6421700" y="713232"/>
            <a:ext cx="5154168" cy="1197864"/>
          </a:xfrm>
        </p:spPr>
        <p:txBody>
          <a:bodyPr>
            <a:normAutofit/>
          </a:bodyPr>
          <a:lstStyle/>
          <a:p>
            <a:r>
              <a:rPr lang="es-MX" sz="3700" dirty="0"/>
              <a:t>Cuando los problemas salen en el matrimonio</a:t>
            </a:r>
          </a:p>
        </p:txBody>
      </p:sp>
      <p:pic>
        <p:nvPicPr>
          <p:cNvPr id="5" name="Imagen 4" descr="Una caricatura de una persona&#10;&#10;Descripción generada automáticamente con confianza media">
            <a:extLst>
              <a:ext uri="{FF2B5EF4-FFF2-40B4-BE49-F238E27FC236}">
                <a16:creationId xmlns:a16="http://schemas.microsoft.com/office/drawing/2014/main" id="{6853298D-8E10-4F5B-B659-9CE8D82CA9DF}"/>
              </a:ext>
            </a:extLst>
          </p:cNvPr>
          <p:cNvPicPr>
            <a:picLocks noChangeAspect="1"/>
          </p:cNvPicPr>
          <p:nvPr/>
        </p:nvPicPr>
        <p:blipFill rotWithShape="1">
          <a:blip r:embed="rId3">
            <a:extLst>
              <a:ext uri="{28A0092B-C50C-407E-A947-70E740481C1C}">
                <a14:useLocalDpi xmlns:a14="http://schemas.microsoft.com/office/drawing/2010/main" val="0"/>
              </a:ext>
            </a:extLst>
          </a:blip>
          <a:srcRect l="33276" r="13440"/>
          <a:stretch/>
        </p:blipFill>
        <p:spPr>
          <a:xfrm>
            <a:off x="20" y="10"/>
            <a:ext cx="5495089" cy="6857990"/>
          </a:xfrm>
          <a:prstGeom prst="rect">
            <a:avLst/>
          </a:prstGeom>
        </p:spPr>
      </p:pic>
      <p:sp>
        <p:nvSpPr>
          <p:cNvPr id="15" name="!!Line">
            <a:extLst>
              <a:ext uri="{FF2B5EF4-FFF2-40B4-BE49-F238E27FC236}">
                <a16:creationId xmlns:a16="http://schemas.microsoft.com/office/drawing/2014/main" id="{29A9EE12-EF77-4DB4-84E4-043DE72352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3328" y="822960"/>
            <a:ext cx="9144"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8294B0BA-19FA-4991-895A-44C9CCB734E1}"/>
              </a:ext>
            </a:extLst>
          </p:cNvPr>
          <p:cNvSpPr>
            <a:spLocks noGrp="1"/>
          </p:cNvSpPr>
          <p:nvPr>
            <p:ph idx="1"/>
          </p:nvPr>
        </p:nvSpPr>
        <p:spPr>
          <a:xfrm>
            <a:off x="6421700" y="2048256"/>
            <a:ext cx="5154168" cy="4417858"/>
          </a:xfrm>
        </p:spPr>
        <p:txBody>
          <a:bodyPr anchor="t">
            <a:normAutofit lnSpcReduction="10000"/>
          </a:bodyPr>
          <a:lstStyle/>
          <a:p>
            <a:pPr marL="0" indent="0">
              <a:buNone/>
            </a:pPr>
            <a:r>
              <a:rPr lang="es-MX" sz="3200" b="1" dirty="0"/>
              <a:t>Eclesiastés 5:15 </a:t>
            </a:r>
            <a:r>
              <a:rPr lang="es-MX" sz="3200" i="1" dirty="0"/>
              <a:t>Como salió del vientre de su madre, desnudo, así vuelve, yéndose tal como vino; y </a:t>
            </a:r>
            <a:r>
              <a:rPr lang="es-MX" sz="3200" b="1" i="1" u="sng" dirty="0">
                <a:solidFill>
                  <a:srgbClr val="FF5050"/>
                </a:solidFill>
              </a:rPr>
              <a:t>nada tiene de su trabajo para llevar en su mano</a:t>
            </a:r>
            <a:r>
              <a:rPr lang="es-MX" sz="3200" dirty="0">
                <a:solidFill>
                  <a:srgbClr val="FF5050"/>
                </a:solidFill>
              </a:rPr>
              <a:t>.</a:t>
            </a:r>
          </a:p>
          <a:p>
            <a:pPr marL="0" indent="0">
              <a:buNone/>
            </a:pPr>
            <a:r>
              <a:rPr lang="es-MX" sz="3200" b="1" dirty="0"/>
              <a:t>Proverbios 14:30 </a:t>
            </a:r>
            <a:r>
              <a:rPr lang="es-MX" sz="3200" i="1" dirty="0"/>
              <a:t>El corazón apacible es vida de la carne; </a:t>
            </a:r>
            <a:r>
              <a:rPr lang="es-MX" sz="3200" b="1" i="1" u="sng" dirty="0">
                <a:solidFill>
                  <a:srgbClr val="FF5050"/>
                </a:solidFill>
              </a:rPr>
              <a:t>Mas la envidia es carcoma de los huesos</a:t>
            </a:r>
            <a:r>
              <a:rPr lang="es-MX" sz="3200" dirty="0"/>
              <a:t>. </a:t>
            </a:r>
          </a:p>
          <a:p>
            <a:pPr marL="0" indent="0">
              <a:buNone/>
            </a:pPr>
            <a:endParaRPr lang="es-MX" sz="2200" dirty="0"/>
          </a:p>
        </p:txBody>
      </p:sp>
      <p:sp>
        <p:nvSpPr>
          <p:cNvPr id="4" name="Marcador de número de diapositiva 3">
            <a:extLst>
              <a:ext uri="{FF2B5EF4-FFF2-40B4-BE49-F238E27FC236}">
                <a16:creationId xmlns:a16="http://schemas.microsoft.com/office/drawing/2014/main" id="{398AB64A-6DD1-4AFB-8442-EFA9C4E32ADC}"/>
              </a:ext>
            </a:extLst>
          </p:cNvPr>
          <p:cNvSpPr>
            <a:spLocks noGrp="1"/>
          </p:cNvSpPr>
          <p:nvPr>
            <p:ph type="sldNum" sz="quarter" idx="12"/>
          </p:nvPr>
        </p:nvSpPr>
        <p:spPr/>
        <p:txBody>
          <a:bodyPr/>
          <a:lstStyle/>
          <a:p>
            <a:fld id="{A6A4B689-625B-4D3F-B12F-AC7AD36680F2}" type="slidenum">
              <a:rPr lang="es-MX" smtClean="0"/>
              <a:t>11</a:t>
            </a:fld>
            <a:endParaRPr lang="es-MX"/>
          </a:p>
        </p:txBody>
      </p:sp>
    </p:spTree>
    <p:extLst>
      <p:ext uri="{BB962C8B-B14F-4D97-AF65-F5344CB8AC3E}">
        <p14:creationId xmlns:p14="http://schemas.microsoft.com/office/powerpoint/2010/main" val="292540596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4" name="!!BGRectangle">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C3FDA21-8ABE-41E1-AD03-56E5FAD663A3}"/>
              </a:ext>
            </a:extLst>
          </p:cNvPr>
          <p:cNvSpPr>
            <a:spLocks noGrp="1"/>
          </p:cNvSpPr>
          <p:nvPr>
            <p:ph type="title"/>
          </p:nvPr>
        </p:nvSpPr>
        <p:spPr>
          <a:xfrm>
            <a:off x="6421700" y="713232"/>
            <a:ext cx="5154168" cy="1197864"/>
          </a:xfrm>
        </p:spPr>
        <p:txBody>
          <a:bodyPr>
            <a:normAutofit/>
          </a:bodyPr>
          <a:lstStyle/>
          <a:p>
            <a:r>
              <a:rPr lang="es-MX" sz="3700" dirty="0"/>
              <a:t>Cuando los problemas salen en el matrimonio</a:t>
            </a:r>
          </a:p>
        </p:txBody>
      </p:sp>
      <p:pic>
        <p:nvPicPr>
          <p:cNvPr id="5" name="Imagen 4" descr="Una caricatura de una persona&#10;&#10;Descripción generada automáticamente con confianza media">
            <a:extLst>
              <a:ext uri="{FF2B5EF4-FFF2-40B4-BE49-F238E27FC236}">
                <a16:creationId xmlns:a16="http://schemas.microsoft.com/office/drawing/2014/main" id="{6853298D-8E10-4F5B-B659-9CE8D82CA9DF}"/>
              </a:ext>
            </a:extLst>
          </p:cNvPr>
          <p:cNvPicPr>
            <a:picLocks noChangeAspect="1"/>
          </p:cNvPicPr>
          <p:nvPr/>
        </p:nvPicPr>
        <p:blipFill rotWithShape="1">
          <a:blip r:embed="rId3">
            <a:extLst>
              <a:ext uri="{28A0092B-C50C-407E-A947-70E740481C1C}">
                <a14:useLocalDpi xmlns:a14="http://schemas.microsoft.com/office/drawing/2010/main" val="0"/>
              </a:ext>
            </a:extLst>
          </a:blip>
          <a:srcRect l="33276" r="13440"/>
          <a:stretch/>
        </p:blipFill>
        <p:spPr>
          <a:xfrm>
            <a:off x="20" y="10"/>
            <a:ext cx="5495089" cy="6857990"/>
          </a:xfrm>
          <a:prstGeom prst="rect">
            <a:avLst/>
          </a:prstGeom>
        </p:spPr>
      </p:pic>
      <p:sp>
        <p:nvSpPr>
          <p:cNvPr id="15" name="!!Line">
            <a:extLst>
              <a:ext uri="{FF2B5EF4-FFF2-40B4-BE49-F238E27FC236}">
                <a16:creationId xmlns:a16="http://schemas.microsoft.com/office/drawing/2014/main" id="{29A9EE12-EF77-4DB4-84E4-043DE72352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053328" y="822960"/>
            <a:ext cx="9144"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8294B0BA-19FA-4991-895A-44C9CCB734E1}"/>
              </a:ext>
            </a:extLst>
          </p:cNvPr>
          <p:cNvSpPr>
            <a:spLocks noGrp="1"/>
          </p:cNvSpPr>
          <p:nvPr>
            <p:ph idx="1"/>
          </p:nvPr>
        </p:nvSpPr>
        <p:spPr>
          <a:xfrm>
            <a:off x="6421700" y="2048256"/>
            <a:ext cx="5154168" cy="4123944"/>
          </a:xfrm>
        </p:spPr>
        <p:txBody>
          <a:bodyPr anchor="t">
            <a:normAutofit fontScale="77500" lnSpcReduction="20000"/>
          </a:bodyPr>
          <a:lstStyle/>
          <a:p>
            <a:pPr marL="0" indent="0">
              <a:buNone/>
            </a:pPr>
            <a:r>
              <a:rPr lang="es-MX" sz="3200" dirty="0"/>
              <a:t>¿De dónde provienen los problemas?</a:t>
            </a:r>
          </a:p>
          <a:p>
            <a:pPr marL="0" indent="0">
              <a:buNone/>
            </a:pPr>
            <a:r>
              <a:rPr lang="es-MX" sz="3200" b="1" dirty="0"/>
              <a:t>Santiago 4:1 </a:t>
            </a:r>
            <a:r>
              <a:rPr lang="es-MX" sz="3200" i="1" dirty="0">
                <a:solidFill>
                  <a:schemeClr val="accent1">
                    <a:lumMod val="40000"/>
                    <a:lumOff val="60000"/>
                  </a:schemeClr>
                </a:solidFill>
              </a:rPr>
              <a:t>¿De dónde vienen las guerras y los pleitos entre vosotros? ¿No es de vuestras pasiones, las cuales combaten en vuestros miembros?   </a:t>
            </a:r>
            <a:br>
              <a:rPr lang="es-MX" sz="3200" i="1" dirty="0">
                <a:solidFill>
                  <a:schemeClr val="accent1">
                    <a:lumMod val="40000"/>
                    <a:lumOff val="60000"/>
                  </a:schemeClr>
                </a:solidFill>
              </a:rPr>
            </a:br>
            <a:r>
              <a:rPr lang="es-MX" sz="3200" b="1" dirty="0"/>
              <a:t>2</a:t>
            </a:r>
            <a:r>
              <a:rPr lang="es-MX" sz="3200" i="1" dirty="0"/>
              <a:t> </a:t>
            </a:r>
            <a:r>
              <a:rPr lang="es-MX" sz="3200" i="1" dirty="0">
                <a:solidFill>
                  <a:schemeClr val="accent1">
                    <a:lumMod val="40000"/>
                    <a:lumOff val="60000"/>
                  </a:schemeClr>
                </a:solidFill>
              </a:rPr>
              <a:t>Codiciáis, y no tenéis; matáis y ardéis de envidia, y no podéis alcanzar; combatís y lucháis, pero no tenéis lo que deseáis, porque no pedís. </a:t>
            </a:r>
            <a:r>
              <a:rPr lang="es-MX" sz="3200" b="1" dirty="0"/>
              <a:t>3</a:t>
            </a:r>
            <a:r>
              <a:rPr lang="es-MX" sz="3200" i="1" dirty="0"/>
              <a:t> </a:t>
            </a:r>
            <a:r>
              <a:rPr lang="es-MX" sz="3200" i="1" dirty="0">
                <a:solidFill>
                  <a:schemeClr val="accent1">
                    <a:lumMod val="40000"/>
                    <a:lumOff val="60000"/>
                  </a:schemeClr>
                </a:solidFill>
              </a:rPr>
              <a:t>Pedís, y no recibís, porque pedís mal, para gastar en vuestros deleites</a:t>
            </a:r>
            <a:r>
              <a:rPr lang="es-MX" sz="3200" dirty="0">
                <a:solidFill>
                  <a:schemeClr val="accent1">
                    <a:lumMod val="40000"/>
                    <a:lumOff val="60000"/>
                  </a:schemeClr>
                </a:solidFill>
              </a:rPr>
              <a:t>.</a:t>
            </a:r>
          </a:p>
          <a:p>
            <a:pPr marL="0" indent="0">
              <a:buNone/>
            </a:pPr>
            <a:endParaRPr lang="es-MX" sz="2200" dirty="0"/>
          </a:p>
        </p:txBody>
      </p:sp>
      <p:sp>
        <p:nvSpPr>
          <p:cNvPr id="4" name="Marcador de número de diapositiva 3">
            <a:extLst>
              <a:ext uri="{FF2B5EF4-FFF2-40B4-BE49-F238E27FC236}">
                <a16:creationId xmlns:a16="http://schemas.microsoft.com/office/drawing/2014/main" id="{521BF510-708A-410D-A0F5-76175E6F75DE}"/>
              </a:ext>
            </a:extLst>
          </p:cNvPr>
          <p:cNvSpPr>
            <a:spLocks noGrp="1"/>
          </p:cNvSpPr>
          <p:nvPr>
            <p:ph type="sldNum" sz="quarter" idx="12"/>
          </p:nvPr>
        </p:nvSpPr>
        <p:spPr/>
        <p:txBody>
          <a:bodyPr/>
          <a:lstStyle/>
          <a:p>
            <a:fld id="{A6A4B689-625B-4D3F-B12F-AC7AD36680F2}" type="slidenum">
              <a:rPr lang="es-MX" smtClean="0"/>
              <a:t>12</a:t>
            </a:fld>
            <a:endParaRPr lang="es-MX"/>
          </a:p>
        </p:txBody>
      </p:sp>
    </p:spTree>
    <p:extLst>
      <p:ext uri="{BB962C8B-B14F-4D97-AF65-F5344CB8AC3E}">
        <p14:creationId xmlns:p14="http://schemas.microsoft.com/office/powerpoint/2010/main" val="2899397065"/>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200">
        <p:dissolve/>
      </p:transition>
    </mc:Choice>
    <mc:Fallback xmlns="">
      <p:transition spd="slow">
        <p:dissolv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BGRectangle">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EC740444-9320-4421-B64E-937C06F9C345}"/>
              </a:ext>
            </a:extLst>
          </p:cNvPr>
          <p:cNvSpPr>
            <a:spLocks noGrp="1"/>
          </p:cNvSpPr>
          <p:nvPr>
            <p:ph type="title"/>
          </p:nvPr>
        </p:nvSpPr>
        <p:spPr>
          <a:xfrm>
            <a:off x="841247" y="474146"/>
            <a:ext cx="10515593" cy="1197864"/>
          </a:xfrm>
        </p:spPr>
        <p:txBody>
          <a:bodyPr>
            <a:normAutofit/>
          </a:bodyPr>
          <a:lstStyle/>
          <a:p>
            <a:r>
              <a:rPr lang="es-MX" dirty="0"/>
              <a:t>B. Diferencias en metas y objetivos</a:t>
            </a:r>
          </a:p>
        </p:txBody>
      </p:sp>
      <p:sp>
        <p:nvSpPr>
          <p:cNvPr id="12" name="!!Line">
            <a:extLst>
              <a:ext uri="{FF2B5EF4-FFF2-40B4-BE49-F238E27FC236}">
                <a16:creationId xmlns:a16="http://schemas.microsoft.com/office/drawing/2014/main" id="{B0161EF8-C8C6-4F2A-9D5C-49BD28A2B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6344" y="585216"/>
            <a:ext cx="9144"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dibujo de un par de personas de pie&#10;&#10;Descripción generada automáticamente con confianza baja">
            <a:extLst>
              <a:ext uri="{FF2B5EF4-FFF2-40B4-BE49-F238E27FC236}">
                <a16:creationId xmlns:a16="http://schemas.microsoft.com/office/drawing/2014/main" id="{61383682-342D-42BB-9BAD-57F46CF3C4B6}"/>
              </a:ext>
            </a:extLst>
          </p:cNvPr>
          <p:cNvPicPr>
            <a:picLocks noChangeAspect="1"/>
          </p:cNvPicPr>
          <p:nvPr/>
        </p:nvPicPr>
        <p:blipFill rotWithShape="1">
          <a:blip r:embed="rId3">
            <a:extLst>
              <a:ext uri="{28A0092B-C50C-407E-A947-70E740481C1C}">
                <a14:useLocalDpi xmlns:a14="http://schemas.microsoft.com/office/drawing/2010/main" val="0"/>
              </a:ext>
            </a:extLst>
          </a:blip>
          <a:srcRect l="912" r="3" b="3"/>
          <a:stretch/>
        </p:blipFill>
        <p:spPr>
          <a:xfrm>
            <a:off x="835153" y="2002117"/>
            <a:ext cx="6215794" cy="4171569"/>
          </a:xfrm>
          <a:prstGeom prst="rect">
            <a:avLst/>
          </a:prstGeom>
        </p:spPr>
      </p:pic>
      <p:sp>
        <p:nvSpPr>
          <p:cNvPr id="3" name="Marcador de contenido 2">
            <a:extLst>
              <a:ext uri="{FF2B5EF4-FFF2-40B4-BE49-F238E27FC236}">
                <a16:creationId xmlns:a16="http://schemas.microsoft.com/office/drawing/2014/main" id="{EDD9C7BE-199F-406A-9800-B4878F6C36D2}"/>
              </a:ext>
            </a:extLst>
          </p:cNvPr>
          <p:cNvSpPr>
            <a:spLocks noGrp="1"/>
          </p:cNvSpPr>
          <p:nvPr>
            <p:ph idx="1"/>
          </p:nvPr>
        </p:nvSpPr>
        <p:spPr>
          <a:xfrm>
            <a:off x="7533314" y="1999578"/>
            <a:ext cx="3823525" cy="4171568"/>
          </a:xfrm>
        </p:spPr>
        <p:txBody>
          <a:bodyPr anchor="ctr">
            <a:normAutofit/>
          </a:bodyPr>
          <a:lstStyle/>
          <a:p>
            <a:pPr marL="0" indent="0">
              <a:buNone/>
            </a:pPr>
            <a:r>
              <a:rPr lang="es-MX" sz="2400" b="1" dirty="0"/>
              <a:t>Amós 3:3 </a:t>
            </a:r>
            <a:r>
              <a:rPr lang="es-MX" sz="2400" dirty="0">
                <a:solidFill>
                  <a:schemeClr val="accent1">
                    <a:lumMod val="40000"/>
                    <a:lumOff val="60000"/>
                  </a:schemeClr>
                </a:solidFill>
              </a:rPr>
              <a:t>¿Andarán dos juntos, si no estuvieren de acuerdo?</a:t>
            </a:r>
          </a:p>
          <a:p>
            <a:pPr marL="0" indent="0">
              <a:buNone/>
            </a:pPr>
            <a:r>
              <a:rPr lang="es-MX" sz="2400" dirty="0"/>
              <a:t>El problema aquí es más profundo. Si uno es salvo y el otro no ¿Cómo llegó a ser esta situación? Tal vez uno se convierte después de casarse. Tal vez el inconverso mintió antes de casarse diciendo que era salvo.</a:t>
            </a:r>
          </a:p>
          <a:p>
            <a:pPr marL="0" indent="0">
              <a:buNone/>
            </a:pPr>
            <a:endParaRPr lang="es-MX" sz="2000" dirty="0"/>
          </a:p>
        </p:txBody>
      </p:sp>
      <p:sp>
        <p:nvSpPr>
          <p:cNvPr id="4" name="Marcador de número de diapositiva 3">
            <a:extLst>
              <a:ext uri="{FF2B5EF4-FFF2-40B4-BE49-F238E27FC236}">
                <a16:creationId xmlns:a16="http://schemas.microsoft.com/office/drawing/2014/main" id="{248C6891-227D-4410-9C57-A58976BE1B37}"/>
              </a:ext>
            </a:extLst>
          </p:cNvPr>
          <p:cNvSpPr>
            <a:spLocks noGrp="1"/>
          </p:cNvSpPr>
          <p:nvPr>
            <p:ph type="sldNum" sz="quarter" idx="12"/>
          </p:nvPr>
        </p:nvSpPr>
        <p:spPr/>
        <p:txBody>
          <a:bodyPr/>
          <a:lstStyle/>
          <a:p>
            <a:fld id="{A6A4B689-625B-4D3F-B12F-AC7AD36680F2}" type="slidenum">
              <a:rPr lang="es-MX" smtClean="0"/>
              <a:t>13</a:t>
            </a:fld>
            <a:endParaRPr lang="es-MX"/>
          </a:p>
        </p:txBody>
      </p:sp>
    </p:spTree>
    <p:extLst>
      <p:ext uri="{BB962C8B-B14F-4D97-AF65-F5344CB8AC3E}">
        <p14:creationId xmlns:p14="http://schemas.microsoft.com/office/powerpoint/2010/main" val="3703213507"/>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4CE9E5E0-ACF5-44C0-9D7D-AE4E1C3A3B63}"/>
              </a:ext>
            </a:extLst>
          </p:cNvPr>
          <p:cNvPicPr>
            <a:picLocks noChangeAspect="1"/>
          </p:cNvPicPr>
          <p:nvPr/>
        </p:nvPicPr>
        <p:blipFill rotWithShape="1">
          <a:blip r:embed="rId3"/>
          <a:srcRect t="16403" r="-1" b="11590"/>
          <a:stretch/>
        </p:blipFill>
        <p:spPr>
          <a:xfrm>
            <a:off x="320040" y="320040"/>
            <a:ext cx="11548872" cy="4303462"/>
          </a:xfrm>
          <a:prstGeom prst="rect">
            <a:avLst/>
          </a:prstGeom>
        </p:spPr>
      </p:pic>
      <p:sp>
        <p:nvSpPr>
          <p:cNvPr id="12" name="Rectangle 11">
            <a:extLst>
              <a:ext uri="{FF2B5EF4-FFF2-40B4-BE49-F238E27FC236}">
                <a16:creationId xmlns:a16="http://schemas.microsoft.com/office/drawing/2014/main" id="{A27B6159-7734-4564-9E0F-C4BC43C36E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ltGray">
          <a:xfrm>
            <a:off x="321564" y="4782312"/>
            <a:ext cx="11548872" cy="1755648"/>
          </a:xfrm>
          <a:prstGeom prst="rect">
            <a:avLst/>
          </a:prstGeom>
          <a:solidFill>
            <a:schemeClr val="tx1">
              <a:alpha val="93000"/>
            </a:schemeClr>
          </a:solidFill>
          <a:ln w="127000" cap="sq" cmpd="thinThick">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ítulo 1">
            <a:extLst>
              <a:ext uri="{FF2B5EF4-FFF2-40B4-BE49-F238E27FC236}">
                <a16:creationId xmlns:a16="http://schemas.microsoft.com/office/drawing/2014/main" id="{2EC8FFCB-1258-49D2-A913-A253B237729B}"/>
              </a:ext>
            </a:extLst>
          </p:cNvPr>
          <p:cNvSpPr>
            <a:spLocks noGrp="1"/>
          </p:cNvSpPr>
          <p:nvPr>
            <p:ph type="title"/>
          </p:nvPr>
        </p:nvSpPr>
        <p:spPr>
          <a:xfrm>
            <a:off x="841248" y="5009083"/>
            <a:ext cx="2889504" cy="1345997"/>
          </a:xfrm>
        </p:spPr>
        <p:txBody>
          <a:bodyPr anchor="ctr">
            <a:normAutofit/>
          </a:bodyPr>
          <a:lstStyle/>
          <a:p>
            <a:r>
              <a:rPr lang="es-MX" sz="2600" dirty="0">
                <a:solidFill>
                  <a:schemeClr val="bg1"/>
                </a:solidFill>
              </a:rPr>
              <a:t>Debe haber </a:t>
            </a:r>
            <a:br>
              <a:rPr lang="es-MX" sz="2600" dirty="0">
                <a:solidFill>
                  <a:schemeClr val="bg1"/>
                </a:solidFill>
              </a:rPr>
            </a:br>
            <a:r>
              <a:rPr lang="es-MX" sz="2600" dirty="0">
                <a:solidFill>
                  <a:schemeClr val="bg1"/>
                </a:solidFill>
              </a:rPr>
              <a:t>una separación</a:t>
            </a:r>
          </a:p>
        </p:txBody>
      </p:sp>
      <p:cxnSp>
        <p:nvCxnSpPr>
          <p:cNvPr id="14" name="Straight Connector 13">
            <a:extLst>
              <a:ext uri="{FF2B5EF4-FFF2-40B4-BE49-F238E27FC236}">
                <a16:creationId xmlns:a16="http://schemas.microsoft.com/office/drawing/2014/main" id="{E2FFB46B-05BC-4950-B18A-9593FDAE6ED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V="1">
            <a:off x="4059936" y="5237979"/>
            <a:ext cx="0" cy="914400"/>
          </a:xfrm>
          <a:prstGeom prst="line">
            <a:avLst/>
          </a:prstGeom>
          <a:ln w="19050">
            <a:solidFill>
              <a:schemeClr val="bg1">
                <a:alpha val="80000"/>
              </a:schemeClr>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A580E22D-76F4-459B-8452-40AB5A1EF242}"/>
              </a:ext>
            </a:extLst>
          </p:cNvPr>
          <p:cNvSpPr>
            <a:spLocks noGrp="1"/>
          </p:cNvSpPr>
          <p:nvPr>
            <p:ph idx="1"/>
          </p:nvPr>
        </p:nvSpPr>
        <p:spPr>
          <a:xfrm>
            <a:off x="4379976" y="5009083"/>
            <a:ext cx="6976872" cy="1345997"/>
          </a:xfrm>
        </p:spPr>
        <p:txBody>
          <a:bodyPr anchor="ctr">
            <a:normAutofit/>
          </a:bodyPr>
          <a:lstStyle/>
          <a:p>
            <a:pPr marL="0" indent="0">
              <a:buNone/>
            </a:pPr>
            <a:r>
              <a:rPr lang="es-MX" sz="2000" b="1" dirty="0">
                <a:solidFill>
                  <a:schemeClr val="bg1"/>
                </a:solidFill>
              </a:rPr>
              <a:t>2 Corintios 6:14 </a:t>
            </a:r>
            <a:r>
              <a:rPr lang="es-MX" sz="2000" i="1" dirty="0">
                <a:solidFill>
                  <a:schemeClr val="bg1"/>
                </a:solidFill>
              </a:rPr>
              <a:t>No os unáis en yugo desigual con los incrédulos; porque ¿qué compañerismo tiene la justicia con la injusticia? ¿Y qué comunión la luz con las tinieblas? </a:t>
            </a:r>
            <a:r>
              <a:rPr lang="es-MX" sz="2000" b="1" dirty="0">
                <a:solidFill>
                  <a:schemeClr val="bg1"/>
                </a:solidFill>
              </a:rPr>
              <a:t>15</a:t>
            </a:r>
            <a:r>
              <a:rPr lang="es-MX" sz="2000" i="1" dirty="0">
                <a:solidFill>
                  <a:schemeClr val="bg1"/>
                </a:solidFill>
              </a:rPr>
              <a:t> ¿Y qué concordia Cristo con Belial? ¿O qué parte el creyente con el incrédulo? </a:t>
            </a:r>
            <a:endParaRPr lang="es-MX" sz="2000" dirty="0">
              <a:solidFill>
                <a:schemeClr val="bg1"/>
              </a:solidFill>
            </a:endParaRPr>
          </a:p>
          <a:p>
            <a:pPr marL="0" indent="0">
              <a:buNone/>
            </a:pPr>
            <a:endParaRPr lang="es-MX" sz="1300" dirty="0">
              <a:solidFill>
                <a:schemeClr val="bg1"/>
              </a:solidFill>
            </a:endParaRPr>
          </a:p>
        </p:txBody>
      </p:sp>
      <p:sp>
        <p:nvSpPr>
          <p:cNvPr id="8" name="Marcador de número de diapositiva 5">
            <a:extLst>
              <a:ext uri="{FF2B5EF4-FFF2-40B4-BE49-F238E27FC236}">
                <a16:creationId xmlns:a16="http://schemas.microsoft.com/office/drawing/2014/main" id="{DEE98D0E-A610-4515-98A7-C11FA10C5AC9}"/>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14</a:t>
            </a:fld>
            <a:endParaRPr lang="es-MX" dirty="0"/>
          </a:p>
        </p:txBody>
      </p:sp>
      <p:grpSp>
        <p:nvGrpSpPr>
          <p:cNvPr id="9" name="Grupo 8">
            <a:extLst>
              <a:ext uri="{FF2B5EF4-FFF2-40B4-BE49-F238E27FC236}">
                <a16:creationId xmlns:a16="http://schemas.microsoft.com/office/drawing/2014/main" id="{26F76F39-D3AB-4324-8C57-DC493CB19BCA}"/>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11" name="Rectángulo 10">
              <a:extLst>
                <a:ext uri="{FF2B5EF4-FFF2-40B4-BE49-F238E27FC236}">
                  <a16:creationId xmlns:a16="http://schemas.microsoft.com/office/drawing/2014/main" id="{9E523641-8FEB-4C1E-96E4-AFADBD88D67E}"/>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C615FAE7-F0CE-4E32-88E7-F0B79DE7C9B1}"/>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CA5FACA5-895B-40B5-A0F0-45489A8216E9}"/>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0E425404-4D4C-4EFF-845C-4A66E75E84A8}"/>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F55CFC60-0BCD-4BE4-A0E0-283DCFD12250}"/>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93A556EA-9A0A-444E-8027-F5F009223DCF}"/>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91D5443A-9B21-45A7-A2F3-B20EAF2BE3DF}"/>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F950BCED-D332-4059-824A-08E2C98048E7}"/>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F0A3E38F-D2F0-4602-801E-19504C2AE502}"/>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90376A3C-B1AA-4210-B9E8-1BF61DF2D161}"/>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3" name="Rectángulo 22">
              <a:extLst>
                <a:ext uri="{FF2B5EF4-FFF2-40B4-BE49-F238E27FC236}">
                  <a16:creationId xmlns:a16="http://schemas.microsoft.com/office/drawing/2014/main" id="{2D467ED7-EDBF-47C6-8EF1-EA3D8EC61EE9}"/>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 name="Rectángulo 23">
              <a:extLst>
                <a:ext uri="{FF2B5EF4-FFF2-40B4-BE49-F238E27FC236}">
                  <a16:creationId xmlns:a16="http://schemas.microsoft.com/office/drawing/2014/main" id="{52EC0231-573B-494D-AB84-84F82D4E0B16}"/>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5" name="CuadroTexto 24">
            <a:extLst>
              <a:ext uri="{FF2B5EF4-FFF2-40B4-BE49-F238E27FC236}">
                <a16:creationId xmlns:a16="http://schemas.microsoft.com/office/drawing/2014/main" id="{BDAE4600-B15B-4630-9651-3C6B8159E703}"/>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6" name="CuadroTexto 25">
            <a:extLst>
              <a:ext uri="{FF2B5EF4-FFF2-40B4-BE49-F238E27FC236}">
                <a16:creationId xmlns:a16="http://schemas.microsoft.com/office/drawing/2014/main" id="{1E0DB204-4897-4C4F-AA93-86C0B713F139}"/>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30578480"/>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26" name="Rectangle 25">
            <a:extLst>
              <a:ext uri="{FF2B5EF4-FFF2-40B4-BE49-F238E27FC236}">
                <a16:creationId xmlns:a16="http://schemas.microsoft.com/office/drawing/2014/main" id="{B0792D4F-247E-46FE-85FC-881DEFA41D9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ítulo 1">
            <a:extLst>
              <a:ext uri="{FF2B5EF4-FFF2-40B4-BE49-F238E27FC236}">
                <a16:creationId xmlns:a16="http://schemas.microsoft.com/office/drawing/2014/main" id="{2EC8FFCB-1258-49D2-A913-A253B237729B}"/>
              </a:ext>
            </a:extLst>
          </p:cNvPr>
          <p:cNvSpPr>
            <a:spLocks noGrp="1"/>
          </p:cNvSpPr>
          <p:nvPr>
            <p:ph type="title"/>
          </p:nvPr>
        </p:nvSpPr>
        <p:spPr>
          <a:xfrm>
            <a:off x="6684264" y="932688"/>
            <a:ext cx="4892040" cy="1773936"/>
          </a:xfrm>
        </p:spPr>
        <p:txBody>
          <a:bodyPr anchor="b">
            <a:normAutofit/>
          </a:bodyPr>
          <a:lstStyle/>
          <a:p>
            <a:r>
              <a:rPr lang="es-MX" sz="4000"/>
              <a:t>Debe haber </a:t>
            </a:r>
            <a:br>
              <a:rPr lang="es-MX" sz="4000"/>
            </a:br>
            <a:r>
              <a:rPr lang="es-MX" sz="4000"/>
              <a:t>una separación</a:t>
            </a:r>
          </a:p>
        </p:txBody>
      </p:sp>
      <p:pic>
        <p:nvPicPr>
          <p:cNvPr id="11" name="Imagen 10">
            <a:extLst>
              <a:ext uri="{FF2B5EF4-FFF2-40B4-BE49-F238E27FC236}">
                <a16:creationId xmlns:a16="http://schemas.microsoft.com/office/drawing/2014/main" id="{F52BD319-814D-4A59-84B0-64C222044FD9}"/>
              </a:ext>
            </a:extLst>
          </p:cNvPr>
          <p:cNvPicPr>
            <a:picLocks noChangeAspect="1"/>
          </p:cNvPicPr>
          <p:nvPr/>
        </p:nvPicPr>
        <p:blipFill rotWithShape="1">
          <a:blip r:embed="rId3"/>
          <a:srcRect r="-1" b="25304"/>
          <a:stretch/>
        </p:blipFill>
        <p:spPr>
          <a:xfrm>
            <a:off x="470018" y="621715"/>
            <a:ext cx="5025525" cy="5623713"/>
          </a:xfrm>
          <a:prstGeom prst="rect">
            <a:avLst/>
          </a:prstGeom>
        </p:spPr>
      </p:pic>
      <p:cxnSp>
        <p:nvCxnSpPr>
          <p:cNvPr id="28" name="Straight Connector 27">
            <a:extLst>
              <a:ext uri="{FF2B5EF4-FFF2-40B4-BE49-F238E27FC236}">
                <a16:creationId xmlns:a16="http://schemas.microsoft.com/office/drawing/2014/main" id="{7AD0F4D2-80E7-4A78-82EE-BEAEE494540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6096000" y="1417320"/>
            <a:ext cx="0" cy="4023360"/>
          </a:xfrm>
          <a:prstGeom prst="line">
            <a:avLst/>
          </a:prstGeom>
          <a:ln w="15875">
            <a:solidFill>
              <a:schemeClr val="tx1"/>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A580E22D-76F4-459B-8452-40AB5A1EF242}"/>
              </a:ext>
            </a:extLst>
          </p:cNvPr>
          <p:cNvSpPr>
            <a:spLocks noGrp="1"/>
          </p:cNvSpPr>
          <p:nvPr>
            <p:ph idx="1"/>
          </p:nvPr>
        </p:nvSpPr>
        <p:spPr>
          <a:xfrm>
            <a:off x="6684264" y="2898648"/>
            <a:ext cx="4892040" cy="3209544"/>
          </a:xfrm>
        </p:spPr>
        <p:txBody>
          <a:bodyPr anchor="t">
            <a:normAutofit fontScale="92500" lnSpcReduction="10000"/>
          </a:bodyPr>
          <a:lstStyle/>
          <a:p>
            <a:pPr marL="0" indent="0">
              <a:buNone/>
            </a:pPr>
            <a:r>
              <a:rPr lang="es-MX" sz="2400" b="1" dirty="0"/>
              <a:t>2 Corintios 6:16</a:t>
            </a:r>
            <a:r>
              <a:rPr lang="es-MX" sz="2400" i="1" dirty="0"/>
              <a:t> </a:t>
            </a:r>
            <a:r>
              <a:rPr lang="es-MX" sz="2400" b="1" i="1" u="sng" dirty="0">
                <a:solidFill>
                  <a:srgbClr val="FF5050"/>
                </a:solidFill>
              </a:rPr>
              <a:t>¿Y qué acuerdo hay entre el templo de Dios y los ídolos? </a:t>
            </a:r>
            <a:r>
              <a:rPr lang="es-MX" sz="2400" i="1" dirty="0"/>
              <a:t>Porque vosotros sois el templo del Dios viviente, como Dios dijo: Habitaré y andaré entre ellos, Y seré su Dios, Y ellos serán mi pueblo. </a:t>
            </a:r>
            <a:r>
              <a:rPr lang="es-MX" sz="2400" b="1" dirty="0"/>
              <a:t>17</a:t>
            </a:r>
            <a:r>
              <a:rPr lang="es-MX" sz="2400" i="1" dirty="0"/>
              <a:t> Por lo cual, Salid de en medio de ellos, y apartaos, dice el Señor, Y no toquéis lo inmundo; Y yo os recibiré, </a:t>
            </a:r>
            <a:r>
              <a:rPr lang="es-MX" sz="2400" b="1" dirty="0"/>
              <a:t>18</a:t>
            </a:r>
            <a:r>
              <a:rPr lang="es-MX" sz="2400" i="1" dirty="0"/>
              <a:t> Y seré para vosotros por Padre, Y vosotros me seréis hijos e hijas, dice el Señor Todopoderoso.</a:t>
            </a:r>
            <a:endParaRPr lang="es-MX" sz="2000" i="1" dirty="0"/>
          </a:p>
        </p:txBody>
      </p:sp>
      <p:sp>
        <p:nvSpPr>
          <p:cNvPr id="7" name="Marcador de número de diapositiva 5">
            <a:extLst>
              <a:ext uri="{FF2B5EF4-FFF2-40B4-BE49-F238E27FC236}">
                <a16:creationId xmlns:a16="http://schemas.microsoft.com/office/drawing/2014/main" id="{3DB7AF60-7452-494A-BD0E-F0CBDAC05D34}"/>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15</a:t>
            </a:fld>
            <a:endParaRPr lang="es-MX" dirty="0"/>
          </a:p>
        </p:txBody>
      </p:sp>
      <p:grpSp>
        <p:nvGrpSpPr>
          <p:cNvPr id="8" name="Grupo 7">
            <a:extLst>
              <a:ext uri="{FF2B5EF4-FFF2-40B4-BE49-F238E27FC236}">
                <a16:creationId xmlns:a16="http://schemas.microsoft.com/office/drawing/2014/main" id="{6F88EBA9-8F7A-446D-AE00-29E0197B1703}"/>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A7F8764D-C068-42AA-AE98-D3D1EDAE9D2E}"/>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Rectángulo 9">
              <a:extLst>
                <a:ext uri="{FF2B5EF4-FFF2-40B4-BE49-F238E27FC236}">
                  <a16:creationId xmlns:a16="http://schemas.microsoft.com/office/drawing/2014/main" id="{67FC2840-DF16-40CC-BFE6-67564C98B46C}"/>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id="{E38A383C-9B8F-49C1-98C4-A85364C146FA}"/>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3E9DA97B-F64A-4C04-BBD8-381167931C9D}"/>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C7FF255F-7EBB-409C-AAB6-051F6BA81F89}"/>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90D9D533-E41F-4E55-A475-42D3C2B9C053}"/>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B20B0619-1593-4FCD-BF55-4084663C2BA4}"/>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6A00CE14-1D76-4A88-93C1-8BD181A105D0}"/>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3C794D37-1B07-4817-BD5C-3E7C5AB7AEB9}"/>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93EA4EA0-094D-45AB-9516-70ED88FBF575}"/>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BBF0C0F5-C43F-4BDC-A550-419441754C79}"/>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708E4506-DB66-4F28-803F-868465DF8B8F}"/>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2" name="CuadroTexto 21">
            <a:extLst>
              <a:ext uri="{FF2B5EF4-FFF2-40B4-BE49-F238E27FC236}">
                <a16:creationId xmlns:a16="http://schemas.microsoft.com/office/drawing/2014/main" id="{8F03EC9E-1E27-40EE-B036-E5FAA5AE4546}"/>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3" name="CuadroTexto 22">
            <a:extLst>
              <a:ext uri="{FF2B5EF4-FFF2-40B4-BE49-F238E27FC236}">
                <a16:creationId xmlns:a16="http://schemas.microsoft.com/office/drawing/2014/main" id="{AC731939-997D-4115-9B2A-0A3D37710EA5}"/>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471490642"/>
      </p:ext>
    </p:extLst>
  </p:cSld>
  <p:clrMapOvr>
    <a:overrideClrMapping bg1="dk1" tx1="lt1" bg2="dk2" tx2="lt2" accent1="accent1" accent2="accent2" accent3="accent3" accent4="accent4" accent5="accent5" accent6="accent6" hlink="hlink" folHlink="folHlink"/>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99192C51-B764-4A9B-9587-5EF8B628B8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1B83619-7C89-4F90-8B23-E706397248C9}"/>
              </a:ext>
            </a:extLst>
          </p:cNvPr>
          <p:cNvSpPr>
            <a:spLocks noGrp="1"/>
          </p:cNvSpPr>
          <p:nvPr>
            <p:ph type="title"/>
          </p:nvPr>
        </p:nvSpPr>
        <p:spPr>
          <a:xfrm>
            <a:off x="648929" y="557190"/>
            <a:ext cx="5181510" cy="1671569"/>
          </a:xfrm>
        </p:spPr>
        <p:txBody>
          <a:bodyPr>
            <a:normAutofit/>
          </a:bodyPr>
          <a:lstStyle/>
          <a:p>
            <a:r>
              <a:rPr lang="es-MX" sz="4000"/>
              <a:t>C. Infidelidad</a:t>
            </a:r>
          </a:p>
        </p:txBody>
      </p:sp>
      <p:sp>
        <p:nvSpPr>
          <p:cNvPr id="3" name="Marcador de contenido 2">
            <a:extLst>
              <a:ext uri="{FF2B5EF4-FFF2-40B4-BE49-F238E27FC236}">
                <a16:creationId xmlns:a16="http://schemas.microsoft.com/office/drawing/2014/main" id="{522CCE22-79B6-46F5-9820-B224CF8EA684}"/>
              </a:ext>
            </a:extLst>
          </p:cNvPr>
          <p:cNvSpPr>
            <a:spLocks noGrp="1"/>
          </p:cNvSpPr>
          <p:nvPr>
            <p:ph idx="1"/>
          </p:nvPr>
        </p:nvSpPr>
        <p:spPr>
          <a:xfrm>
            <a:off x="648930" y="1742536"/>
            <a:ext cx="5181508" cy="4386552"/>
          </a:xfrm>
        </p:spPr>
        <p:txBody>
          <a:bodyPr>
            <a:normAutofit lnSpcReduction="10000"/>
          </a:bodyPr>
          <a:lstStyle/>
          <a:p>
            <a:pPr marL="0" indent="0">
              <a:buNone/>
            </a:pPr>
            <a:r>
              <a:rPr lang="es-MX" sz="3000" b="1" dirty="0"/>
              <a:t>Éxodo 20:14 </a:t>
            </a:r>
            <a:r>
              <a:rPr lang="es-MX" sz="3000" i="1" dirty="0"/>
              <a:t>No cometerás adulterio.</a:t>
            </a:r>
          </a:p>
          <a:p>
            <a:pPr marL="0" indent="0">
              <a:buNone/>
            </a:pPr>
            <a:r>
              <a:rPr lang="es-MX" sz="3000" b="1" dirty="0"/>
              <a:t>Levítico 18:20 </a:t>
            </a:r>
            <a:r>
              <a:rPr lang="es-MX" sz="3000" i="1" dirty="0"/>
              <a:t>Además, no tendrás « acto carnal »  con la mujer de tu prójimo, contaminándote con ella.</a:t>
            </a:r>
          </a:p>
          <a:p>
            <a:pPr marL="0" indent="0">
              <a:buNone/>
            </a:pPr>
            <a:r>
              <a:rPr lang="es-MX" sz="3000" b="1" dirty="0"/>
              <a:t>Levítico 20:10 </a:t>
            </a:r>
            <a:r>
              <a:rPr lang="es-MX" sz="3000" i="1" dirty="0"/>
              <a:t>Si un hombre cometiere adulterio con la mujer de su prójimo, el adúltero y la adúltera indefectiblemente serán muertos.</a:t>
            </a:r>
          </a:p>
          <a:p>
            <a:pPr marL="0" indent="0">
              <a:buNone/>
            </a:pPr>
            <a:endParaRPr lang="es-MX" sz="2000" dirty="0"/>
          </a:p>
        </p:txBody>
      </p:sp>
      <p:pic>
        <p:nvPicPr>
          <p:cNvPr id="7" name="Imagen 6">
            <a:extLst>
              <a:ext uri="{FF2B5EF4-FFF2-40B4-BE49-F238E27FC236}">
                <a16:creationId xmlns:a16="http://schemas.microsoft.com/office/drawing/2014/main" id="{157A62B2-1268-404A-8A45-A776C64E0B1C}"/>
              </a:ext>
            </a:extLst>
          </p:cNvPr>
          <p:cNvPicPr>
            <a:picLocks noChangeAspect="1"/>
          </p:cNvPicPr>
          <p:nvPr/>
        </p:nvPicPr>
        <p:blipFill rotWithShape="1">
          <a:blip r:embed="rId3"/>
          <a:srcRect t="3306" b="7186"/>
          <a:stretch/>
        </p:blipFill>
        <p:spPr>
          <a:xfrm>
            <a:off x="6814457" y="10"/>
            <a:ext cx="5377542" cy="6143609"/>
          </a:xfrm>
          <a:prstGeom prst="rect">
            <a:avLst/>
          </a:prstGeom>
          <a:effectLst/>
        </p:spPr>
      </p:pic>
      <p:sp>
        <p:nvSpPr>
          <p:cNvPr id="6" name="Marcador de número de diapositiva 5">
            <a:extLst>
              <a:ext uri="{FF2B5EF4-FFF2-40B4-BE49-F238E27FC236}">
                <a16:creationId xmlns:a16="http://schemas.microsoft.com/office/drawing/2014/main" id="{F345B9E9-7AC0-4AA0-A654-02F3B79A6F7A}"/>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16</a:t>
            </a:fld>
            <a:endParaRPr lang="es-MX" dirty="0"/>
          </a:p>
        </p:txBody>
      </p:sp>
      <p:grpSp>
        <p:nvGrpSpPr>
          <p:cNvPr id="8" name="Grupo 7">
            <a:extLst>
              <a:ext uri="{FF2B5EF4-FFF2-40B4-BE49-F238E27FC236}">
                <a16:creationId xmlns:a16="http://schemas.microsoft.com/office/drawing/2014/main" id="{6E2F1F4D-3C27-49C6-8BEA-981A2F837F0A}"/>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D1C988F0-4BCD-4C5C-977B-178D14B8F756}"/>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Rectángulo 9">
              <a:extLst>
                <a:ext uri="{FF2B5EF4-FFF2-40B4-BE49-F238E27FC236}">
                  <a16:creationId xmlns:a16="http://schemas.microsoft.com/office/drawing/2014/main" id="{A543BD4F-6A5B-486E-87C3-BB339037CA1E}"/>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17D9DCD5-0BC9-4936-9D0F-A499D323B934}"/>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F69FB255-31AF-43B5-B40C-B76C9A69D56F}"/>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ABA5392B-6C27-473D-A4C1-6080CC96566A}"/>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DA9A0FCD-579C-4B37-A3A6-0CA71417578C}"/>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801F55FD-17C5-47DE-9CBA-47FD1E6A7A82}"/>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25E6DA99-B221-450B-8BA2-6ECDC9FAA9FF}"/>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CAE7C7AE-4C7B-4EC6-B96E-90765E63762C}"/>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3772E0BC-75B4-44B1-B886-B4E41618892F}"/>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9151DD11-89F2-407E-8D5C-67AC4B2285B1}"/>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BB380FFF-9BED-477A-A56C-A8271C9AF887}"/>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2" name="CuadroTexto 21">
            <a:extLst>
              <a:ext uri="{FF2B5EF4-FFF2-40B4-BE49-F238E27FC236}">
                <a16:creationId xmlns:a16="http://schemas.microsoft.com/office/drawing/2014/main" id="{308F5317-70CE-42A2-ACD0-36E9B6A5057B}"/>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3" name="CuadroTexto 22">
            <a:extLst>
              <a:ext uri="{FF2B5EF4-FFF2-40B4-BE49-F238E27FC236}">
                <a16:creationId xmlns:a16="http://schemas.microsoft.com/office/drawing/2014/main" id="{E883B94A-EC68-475A-BE9C-A3A3CA1250C5}"/>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37958768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1B83619-7C89-4F90-8B23-E706397248C9}"/>
              </a:ext>
            </a:extLst>
          </p:cNvPr>
          <p:cNvSpPr>
            <a:spLocks noGrp="1"/>
          </p:cNvSpPr>
          <p:nvPr>
            <p:ph type="title"/>
          </p:nvPr>
        </p:nvSpPr>
        <p:spPr>
          <a:xfrm>
            <a:off x="7531610" y="365125"/>
            <a:ext cx="3822189" cy="1899912"/>
          </a:xfrm>
        </p:spPr>
        <p:txBody>
          <a:bodyPr>
            <a:normAutofit/>
          </a:bodyPr>
          <a:lstStyle/>
          <a:p>
            <a:r>
              <a:rPr lang="es-MX" sz="4000"/>
              <a:t>C. Infidelidad</a:t>
            </a:r>
          </a:p>
        </p:txBody>
      </p:sp>
      <p:pic>
        <p:nvPicPr>
          <p:cNvPr id="5" name="Imagen 4" descr="Un dibujo de una persona&#10;&#10;Descripción generada automáticamente con confianza media">
            <a:extLst>
              <a:ext uri="{FF2B5EF4-FFF2-40B4-BE49-F238E27FC236}">
                <a16:creationId xmlns:a16="http://schemas.microsoft.com/office/drawing/2014/main" id="{7675C13F-F103-4E97-AE05-EB696C1FA5E2}"/>
              </a:ext>
            </a:extLst>
          </p:cNvPr>
          <p:cNvPicPr>
            <a:picLocks noChangeAspect="1"/>
          </p:cNvPicPr>
          <p:nvPr/>
        </p:nvPicPr>
        <p:blipFill rotWithShape="1">
          <a:blip r:embed="rId3">
            <a:extLst>
              <a:ext uri="{28A0092B-C50C-407E-A947-70E740481C1C}">
                <a14:useLocalDpi xmlns:a14="http://schemas.microsoft.com/office/drawing/2010/main" val="0"/>
              </a:ext>
            </a:extLst>
          </a:blip>
          <a:srcRect l="20720" r="7973"/>
          <a:stretch/>
        </p:blipFill>
        <p:spPr>
          <a:xfrm>
            <a:off x="1" y="10"/>
            <a:ext cx="6936390" cy="6857990"/>
          </a:xfrm>
          <a:prstGeom prst="rect">
            <a:avLst/>
          </a:prstGeom>
        </p:spPr>
      </p:pic>
      <p:sp>
        <p:nvSpPr>
          <p:cNvPr id="3" name="Marcador de contenido 2">
            <a:extLst>
              <a:ext uri="{FF2B5EF4-FFF2-40B4-BE49-F238E27FC236}">
                <a16:creationId xmlns:a16="http://schemas.microsoft.com/office/drawing/2014/main" id="{522CCE22-79B6-46F5-9820-B224CF8EA684}"/>
              </a:ext>
            </a:extLst>
          </p:cNvPr>
          <p:cNvSpPr>
            <a:spLocks noGrp="1"/>
          </p:cNvSpPr>
          <p:nvPr>
            <p:ph idx="1"/>
          </p:nvPr>
        </p:nvSpPr>
        <p:spPr>
          <a:xfrm>
            <a:off x="7531610" y="1656272"/>
            <a:ext cx="3822189" cy="4836603"/>
          </a:xfrm>
        </p:spPr>
        <p:txBody>
          <a:bodyPr>
            <a:normAutofit/>
          </a:bodyPr>
          <a:lstStyle/>
          <a:p>
            <a:pPr marL="0" indent="0">
              <a:buNone/>
            </a:pPr>
            <a:r>
              <a:rPr lang="es-MX" sz="1800" b="1" dirty="0"/>
              <a:t>Jeremías 3:11 </a:t>
            </a:r>
            <a:r>
              <a:rPr lang="es-MX" sz="1800" i="1" dirty="0"/>
              <a:t>Y me dijo Jehová: Ha resultado justa la rebelde Israel en comparación con la desleal Judá. </a:t>
            </a:r>
            <a:r>
              <a:rPr lang="es-MX" sz="1800" b="1" dirty="0"/>
              <a:t>12 </a:t>
            </a:r>
            <a:r>
              <a:rPr lang="es-MX" sz="1800" i="1" dirty="0"/>
              <a:t>Ve y clama estas palabras hacia el norte, y di: </a:t>
            </a:r>
            <a:r>
              <a:rPr lang="es-MX" sz="1800" b="1" i="1" u="sng" dirty="0">
                <a:solidFill>
                  <a:srgbClr val="FF0000"/>
                </a:solidFill>
              </a:rPr>
              <a:t>Vuélvete, oh rebelde Israel, dice Jehová</a:t>
            </a:r>
            <a:r>
              <a:rPr lang="es-MX" sz="1800" i="1" dirty="0"/>
              <a:t>; no haré caer mi ira sobre ti, porque misericordioso soy yo, dice Jehová, no guardaré para siempre el enojo.</a:t>
            </a:r>
          </a:p>
          <a:p>
            <a:pPr marL="0" indent="0">
              <a:buNone/>
            </a:pPr>
            <a:r>
              <a:rPr lang="es-MX" sz="1800" b="1" dirty="0"/>
              <a:t>Oseas 14:1</a:t>
            </a:r>
            <a:r>
              <a:rPr lang="es-MX" sz="1800" i="1" dirty="0"/>
              <a:t> Vuelve, oh Israel, a Jehová tu Dios; porque por tu pecado has caído. </a:t>
            </a:r>
            <a:r>
              <a:rPr lang="es-MX" sz="1800" b="1" dirty="0"/>
              <a:t>2 </a:t>
            </a:r>
            <a:r>
              <a:rPr lang="es-MX" sz="1800" i="1" dirty="0"/>
              <a:t>Llevad con </a:t>
            </a:r>
            <a:r>
              <a:rPr lang="es-MX" sz="1800" b="1" i="1" u="sng" dirty="0">
                <a:solidFill>
                  <a:srgbClr val="FF0000"/>
                </a:solidFill>
              </a:rPr>
              <a:t>vosotros palabras de súplica</a:t>
            </a:r>
            <a:r>
              <a:rPr lang="es-MX" sz="1800" i="1" dirty="0"/>
              <a:t>, y volved a Jehová, y decidle: </a:t>
            </a:r>
            <a:r>
              <a:rPr lang="es-MX" sz="1800" b="1" i="1" u="sng" dirty="0">
                <a:solidFill>
                  <a:srgbClr val="FF0000"/>
                </a:solidFill>
              </a:rPr>
              <a:t>Quita toda iniquidad</a:t>
            </a:r>
            <a:r>
              <a:rPr lang="es-MX" sz="1800" i="1" dirty="0"/>
              <a:t>, y acepta el bien, y te ofreceremos </a:t>
            </a:r>
            <a:r>
              <a:rPr lang="es-MX" sz="1800" b="1" i="1" u="sng" dirty="0">
                <a:solidFill>
                  <a:srgbClr val="FF0000"/>
                </a:solidFill>
              </a:rPr>
              <a:t>la ofrenda de nuestros labios</a:t>
            </a:r>
            <a:r>
              <a:rPr lang="es-MX" sz="1800" i="1" dirty="0"/>
              <a:t>. </a:t>
            </a:r>
            <a:endParaRPr lang="es-MX" sz="1400" i="1" dirty="0"/>
          </a:p>
          <a:p>
            <a:pPr marL="0" indent="0">
              <a:buNone/>
            </a:pPr>
            <a:endParaRPr lang="es-MX" sz="1400" dirty="0"/>
          </a:p>
        </p:txBody>
      </p:sp>
      <p:sp>
        <p:nvSpPr>
          <p:cNvPr id="4" name="Marcador de número de diapositiva 3">
            <a:extLst>
              <a:ext uri="{FF2B5EF4-FFF2-40B4-BE49-F238E27FC236}">
                <a16:creationId xmlns:a16="http://schemas.microsoft.com/office/drawing/2014/main" id="{326E61BD-BC3F-40D3-8B14-2A6E8F893AB8}"/>
              </a:ext>
            </a:extLst>
          </p:cNvPr>
          <p:cNvSpPr>
            <a:spLocks noGrp="1"/>
          </p:cNvSpPr>
          <p:nvPr>
            <p:ph type="sldNum" sz="quarter" idx="12"/>
          </p:nvPr>
        </p:nvSpPr>
        <p:spPr/>
        <p:txBody>
          <a:bodyPr/>
          <a:lstStyle/>
          <a:p>
            <a:fld id="{A6A4B689-625B-4D3F-B12F-AC7AD36680F2}" type="slidenum">
              <a:rPr lang="es-MX" smtClean="0"/>
              <a:t>17</a:t>
            </a:fld>
            <a:endParaRPr lang="es-MX"/>
          </a:p>
        </p:txBody>
      </p:sp>
    </p:spTree>
    <p:extLst>
      <p:ext uri="{BB962C8B-B14F-4D97-AF65-F5344CB8AC3E}">
        <p14:creationId xmlns:p14="http://schemas.microsoft.com/office/powerpoint/2010/main" val="276240357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5" name="Rectangle 24">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508ADC2-70F8-4825-A7AF-446601D33982}"/>
              </a:ext>
            </a:extLst>
          </p:cNvPr>
          <p:cNvSpPr>
            <a:spLocks noGrp="1"/>
          </p:cNvSpPr>
          <p:nvPr>
            <p:ph type="title"/>
          </p:nvPr>
        </p:nvSpPr>
        <p:spPr>
          <a:xfrm>
            <a:off x="589560" y="856180"/>
            <a:ext cx="4560584" cy="1128068"/>
          </a:xfrm>
        </p:spPr>
        <p:txBody>
          <a:bodyPr anchor="ctr">
            <a:normAutofit/>
          </a:bodyPr>
          <a:lstStyle/>
          <a:p>
            <a:r>
              <a:rPr lang="es-MX" sz="3700" dirty="0"/>
              <a:t>D. Uno va al diablo, y el otro no quiere ir.</a:t>
            </a:r>
          </a:p>
        </p:txBody>
      </p:sp>
      <p:grpSp>
        <p:nvGrpSpPr>
          <p:cNvPr id="27" name="Group 26">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28" name="Rectangle 27">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Rectangle 30">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6E9A88E2-82D1-4A50-A305-154054D00C59}"/>
              </a:ext>
            </a:extLst>
          </p:cNvPr>
          <p:cNvSpPr>
            <a:spLocks noGrp="1"/>
          </p:cNvSpPr>
          <p:nvPr>
            <p:ph idx="1"/>
          </p:nvPr>
        </p:nvSpPr>
        <p:spPr>
          <a:xfrm>
            <a:off x="590719" y="2330505"/>
            <a:ext cx="4559425" cy="3979585"/>
          </a:xfrm>
        </p:spPr>
        <p:txBody>
          <a:bodyPr anchor="ctr">
            <a:normAutofit lnSpcReduction="10000"/>
          </a:bodyPr>
          <a:lstStyle/>
          <a:p>
            <a:pPr marL="0" indent="0">
              <a:buNone/>
            </a:pPr>
            <a:r>
              <a:rPr lang="es-MX" dirty="0"/>
              <a:t>Este punto es simplemente que uno quiere entrar en actividades de la vida que son riesgosas, cosas que uno no debe hacer, y la otra persona no quiere hacer esto.</a:t>
            </a:r>
          </a:p>
          <a:p>
            <a:pPr marL="0" indent="0">
              <a:buNone/>
            </a:pPr>
            <a:r>
              <a:rPr lang="es-MX" dirty="0"/>
              <a:t>Ejemplos, drogas, alcoholismo, perversiones sexuales, robar, mentir, defraudar a otros, avaricia, etc.</a:t>
            </a:r>
          </a:p>
          <a:p>
            <a:pPr marL="0" indent="0">
              <a:buNone/>
            </a:pPr>
            <a:endParaRPr lang="es-MX" sz="2000" dirty="0"/>
          </a:p>
        </p:txBody>
      </p:sp>
      <p:sp>
        <p:nvSpPr>
          <p:cNvPr id="33" name="Rectangle 32">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Rectangle 34">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6" name="Imagen 5">
            <a:extLst>
              <a:ext uri="{FF2B5EF4-FFF2-40B4-BE49-F238E27FC236}">
                <a16:creationId xmlns:a16="http://schemas.microsoft.com/office/drawing/2014/main" id="{FFD8B73B-257B-4CB3-A9DF-E56879546E85}"/>
              </a:ext>
            </a:extLst>
          </p:cNvPr>
          <p:cNvPicPr>
            <a:picLocks noChangeAspect="1"/>
          </p:cNvPicPr>
          <p:nvPr/>
        </p:nvPicPr>
        <p:blipFill rotWithShape="1">
          <a:blip r:embed="rId3"/>
          <a:srcRect r="4" b="67"/>
          <a:stretch/>
        </p:blipFill>
        <p:spPr>
          <a:xfrm>
            <a:off x="5977788" y="799352"/>
            <a:ext cx="5425410" cy="5259296"/>
          </a:xfrm>
          <a:prstGeom prst="rect">
            <a:avLst/>
          </a:prstGeom>
        </p:spPr>
      </p:pic>
      <p:sp>
        <p:nvSpPr>
          <p:cNvPr id="4" name="Marcador de número de diapositiva 3">
            <a:extLst>
              <a:ext uri="{FF2B5EF4-FFF2-40B4-BE49-F238E27FC236}">
                <a16:creationId xmlns:a16="http://schemas.microsoft.com/office/drawing/2014/main" id="{440ADC04-1375-4A0F-8461-2D721B4C7163}"/>
              </a:ext>
            </a:extLst>
          </p:cNvPr>
          <p:cNvSpPr>
            <a:spLocks noGrp="1"/>
          </p:cNvSpPr>
          <p:nvPr>
            <p:ph type="sldNum" sz="quarter" idx="12"/>
          </p:nvPr>
        </p:nvSpPr>
        <p:spPr/>
        <p:txBody>
          <a:bodyPr/>
          <a:lstStyle/>
          <a:p>
            <a:fld id="{A6A4B689-625B-4D3F-B12F-AC7AD36680F2}" type="slidenum">
              <a:rPr lang="es-MX" smtClean="0"/>
              <a:t>18</a:t>
            </a:fld>
            <a:endParaRPr lang="es-MX"/>
          </a:p>
        </p:txBody>
      </p:sp>
    </p:spTree>
    <p:extLst>
      <p:ext uri="{BB962C8B-B14F-4D97-AF65-F5344CB8AC3E}">
        <p14:creationId xmlns:p14="http://schemas.microsoft.com/office/powerpoint/2010/main" val="40836974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A31AF6D-6EF9-4E95-A75A-51467847CEC7}"/>
              </a:ext>
            </a:extLst>
          </p:cNvPr>
          <p:cNvSpPr>
            <a:spLocks noGrp="1"/>
          </p:cNvSpPr>
          <p:nvPr>
            <p:ph type="title"/>
          </p:nvPr>
        </p:nvSpPr>
        <p:spPr>
          <a:xfrm>
            <a:off x="838199" y="548464"/>
            <a:ext cx="3807187" cy="2228074"/>
          </a:xfrm>
        </p:spPr>
        <p:txBody>
          <a:bodyPr>
            <a:normAutofit/>
          </a:bodyPr>
          <a:lstStyle/>
          <a:p>
            <a:r>
              <a:rPr lang="es-MX" sz="4000" dirty="0"/>
              <a:t>III. Trabajando con el inconverso</a:t>
            </a:r>
          </a:p>
        </p:txBody>
      </p:sp>
      <p:sp>
        <p:nvSpPr>
          <p:cNvPr id="3" name="Marcador de contenido 2">
            <a:extLst>
              <a:ext uri="{FF2B5EF4-FFF2-40B4-BE49-F238E27FC236}">
                <a16:creationId xmlns:a16="http://schemas.microsoft.com/office/drawing/2014/main" id="{EB527EA9-631F-4AA0-9A7C-2248588D2C63}"/>
              </a:ext>
            </a:extLst>
          </p:cNvPr>
          <p:cNvSpPr>
            <a:spLocks noGrp="1"/>
          </p:cNvSpPr>
          <p:nvPr>
            <p:ph idx="1"/>
          </p:nvPr>
        </p:nvSpPr>
        <p:spPr>
          <a:xfrm>
            <a:off x="838201" y="2962279"/>
            <a:ext cx="3799425" cy="3143241"/>
          </a:xfrm>
        </p:spPr>
        <p:txBody>
          <a:bodyPr>
            <a:normAutofit/>
          </a:bodyPr>
          <a:lstStyle/>
          <a:p>
            <a:pPr marL="0" indent="0">
              <a:buNone/>
            </a:pPr>
            <a:r>
              <a:rPr lang="es-MX" b="1" dirty="0"/>
              <a:t>Proverbios 11:30 </a:t>
            </a:r>
            <a:r>
              <a:rPr lang="es-MX" i="1" dirty="0"/>
              <a:t>El fruto del justo es árbol de vida; Y el que gana almas es sabio</a:t>
            </a:r>
            <a:r>
              <a:rPr lang="es-MX" dirty="0"/>
              <a:t>.</a:t>
            </a:r>
          </a:p>
          <a:p>
            <a:pPr marL="0" indent="0">
              <a:buNone/>
            </a:pPr>
            <a:endParaRPr lang="es-MX" sz="2000" dirty="0"/>
          </a:p>
        </p:txBody>
      </p:sp>
      <p:pic>
        <p:nvPicPr>
          <p:cNvPr id="5" name="Imagen 4">
            <a:extLst>
              <a:ext uri="{FF2B5EF4-FFF2-40B4-BE49-F238E27FC236}">
                <a16:creationId xmlns:a16="http://schemas.microsoft.com/office/drawing/2014/main" id="{2B841C24-CBAA-4F05-AA28-C759D3546C5D}"/>
              </a:ext>
            </a:extLst>
          </p:cNvPr>
          <p:cNvPicPr>
            <a:picLocks noChangeAspect="1"/>
          </p:cNvPicPr>
          <p:nvPr/>
        </p:nvPicPr>
        <p:blipFill rotWithShape="1">
          <a:blip r:embed="rId3"/>
          <a:srcRect r="1869" b="-1"/>
          <a:stretch/>
        </p:blipFill>
        <p:spPr>
          <a:xfrm>
            <a:off x="5010386" y="10"/>
            <a:ext cx="7181613" cy="6857990"/>
          </a:xfrm>
          <a:prstGeom prst="rect">
            <a:avLst/>
          </a:prstGeom>
          <a:effectLst/>
        </p:spPr>
      </p:pic>
      <p:sp>
        <p:nvSpPr>
          <p:cNvPr id="6" name="Marcador de número de diapositiva 5">
            <a:extLst>
              <a:ext uri="{FF2B5EF4-FFF2-40B4-BE49-F238E27FC236}">
                <a16:creationId xmlns:a16="http://schemas.microsoft.com/office/drawing/2014/main" id="{1D470012-0DFA-4EF3-9327-5E39B3A0B848}"/>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19</a:t>
            </a:fld>
            <a:endParaRPr lang="es-MX" dirty="0"/>
          </a:p>
        </p:txBody>
      </p:sp>
      <p:grpSp>
        <p:nvGrpSpPr>
          <p:cNvPr id="7" name="Grupo 6">
            <a:extLst>
              <a:ext uri="{FF2B5EF4-FFF2-40B4-BE49-F238E27FC236}">
                <a16:creationId xmlns:a16="http://schemas.microsoft.com/office/drawing/2014/main" id="{B5382859-B139-4E70-99D6-4710A35F97D1}"/>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8" name="Rectángulo 7">
              <a:extLst>
                <a:ext uri="{FF2B5EF4-FFF2-40B4-BE49-F238E27FC236}">
                  <a16:creationId xmlns:a16="http://schemas.microsoft.com/office/drawing/2014/main" id="{27D28A1A-86E2-4BB8-813A-418C98166889}"/>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Rectángulo 8">
              <a:extLst>
                <a:ext uri="{FF2B5EF4-FFF2-40B4-BE49-F238E27FC236}">
                  <a16:creationId xmlns:a16="http://schemas.microsoft.com/office/drawing/2014/main" id="{B827979C-78F7-48A7-89B4-FC136C2A74A1}"/>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Rectángulo 9">
              <a:extLst>
                <a:ext uri="{FF2B5EF4-FFF2-40B4-BE49-F238E27FC236}">
                  <a16:creationId xmlns:a16="http://schemas.microsoft.com/office/drawing/2014/main" id="{A6AE8CAE-FDC6-408A-B8EF-BAF760922408}"/>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8CA386DD-B002-47B6-BE91-F4FFF3635D18}"/>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id="{09327D89-E728-45BF-A9D8-029E23C66706}"/>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6FB4B831-5D7B-42D2-B1F9-9AC2042E9BAA}"/>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4A4B64B5-906A-4D16-A1D2-FD8914F6FED2}"/>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7FF55445-FAC0-4DE5-97F4-E9C315001907}"/>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41BAE6C3-5DB1-484B-8AD4-ECF733434E20}"/>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EC844968-EE2A-4417-99F5-7860477AAE5E}"/>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03E7BB4A-7E07-4026-9F1A-1B79B21129D2}"/>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9CE2089B-F93D-4ED9-BEE6-D9F8CD16A60A}"/>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1" name="CuadroTexto 20">
            <a:extLst>
              <a:ext uri="{FF2B5EF4-FFF2-40B4-BE49-F238E27FC236}">
                <a16:creationId xmlns:a16="http://schemas.microsoft.com/office/drawing/2014/main" id="{E6E98AA5-33F7-4506-97CD-36FF0B956FD3}"/>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2" name="CuadroTexto 21">
            <a:extLst>
              <a:ext uri="{FF2B5EF4-FFF2-40B4-BE49-F238E27FC236}">
                <a16:creationId xmlns:a16="http://schemas.microsoft.com/office/drawing/2014/main" id="{937CEFD3-BE73-4A27-A96E-49F3D0056FCC}"/>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75713976"/>
      </p:ext>
    </p:extLst>
  </p:cSld>
  <p:clrMapOvr>
    <a:masterClrMapping/>
  </p:clrMapOvr>
  <mc:AlternateContent xmlns:mc="http://schemas.openxmlformats.org/markup-compatibility/2006" xmlns:p14="http://schemas.microsoft.com/office/powerpoint/2010/main">
    <mc:Choice Requires="p14">
      <p:transition spd="slow" p14:dur="3900">
        <p14:glitter pattern="hexagon"/>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61AF6C9-4DDC-486B-B8A3-2D7424FFCDB9}"/>
              </a:ext>
            </a:extLst>
          </p:cNvPr>
          <p:cNvSpPr>
            <a:spLocks noGrp="1"/>
          </p:cNvSpPr>
          <p:nvPr>
            <p:ph type="title"/>
          </p:nvPr>
        </p:nvSpPr>
        <p:spPr/>
        <p:txBody>
          <a:bodyPr/>
          <a:lstStyle/>
          <a:p>
            <a:r>
              <a:rPr lang="es-MX" dirty="0"/>
              <a:t>¿Cuáles son la metas bíblicas?</a:t>
            </a:r>
            <a:br>
              <a:rPr lang="es-MX" dirty="0"/>
            </a:br>
            <a:r>
              <a:rPr lang="es-MX" sz="2800" dirty="0"/>
              <a:t>(sobre toda la sobrevista de posibilidades)</a:t>
            </a:r>
            <a:endParaRPr lang="es-MX" dirty="0"/>
          </a:p>
        </p:txBody>
      </p:sp>
      <p:sp>
        <p:nvSpPr>
          <p:cNvPr id="3" name="Marcador de contenido 2">
            <a:extLst>
              <a:ext uri="{FF2B5EF4-FFF2-40B4-BE49-F238E27FC236}">
                <a16:creationId xmlns:a16="http://schemas.microsoft.com/office/drawing/2014/main" id="{9A8E7E79-F8CE-4243-BA43-B1F56D4AD172}"/>
              </a:ext>
            </a:extLst>
          </p:cNvPr>
          <p:cNvSpPr>
            <a:spLocks noGrp="1"/>
          </p:cNvSpPr>
          <p:nvPr>
            <p:ph idx="1"/>
          </p:nvPr>
        </p:nvSpPr>
        <p:spPr/>
        <p:txBody>
          <a:bodyPr>
            <a:normAutofit fontScale="92500" lnSpcReduction="20000"/>
          </a:bodyPr>
          <a:lstStyle/>
          <a:p>
            <a:pPr marL="514350" indent="-514350">
              <a:buFont typeface="+mj-lt"/>
              <a:buAutoNum type="arabicPeriod"/>
            </a:pPr>
            <a:r>
              <a:rPr lang="es-MX" dirty="0"/>
              <a:t>Para un soltero, que se queda solo y contento así.</a:t>
            </a:r>
          </a:p>
          <a:p>
            <a:pPr marL="514350" indent="-514350">
              <a:buFont typeface="+mj-lt"/>
              <a:buAutoNum type="arabicPeriod"/>
            </a:pPr>
            <a:r>
              <a:rPr lang="es-MX" dirty="0"/>
              <a:t>Si quiere o tiene que casarse, que lo haga con sabiduría, lentamente tomando tiempo para entender y echar un cimiento bíblico para que su matrimonio sea un éxito ante los ojos de Dios, y que sea un gran placer para ti y tu cónyuge.</a:t>
            </a:r>
          </a:p>
          <a:p>
            <a:pPr marL="514350" indent="-514350">
              <a:buFont typeface="+mj-lt"/>
              <a:buAutoNum type="arabicPeriod"/>
            </a:pPr>
            <a:r>
              <a:rPr lang="es-MX" dirty="0"/>
              <a:t>Para casados, que se esfuercen en su matrimonio observando los principios y reglas de Dios para que sea de agrado a Dios. Que sean contentos, felices, y en paz, tranquilos.</a:t>
            </a:r>
          </a:p>
          <a:p>
            <a:pPr marL="514350" indent="-514350">
              <a:buFont typeface="+mj-lt"/>
              <a:buAutoNum type="arabicPeriod"/>
            </a:pPr>
            <a:r>
              <a:rPr lang="es-MX" dirty="0"/>
              <a:t>Para un cristiano o una cristiana que está casado con un inconverso, que gane a su cónyuge para Cristo, o si no que por lo menos viva en paz.</a:t>
            </a:r>
          </a:p>
          <a:p>
            <a:pPr marL="514350" indent="-514350">
              <a:buFont typeface="+mj-lt"/>
              <a:buAutoNum type="arabicPeriod"/>
            </a:pPr>
            <a:r>
              <a:rPr lang="es-MX" dirty="0"/>
              <a:t>Si se divorcia, que se espere en el matrimonio todo lo posible tratando de arreglar su matrimonio antes de divorciarse. Si se separan, que queden en paz.</a:t>
            </a:r>
          </a:p>
          <a:p>
            <a:pPr marL="514350" indent="-514350">
              <a:buFont typeface="+mj-lt"/>
              <a:buAutoNum type="arabicPeriod"/>
            </a:pPr>
            <a:endParaRPr lang="es-MX" dirty="0"/>
          </a:p>
        </p:txBody>
      </p:sp>
      <p:sp>
        <p:nvSpPr>
          <p:cNvPr id="4" name="Marcador de número de diapositiva 3">
            <a:extLst>
              <a:ext uri="{FF2B5EF4-FFF2-40B4-BE49-F238E27FC236}">
                <a16:creationId xmlns:a16="http://schemas.microsoft.com/office/drawing/2014/main" id="{FAF9E629-301B-496E-BA03-A1FE5EEE5216}"/>
              </a:ext>
            </a:extLst>
          </p:cNvPr>
          <p:cNvSpPr>
            <a:spLocks noGrp="1"/>
          </p:cNvSpPr>
          <p:nvPr>
            <p:ph type="sldNum" sz="quarter" idx="12"/>
          </p:nvPr>
        </p:nvSpPr>
        <p:spPr/>
        <p:txBody>
          <a:bodyPr/>
          <a:lstStyle/>
          <a:p>
            <a:fld id="{A6A4B689-625B-4D3F-B12F-AC7AD36680F2}" type="slidenum">
              <a:rPr lang="es-MX" smtClean="0"/>
              <a:t>2</a:t>
            </a:fld>
            <a:endParaRPr lang="es-MX"/>
          </a:p>
        </p:txBody>
      </p:sp>
    </p:spTree>
    <p:extLst>
      <p:ext uri="{BB962C8B-B14F-4D97-AF65-F5344CB8AC3E}">
        <p14:creationId xmlns:p14="http://schemas.microsoft.com/office/powerpoint/2010/main" val="39451504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BGRectangle">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E625F36-8FAA-44DA-B4F4-3CBCAF26FB17}"/>
              </a:ext>
            </a:extLst>
          </p:cNvPr>
          <p:cNvSpPr>
            <a:spLocks noGrp="1"/>
          </p:cNvSpPr>
          <p:nvPr>
            <p:ph type="title"/>
          </p:nvPr>
        </p:nvSpPr>
        <p:spPr>
          <a:xfrm>
            <a:off x="6688182" y="932961"/>
            <a:ext cx="4887685" cy="1777419"/>
          </a:xfrm>
        </p:spPr>
        <p:txBody>
          <a:bodyPr anchor="b">
            <a:normAutofit/>
          </a:bodyPr>
          <a:lstStyle/>
          <a:p>
            <a:r>
              <a:rPr lang="es-MX" sz="4000"/>
              <a:t>Ganando a otros para Cristo</a:t>
            </a:r>
          </a:p>
        </p:txBody>
      </p:sp>
      <p:pic>
        <p:nvPicPr>
          <p:cNvPr id="5" name="Imagen 4" descr="Un par de personas sentadas en una mesa de madera&#10;&#10;Descripción generada automáticamente con confianza baja">
            <a:extLst>
              <a:ext uri="{FF2B5EF4-FFF2-40B4-BE49-F238E27FC236}">
                <a16:creationId xmlns:a16="http://schemas.microsoft.com/office/drawing/2014/main" id="{2FFFF31C-28CA-4370-B6CE-DD61D2B3D66E}"/>
              </a:ext>
            </a:extLst>
          </p:cNvPr>
          <p:cNvPicPr>
            <a:picLocks noChangeAspect="1"/>
          </p:cNvPicPr>
          <p:nvPr/>
        </p:nvPicPr>
        <p:blipFill rotWithShape="1">
          <a:blip r:embed="rId3">
            <a:extLst>
              <a:ext uri="{28A0092B-C50C-407E-A947-70E740481C1C}">
                <a14:useLocalDpi xmlns:a14="http://schemas.microsoft.com/office/drawing/2010/main" val="0"/>
              </a:ext>
            </a:extLst>
          </a:blip>
          <a:srcRect l="34115" r="8469" b="-2"/>
          <a:stretch/>
        </p:blipFill>
        <p:spPr>
          <a:xfrm>
            <a:off x="391903" y="573678"/>
            <a:ext cx="5103206" cy="5710645"/>
          </a:xfrm>
          <a:prstGeom prst="rect">
            <a:avLst/>
          </a:prstGeom>
        </p:spPr>
      </p:pic>
      <p:sp>
        <p:nvSpPr>
          <p:cNvPr id="12" name="!!Line">
            <a:extLst>
              <a:ext uri="{FF2B5EF4-FFF2-40B4-BE49-F238E27FC236}">
                <a16:creationId xmlns:a16="http://schemas.microsoft.com/office/drawing/2014/main" id="{0AF80B57-54E2-4D01-8731-3F38B0C56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08192" y="1417320"/>
            <a:ext cx="9144" cy="40233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CF9FDC83-83DD-4A69-809C-71319C95EBF5}"/>
              </a:ext>
            </a:extLst>
          </p:cNvPr>
          <p:cNvSpPr>
            <a:spLocks noGrp="1"/>
          </p:cNvSpPr>
          <p:nvPr>
            <p:ph idx="1"/>
          </p:nvPr>
        </p:nvSpPr>
        <p:spPr>
          <a:xfrm>
            <a:off x="6688182" y="2894529"/>
            <a:ext cx="4887685" cy="3210179"/>
          </a:xfrm>
        </p:spPr>
        <p:txBody>
          <a:bodyPr anchor="t">
            <a:normAutofit/>
          </a:bodyPr>
          <a:lstStyle/>
          <a:p>
            <a:pPr marL="0" indent="0">
              <a:buNone/>
            </a:pPr>
            <a:r>
              <a:rPr lang="es-MX" sz="2400" b="1" dirty="0"/>
              <a:t>1 Corintios 9:19 </a:t>
            </a:r>
            <a:r>
              <a:rPr lang="es-MX" sz="2400" i="1" dirty="0"/>
              <a:t>Por lo cual, siendo libre de todos, me he hecho siervo de todos para ganar a mayor número. </a:t>
            </a:r>
            <a:r>
              <a:rPr lang="es-MX" sz="2400" b="1" dirty="0"/>
              <a:t>20</a:t>
            </a:r>
            <a:r>
              <a:rPr lang="es-MX" sz="2400" dirty="0"/>
              <a:t> ​</a:t>
            </a:r>
            <a:r>
              <a:rPr lang="es-MX" sz="2400" i="1" dirty="0"/>
              <a:t>Me he hecho a los judíos como judío, para ganar a los judíos; a los que están « sujetos» a la ley (aunque yo no esté « sujeto» a la ley) como « sujeto» a la ley, para ganar a los que están sujetos a la ley</a:t>
            </a:r>
            <a:endParaRPr lang="es-MX" sz="2400" dirty="0"/>
          </a:p>
        </p:txBody>
      </p:sp>
      <p:sp>
        <p:nvSpPr>
          <p:cNvPr id="4" name="Marcador de número de diapositiva 3">
            <a:extLst>
              <a:ext uri="{FF2B5EF4-FFF2-40B4-BE49-F238E27FC236}">
                <a16:creationId xmlns:a16="http://schemas.microsoft.com/office/drawing/2014/main" id="{9E32CB93-D3A3-4C52-B880-FA5DEF104DB7}"/>
              </a:ext>
            </a:extLst>
          </p:cNvPr>
          <p:cNvSpPr>
            <a:spLocks noGrp="1"/>
          </p:cNvSpPr>
          <p:nvPr>
            <p:ph type="sldNum" sz="quarter" idx="12"/>
          </p:nvPr>
        </p:nvSpPr>
        <p:spPr/>
        <p:txBody>
          <a:bodyPr/>
          <a:lstStyle/>
          <a:p>
            <a:fld id="{A6A4B689-625B-4D3F-B12F-AC7AD36680F2}" type="slidenum">
              <a:rPr lang="es-MX" smtClean="0"/>
              <a:t>20</a:t>
            </a:fld>
            <a:endParaRPr lang="es-MX"/>
          </a:p>
        </p:txBody>
      </p:sp>
    </p:spTree>
    <p:extLst>
      <p:ext uri="{BB962C8B-B14F-4D97-AF65-F5344CB8AC3E}">
        <p14:creationId xmlns:p14="http://schemas.microsoft.com/office/powerpoint/2010/main" val="2502144184"/>
      </p:ext>
    </p:extLst>
  </p:cSld>
  <p:clrMapOvr>
    <a:overrideClrMapping bg1="dk1" tx1="lt1" bg2="dk2" tx2="lt2" accent1="accent1" accent2="accent2" accent3="accent3" accent4="accent4" accent5="accent5" accent6="accent6" hlink="hlink" folHlink="folHlink"/>
  </p:clrMapOvr>
  <p:transition spd="slow">
    <p:wipe/>
  </p:transition>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16">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par de personas sentadas en una mesa de madera&#10;&#10;Descripción generada automáticamente con confianza baja">
            <a:extLst>
              <a:ext uri="{FF2B5EF4-FFF2-40B4-BE49-F238E27FC236}">
                <a16:creationId xmlns:a16="http://schemas.microsoft.com/office/drawing/2014/main" id="{2FFFF31C-28CA-4370-B6CE-DD61D2B3D66E}"/>
              </a:ext>
            </a:extLst>
          </p:cNvPr>
          <p:cNvPicPr>
            <a:picLocks noChangeAspect="1"/>
          </p:cNvPicPr>
          <p:nvPr/>
        </p:nvPicPr>
        <p:blipFill rotWithShape="1">
          <a:blip r:embed="rId3">
            <a:extLst>
              <a:ext uri="{28A0092B-C50C-407E-A947-70E740481C1C}">
                <a14:useLocalDpi xmlns:a14="http://schemas.microsoft.com/office/drawing/2010/main" val="0"/>
              </a:ext>
            </a:extLst>
          </a:blip>
          <a:srcRect l="9409" r="1" b="1"/>
          <a:stretch/>
        </p:blipFill>
        <p:spPr>
          <a:xfrm>
            <a:off x="2522356" y="10"/>
            <a:ext cx="9669642" cy="6857990"/>
          </a:xfrm>
          <a:prstGeom prst="rect">
            <a:avLst/>
          </a:prstGeom>
        </p:spPr>
      </p:pic>
      <p:sp>
        <p:nvSpPr>
          <p:cNvPr id="19" name="Rectangle 18">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5E625F36-8FAA-44DA-B4F4-3CBCAF26FB17}"/>
              </a:ext>
            </a:extLst>
          </p:cNvPr>
          <p:cNvSpPr>
            <a:spLocks noGrp="1"/>
          </p:cNvSpPr>
          <p:nvPr>
            <p:ph type="title"/>
          </p:nvPr>
        </p:nvSpPr>
        <p:spPr>
          <a:xfrm>
            <a:off x="838200" y="365125"/>
            <a:ext cx="3822189" cy="1899912"/>
          </a:xfrm>
        </p:spPr>
        <p:txBody>
          <a:bodyPr>
            <a:normAutofit/>
          </a:bodyPr>
          <a:lstStyle/>
          <a:p>
            <a:r>
              <a:rPr lang="es-MX" sz="4000"/>
              <a:t>Ganando a otros para Cristo</a:t>
            </a:r>
          </a:p>
        </p:txBody>
      </p:sp>
      <p:sp>
        <p:nvSpPr>
          <p:cNvPr id="3" name="Marcador de contenido 2">
            <a:extLst>
              <a:ext uri="{FF2B5EF4-FFF2-40B4-BE49-F238E27FC236}">
                <a16:creationId xmlns:a16="http://schemas.microsoft.com/office/drawing/2014/main" id="{CF9FDC83-83DD-4A69-809C-71319C95EBF5}"/>
              </a:ext>
            </a:extLst>
          </p:cNvPr>
          <p:cNvSpPr>
            <a:spLocks noGrp="1"/>
          </p:cNvSpPr>
          <p:nvPr>
            <p:ph idx="1"/>
          </p:nvPr>
        </p:nvSpPr>
        <p:spPr>
          <a:xfrm>
            <a:off x="838200" y="2434201"/>
            <a:ext cx="3822189" cy="3742762"/>
          </a:xfrm>
        </p:spPr>
        <p:txBody>
          <a:bodyPr>
            <a:normAutofit fontScale="92500"/>
          </a:bodyPr>
          <a:lstStyle/>
          <a:p>
            <a:pPr marL="0" indent="0">
              <a:buNone/>
            </a:pPr>
            <a:r>
              <a:rPr lang="es-MX" sz="2400" b="1" dirty="0"/>
              <a:t>1 Corintios 9:21</a:t>
            </a:r>
            <a:r>
              <a:rPr lang="es-MX" sz="2400" dirty="0"/>
              <a:t> </a:t>
            </a:r>
            <a:r>
              <a:rPr lang="es-MX" sz="2400" i="1" dirty="0"/>
              <a:t>a los que están sin ley, como si yo estuviera sin ley (no estando yo sin ley de Dios, sino bajo la ley de Cristo), para ganar a los que están sin ley.</a:t>
            </a:r>
            <a:r>
              <a:rPr lang="es-MX" sz="2400" dirty="0"/>
              <a:t> </a:t>
            </a:r>
            <a:r>
              <a:rPr lang="es-MX" sz="2400" b="1" dirty="0"/>
              <a:t>22</a:t>
            </a:r>
            <a:r>
              <a:rPr lang="es-MX" sz="2400" dirty="0"/>
              <a:t> </a:t>
            </a:r>
            <a:r>
              <a:rPr lang="es-MX" sz="2400" i="1" dirty="0"/>
              <a:t>Me he hecho débil a los débiles, para ganar a los débiles; a todos me he hecho de todo, para que de todos modos salve a algunos. </a:t>
            </a:r>
            <a:r>
              <a:rPr lang="es-MX" sz="2400" b="1" dirty="0"/>
              <a:t>23</a:t>
            </a:r>
            <a:r>
              <a:rPr lang="es-MX" sz="2400" dirty="0"/>
              <a:t> </a:t>
            </a:r>
            <a:r>
              <a:rPr lang="es-MX" sz="2400" i="1" dirty="0"/>
              <a:t>Y esto hago por causa del evangelio, para hacerme copartícipe de él</a:t>
            </a:r>
            <a:r>
              <a:rPr lang="es-MX" sz="2400" dirty="0"/>
              <a:t>.</a:t>
            </a:r>
          </a:p>
        </p:txBody>
      </p:sp>
      <p:sp>
        <p:nvSpPr>
          <p:cNvPr id="7" name="Marcador de número de diapositiva 5">
            <a:extLst>
              <a:ext uri="{FF2B5EF4-FFF2-40B4-BE49-F238E27FC236}">
                <a16:creationId xmlns:a16="http://schemas.microsoft.com/office/drawing/2014/main" id="{BBE3E6B2-DD8E-45DB-B88D-5386C5E14905}"/>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21</a:t>
            </a:fld>
            <a:endParaRPr lang="es-MX" dirty="0"/>
          </a:p>
        </p:txBody>
      </p:sp>
      <p:grpSp>
        <p:nvGrpSpPr>
          <p:cNvPr id="8" name="Grupo 7">
            <a:extLst>
              <a:ext uri="{FF2B5EF4-FFF2-40B4-BE49-F238E27FC236}">
                <a16:creationId xmlns:a16="http://schemas.microsoft.com/office/drawing/2014/main" id="{B55E9F5A-A1FB-4DFB-885F-9B70F937886F}"/>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1B632BC2-0503-4BC9-85D5-C37824374F91}"/>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Rectángulo 9">
              <a:extLst>
                <a:ext uri="{FF2B5EF4-FFF2-40B4-BE49-F238E27FC236}">
                  <a16:creationId xmlns:a16="http://schemas.microsoft.com/office/drawing/2014/main" id="{18248C04-00D8-424A-9FBA-BF89D7236BF2}"/>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7AD34A21-03A4-4C8F-8A6C-C36D784CCF20}"/>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id="{7CF00013-155E-436E-AA6B-ABD91179E7E4}"/>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4E9079C1-6F54-4DCC-BB2C-38CD54E8F7F4}"/>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2829BFA4-060D-48B6-B7F4-C8A0289D0BC3}"/>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37485051-873A-4A94-85AC-4F7E6DAB7D67}"/>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B27E8ACD-D722-4C40-8130-D841CD6D6910}"/>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449C48AD-D5E2-4197-BE47-1106E85A2FE4}"/>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92194064-5144-4570-8612-EF368A4A750F}"/>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8009C3D0-95B2-4912-B78F-764F13E167EE}"/>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0F12967F-B7B4-4D09-ABCB-FAB5ADCA457A}"/>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3" name="CuadroTexto 22">
            <a:extLst>
              <a:ext uri="{FF2B5EF4-FFF2-40B4-BE49-F238E27FC236}">
                <a16:creationId xmlns:a16="http://schemas.microsoft.com/office/drawing/2014/main" id="{C490543F-B4CA-44A2-B1FC-196C5931BB7A}"/>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4" name="CuadroTexto 23">
            <a:extLst>
              <a:ext uri="{FF2B5EF4-FFF2-40B4-BE49-F238E27FC236}">
                <a16:creationId xmlns:a16="http://schemas.microsoft.com/office/drawing/2014/main" id="{FA2D53FD-3AF5-46E9-8747-1DFE89B6B136}"/>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50973309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4" name="Rectangle 23">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1AC8A01-38C6-4899-AC01-3AC922AD169E}"/>
              </a:ext>
            </a:extLst>
          </p:cNvPr>
          <p:cNvSpPr>
            <a:spLocks noGrp="1"/>
          </p:cNvSpPr>
          <p:nvPr>
            <p:ph type="title"/>
          </p:nvPr>
        </p:nvSpPr>
        <p:spPr>
          <a:xfrm>
            <a:off x="6392583" y="501651"/>
            <a:ext cx="4414848" cy="1716255"/>
          </a:xfrm>
        </p:spPr>
        <p:txBody>
          <a:bodyPr anchor="b">
            <a:normAutofit/>
          </a:bodyPr>
          <a:lstStyle/>
          <a:p>
            <a:r>
              <a:rPr lang="es-MX" sz="3900"/>
              <a:t>III. Viviendo con un cónyuge inconverso</a:t>
            </a:r>
          </a:p>
        </p:txBody>
      </p:sp>
      <p:sp>
        <p:nvSpPr>
          <p:cNvPr id="26" name="Rectangle 25">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Imagen 6" descr="Imagen que contiene persona, mujer, hombre, parado&#10;&#10;Descripción generada automáticamente">
            <a:extLst>
              <a:ext uri="{FF2B5EF4-FFF2-40B4-BE49-F238E27FC236}">
                <a16:creationId xmlns:a16="http://schemas.microsoft.com/office/drawing/2014/main" id="{E0BA6BB3-08B1-4E68-B9FB-924757E4807C}"/>
              </a:ext>
            </a:extLst>
          </p:cNvPr>
          <p:cNvPicPr>
            <a:picLocks noChangeAspect="1"/>
          </p:cNvPicPr>
          <p:nvPr/>
        </p:nvPicPr>
        <p:blipFill rotWithShape="1">
          <a:blip r:embed="rId3">
            <a:extLst>
              <a:ext uri="{28A0092B-C50C-407E-A947-70E740481C1C}">
                <a14:useLocalDpi xmlns:a14="http://schemas.microsoft.com/office/drawing/2010/main" val="0"/>
              </a:ext>
            </a:extLst>
          </a:blip>
          <a:srcRect l="21673" r="22710"/>
          <a:stretch/>
        </p:blipFill>
        <p:spPr>
          <a:xfrm>
            <a:off x="279143" y="299509"/>
            <a:ext cx="5221625" cy="6258983"/>
          </a:xfrm>
          <a:prstGeom prst="rect">
            <a:avLst/>
          </a:prstGeom>
        </p:spPr>
      </p:pic>
      <p:sp>
        <p:nvSpPr>
          <p:cNvPr id="3" name="Marcador de contenido 2">
            <a:extLst>
              <a:ext uri="{FF2B5EF4-FFF2-40B4-BE49-F238E27FC236}">
                <a16:creationId xmlns:a16="http://schemas.microsoft.com/office/drawing/2014/main" id="{FF9D0A8E-8B08-4907-A0AB-F7694500D66A}"/>
              </a:ext>
            </a:extLst>
          </p:cNvPr>
          <p:cNvSpPr>
            <a:spLocks noGrp="1"/>
          </p:cNvSpPr>
          <p:nvPr>
            <p:ph idx="1"/>
          </p:nvPr>
        </p:nvSpPr>
        <p:spPr>
          <a:xfrm>
            <a:off x="6392583" y="2645922"/>
            <a:ext cx="4434721" cy="3710427"/>
          </a:xfrm>
        </p:spPr>
        <p:txBody>
          <a:bodyPr anchor="t">
            <a:normAutofit fontScale="92500" lnSpcReduction="10000"/>
          </a:bodyPr>
          <a:lstStyle/>
          <a:p>
            <a:pPr marL="0" indent="0">
              <a:buNone/>
            </a:pPr>
            <a:r>
              <a:rPr lang="es-MX" b="1" dirty="0">
                <a:solidFill>
                  <a:schemeClr val="tx1">
                    <a:alpha val="80000"/>
                  </a:schemeClr>
                </a:solidFill>
              </a:rPr>
              <a:t>1 Corintios 7:1</a:t>
            </a:r>
            <a:r>
              <a:rPr lang="es-MX" b="1" i="1" dirty="0">
                <a:solidFill>
                  <a:schemeClr val="tx1">
                    <a:alpha val="80000"/>
                  </a:schemeClr>
                </a:solidFill>
              </a:rPr>
              <a:t> </a:t>
            </a:r>
            <a:r>
              <a:rPr lang="es-MX" i="1" dirty="0">
                <a:solidFill>
                  <a:schemeClr val="tx1">
                    <a:alpha val="80000"/>
                  </a:schemeClr>
                </a:solidFill>
              </a:rPr>
              <a:t>​En cuanto a las cosas de que me escribisteis, bueno le sería al hombre no tocar mujer; </a:t>
            </a:r>
            <a:r>
              <a:rPr lang="es-MX" b="1" dirty="0">
                <a:solidFill>
                  <a:schemeClr val="tx1">
                    <a:alpha val="80000"/>
                  </a:schemeClr>
                </a:solidFill>
              </a:rPr>
              <a:t>2 </a:t>
            </a:r>
            <a:r>
              <a:rPr lang="es-MX" i="1" dirty="0">
                <a:solidFill>
                  <a:schemeClr val="tx1">
                    <a:alpha val="80000"/>
                  </a:schemeClr>
                </a:solidFill>
              </a:rPr>
              <a:t>pero </a:t>
            </a:r>
            <a:r>
              <a:rPr lang="es-MX" i="1" u="sng" dirty="0">
                <a:solidFill>
                  <a:srgbClr val="FF0000">
                    <a:alpha val="80000"/>
                  </a:srgbClr>
                </a:solidFill>
              </a:rPr>
              <a:t>a causa de las fornicaciones,</a:t>
            </a:r>
            <a:r>
              <a:rPr lang="es-MX" i="1" dirty="0">
                <a:solidFill>
                  <a:srgbClr val="FF0000">
                    <a:alpha val="80000"/>
                  </a:srgbClr>
                </a:solidFill>
              </a:rPr>
              <a:t> </a:t>
            </a:r>
            <a:r>
              <a:rPr lang="es-MX" b="1" i="1" u="sng" dirty="0">
                <a:solidFill>
                  <a:srgbClr val="FF0000">
                    <a:alpha val="80000"/>
                  </a:srgbClr>
                </a:solidFill>
              </a:rPr>
              <a:t>cada uno tenga su propia mujer, y cada una tenga su propio marido.</a:t>
            </a:r>
            <a:r>
              <a:rPr lang="es-MX" b="1" i="1" dirty="0">
                <a:solidFill>
                  <a:srgbClr val="FF0000">
                    <a:alpha val="80000"/>
                  </a:srgbClr>
                </a:solidFill>
              </a:rPr>
              <a:t>  </a:t>
            </a:r>
            <a:br>
              <a:rPr lang="es-MX" b="1" i="1" dirty="0">
                <a:solidFill>
                  <a:srgbClr val="FF0000">
                    <a:alpha val="80000"/>
                  </a:srgbClr>
                </a:solidFill>
              </a:rPr>
            </a:br>
            <a:r>
              <a:rPr lang="es-MX" b="1" dirty="0">
                <a:solidFill>
                  <a:schemeClr val="tx1">
                    <a:alpha val="80000"/>
                  </a:schemeClr>
                </a:solidFill>
              </a:rPr>
              <a:t>3</a:t>
            </a:r>
            <a:r>
              <a:rPr lang="es-MX" dirty="0">
                <a:solidFill>
                  <a:schemeClr val="tx1">
                    <a:alpha val="80000"/>
                  </a:schemeClr>
                </a:solidFill>
              </a:rPr>
              <a:t> </a:t>
            </a:r>
            <a:r>
              <a:rPr lang="es-MX" b="1" i="1" u="sng" dirty="0">
                <a:solidFill>
                  <a:schemeClr val="tx1">
                    <a:alpha val="80000"/>
                  </a:schemeClr>
                </a:solidFill>
              </a:rPr>
              <a:t>El marido cumpla con la mujer el deber conyugal, y asimismo la mujer con el marido.</a:t>
            </a:r>
          </a:p>
          <a:p>
            <a:pPr marL="0" indent="0">
              <a:buNone/>
            </a:pPr>
            <a:endParaRPr lang="es-MX" sz="2000" dirty="0">
              <a:solidFill>
                <a:schemeClr val="tx1">
                  <a:alpha val="80000"/>
                </a:schemeClr>
              </a:solidFill>
            </a:endParaRPr>
          </a:p>
        </p:txBody>
      </p:sp>
      <p:cxnSp>
        <p:nvCxnSpPr>
          <p:cNvPr id="28" name="Straight Connector 27">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4" name="Marcador de número de diapositiva 3">
            <a:extLst>
              <a:ext uri="{FF2B5EF4-FFF2-40B4-BE49-F238E27FC236}">
                <a16:creationId xmlns:a16="http://schemas.microsoft.com/office/drawing/2014/main" id="{3730B85F-4493-4989-B6CD-49F88426FD6B}"/>
              </a:ext>
            </a:extLst>
          </p:cNvPr>
          <p:cNvSpPr>
            <a:spLocks noGrp="1"/>
          </p:cNvSpPr>
          <p:nvPr>
            <p:ph type="sldNum" sz="quarter" idx="12"/>
          </p:nvPr>
        </p:nvSpPr>
        <p:spPr/>
        <p:txBody>
          <a:bodyPr/>
          <a:lstStyle/>
          <a:p>
            <a:fld id="{A6A4B689-625B-4D3F-B12F-AC7AD36680F2}" type="slidenum">
              <a:rPr lang="es-MX" smtClean="0"/>
              <a:t>22</a:t>
            </a:fld>
            <a:endParaRPr lang="es-MX"/>
          </a:p>
        </p:txBody>
      </p:sp>
    </p:spTree>
    <p:extLst>
      <p:ext uri="{BB962C8B-B14F-4D97-AF65-F5344CB8AC3E}">
        <p14:creationId xmlns:p14="http://schemas.microsoft.com/office/powerpoint/2010/main" val="2231774122"/>
      </p:ext>
    </p:extLst>
  </p:cSld>
  <p:clrMapOvr>
    <a:masterClrMapping/>
  </p:clrMapOvr>
  <p:transition spd="slow">
    <p:wipe/>
  </p:transition>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27D73B4-9F5C-4A64-A179-51B9500CB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1A92914D-0917-4FFD-9BB0-7EBB87D89C6D}"/>
              </a:ext>
            </a:extLst>
          </p:cNvPr>
          <p:cNvSpPr>
            <a:spLocks noGrp="1"/>
          </p:cNvSpPr>
          <p:nvPr>
            <p:ph type="title"/>
          </p:nvPr>
        </p:nvSpPr>
        <p:spPr>
          <a:xfrm>
            <a:off x="6657715" y="467271"/>
            <a:ext cx="4195674" cy="2052522"/>
          </a:xfrm>
        </p:spPr>
        <p:txBody>
          <a:bodyPr anchor="b">
            <a:normAutofit/>
          </a:bodyPr>
          <a:lstStyle/>
          <a:p>
            <a:r>
              <a:rPr lang="es-MX" sz="4300"/>
              <a:t>¿Quién tiene control sobre su propio cuerpo?</a:t>
            </a:r>
          </a:p>
        </p:txBody>
      </p:sp>
      <p:sp>
        <p:nvSpPr>
          <p:cNvPr id="12" name="Oval 11">
            <a:extLst>
              <a:ext uri="{FF2B5EF4-FFF2-40B4-BE49-F238E27FC236}">
                <a16:creationId xmlns:a16="http://schemas.microsoft.com/office/drawing/2014/main" id="{C1F06963-6374-4B48-844F-071A9BAAAE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22965" y="554152"/>
            <a:ext cx="5742189" cy="5742189"/>
          </a:xfrm>
          <a:prstGeom prst="ellipse">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481609C9-615E-467A-90F6-020C4E1CACE2}"/>
              </a:ext>
            </a:extLst>
          </p:cNvPr>
          <p:cNvPicPr>
            <a:picLocks noChangeAspect="1"/>
          </p:cNvPicPr>
          <p:nvPr/>
        </p:nvPicPr>
        <p:blipFill rotWithShape="1">
          <a:blip r:embed="rId3"/>
          <a:srcRect l="12250" r="3" b="3"/>
          <a:stretch/>
        </p:blipFill>
        <p:spPr>
          <a:xfrm>
            <a:off x="505418" y="554151"/>
            <a:ext cx="5742189" cy="5742189"/>
          </a:xfrm>
          <a:custGeom>
            <a:avLst/>
            <a:gdLst/>
            <a:ahLst/>
            <a:cxnLst/>
            <a:rect l="l" t="t" r="r" b="b"/>
            <a:pathLst>
              <a:path w="1838528" h="1838528">
                <a:moveTo>
                  <a:pt x="919264" y="0"/>
                </a:moveTo>
                <a:cubicBezTo>
                  <a:pt x="1426959" y="0"/>
                  <a:pt x="1838528" y="411569"/>
                  <a:pt x="1838528" y="919264"/>
                </a:cubicBezTo>
                <a:cubicBezTo>
                  <a:pt x="1838528" y="1426959"/>
                  <a:pt x="1426959" y="1838528"/>
                  <a:pt x="919264" y="1838528"/>
                </a:cubicBezTo>
                <a:cubicBezTo>
                  <a:pt x="411569" y="1838528"/>
                  <a:pt x="0" y="1426959"/>
                  <a:pt x="0" y="919264"/>
                </a:cubicBezTo>
                <a:cubicBezTo>
                  <a:pt x="0" y="411569"/>
                  <a:pt x="411569" y="0"/>
                  <a:pt x="919264" y="0"/>
                </a:cubicBezTo>
                <a:close/>
              </a:path>
            </a:pathLst>
          </a:custGeom>
        </p:spPr>
      </p:pic>
      <p:sp>
        <p:nvSpPr>
          <p:cNvPr id="14" name="!!plus graphic">
            <a:extLst>
              <a:ext uri="{FF2B5EF4-FFF2-40B4-BE49-F238E27FC236}">
                <a16:creationId xmlns:a16="http://schemas.microsoft.com/office/drawing/2014/main" id="{6CB927A4-E432-4310-9CD5-E89FF506317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4956" y="703679"/>
            <a:ext cx="171515" cy="171515"/>
          </a:xfrm>
          <a:custGeom>
            <a:avLst/>
            <a:gdLst>
              <a:gd name="connsiteX0" fmla="*/ 159874 w 171515"/>
              <a:gd name="connsiteY0" fmla="*/ 74116 h 171515"/>
              <a:gd name="connsiteX1" fmla="*/ 97399 w 171515"/>
              <a:gd name="connsiteY1" fmla="*/ 74116 h 171515"/>
              <a:gd name="connsiteX2" fmla="*/ 97399 w 171515"/>
              <a:gd name="connsiteY2" fmla="*/ 11641 h 171515"/>
              <a:gd name="connsiteX3" fmla="*/ 85758 w 171515"/>
              <a:gd name="connsiteY3" fmla="*/ 0 h 171515"/>
              <a:gd name="connsiteX4" fmla="*/ 74116 w 171515"/>
              <a:gd name="connsiteY4" fmla="*/ 11641 h 171515"/>
              <a:gd name="connsiteX5" fmla="*/ 74116 w 171515"/>
              <a:gd name="connsiteY5" fmla="*/ 74116 h 171515"/>
              <a:gd name="connsiteX6" fmla="*/ 11641 w 171515"/>
              <a:gd name="connsiteY6" fmla="*/ 74116 h 171515"/>
              <a:gd name="connsiteX7" fmla="*/ 0 w 171515"/>
              <a:gd name="connsiteY7" fmla="*/ 85758 h 171515"/>
              <a:gd name="connsiteX8" fmla="*/ 11641 w 171515"/>
              <a:gd name="connsiteY8" fmla="*/ 97399 h 171515"/>
              <a:gd name="connsiteX9" fmla="*/ 74116 w 171515"/>
              <a:gd name="connsiteY9" fmla="*/ 97399 h 171515"/>
              <a:gd name="connsiteX10" fmla="*/ 74116 w 171515"/>
              <a:gd name="connsiteY10" fmla="*/ 159874 h 171515"/>
              <a:gd name="connsiteX11" fmla="*/ 85758 w 171515"/>
              <a:gd name="connsiteY11" fmla="*/ 171515 h 171515"/>
              <a:gd name="connsiteX12" fmla="*/ 97399 w 171515"/>
              <a:gd name="connsiteY12" fmla="*/ 159874 h 171515"/>
              <a:gd name="connsiteX13" fmla="*/ 97399 w 171515"/>
              <a:gd name="connsiteY13" fmla="*/ 97399 h 171515"/>
              <a:gd name="connsiteX14" fmla="*/ 159874 w 171515"/>
              <a:gd name="connsiteY14" fmla="*/ 97399 h 171515"/>
              <a:gd name="connsiteX15" fmla="*/ 171515 w 171515"/>
              <a:gd name="connsiteY15" fmla="*/ 85758 h 171515"/>
              <a:gd name="connsiteX16" fmla="*/ 159874 w 171515"/>
              <a:gd name="connsiteY16" fmla="*/ 74116 h 1715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171515" h="171515">
                <a:moveTo>
                  <a:pt x="159874" y="74116"/>
                </a:moveTo>
                <a:lnTo>
                  <a:pt x="97399" y="74116"/>
                </a:lnTo>
                <a:lnTo>
                  <a:pt x="97399" y="11641"/>
                </a:lnTo>
                <a:cubicBezTo>
                  <a:pt x="97399" y="5212"/>
                  <a:pt x="92187" y="0"/>
                  <a:pt x="85758" y="0"/>
                </a:cubicBezTo>
                <a:cubicBezTo>
                  <a:pt x="79328" y="0"/>
                  <a:pt x="74116" y="5212"/>
                  <a:pt x="74116" y="11641"/>
                </a:cubicBezTo>
                <a:lnTo>
                  <a:pt x="74116" y="74116"/>
                </a:lnTo>
                <a:lnTo>
                  <a:pt x="11641" y="74116"/>
                </a:lnTo>
                <a:cubicBezTo>
                  <a:pt x="5212" y="74116"/>
                  <a:pt x="0" y="79328"/>
                  <a:pt x="0" y="85758"/>
                </a:cubicBezTo>
                <a:cubicBezTo>
                  <a:pt x="0" y="92187"/>
                  <a:pt x="5212" y="97399"/>
                  <a:pt x="11641" y="97399"/>
                </a:cubicBezTo>
                <a:lnTo>
                  <a:pt x="74116" y="97399"/>
                </a:lnTo>
                <a:lnTo>
                  <a:pt x="74116" y="159874"/>
                </a:lnTo>
                <a:cubicBezTo>
                  <a:pt x="74116" y="166303"/>
                  <a:pt x="79328" y="171515"/>
                  <a:pt x="85758" y="171515"/>
                </a:cubicBezTo>
                <a:cubicBezTo>
                  <a:pt x="92187" y="171515"/>
                  <a:pt x="97399" y="166303"/>
                  <a:pt x="97399" y="159874"/>
                </a:cubicBezTo>
                <a:lnTo>
                  <a:pt x="97399" y="97399"/>
                </a:lnTo>
                <a:lnTo>
                  <a:pt x="159874" y="97399"/>
                </a:lnTo>
                <a:cubicBezTo>
                  <a:pt x="166303" y="97399"/>
                  <a:pt x="171515" y="92187"/>
                  <a:pt x="171515" y="85758"/>
                </a:cubicBezTo>
                <a:cubicBezTo>
                  <a:pt x="171515" y="79328"/>
                  <a:pt x="166303" y="74116"/>
                  <a:pt x="159874" y="74116"/>
                </a:cubicBezTo>
                <a:close/>
              </a:path>
            </a:pathLst>
          </a:custGeom>
          <a:solidFill>
            <a:schemeClr val="accent1"/>
          </a:solidFill>
          <a:ln w="776" cap="flat">
            <a:noFill/>
            <a:prstDash val="solid"/>
            <a:miter/>
          </a:ln>
        </p:spPr>
        <p:txBody>
          <a:bodyPr rtlCol="0" anchor="ctr"/>
          <a:lstStyle/>
          <a:p>
            <a:endParaRPr lang="en-US"/>
          </a:p>
        </p:txBody>
      </p:sp>
      <p:sp>
        <p:nvSpPr>
          <p:cNvPr id="16" name="!!circle graphic">
            <a:extLst>
              <a:ext uri="{FF2B5EF4-FFF2-40B4-BE49-F238E27FC236}">
                <a16:creationId xmlns:a16="http://schemas.microsoft.com/office/drawing/2014/main" id="{1453BF6C-B012-48B7-B4E8-6D7AC7C27D0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2753" y="1562696"/>
            <a:ext cx="157545" cy="157545"/>
          </a:xfrm>
          <a:custGeom>
            <a:avLst/>
            <a:gdLst>
              <a:gd name="connsiteX0" fmla="*/ 78773 w 157545"/>
              <a:gd name="connsiteY0" fmla="*/ 23283 h 157545"/>
              <a:gd name="connsiteX1" fmla="*/ 134262 w 157545"/>
              <a:gd name="connsiteY1" fmla="*/ 78773 h 157545"/>
              <a:gd name="connsiteX2" fmla="*/ 78773 w 157545"/>
              <a:gd name="connsiteY2" fmla="*/ 134262 h 157545"/>
              <a:gd name="connsiteX3" fmla="*/ 23283 w 157545"/>
              <a:gd name="connsiteY3" fmla="*/ 78773 h 157545"/>
              <a:gd name="connsiteX4" fmla="*/ 78773 w 157545"/>
              <a:gd name="connsiteY4" fmla="*/ 23283 h 157545"/>
              <a:gd name="connsiteX5" fmla="*/ 78773 w 157545"/>
              <a:gd name="connsiteY5" fmla="*/ 0 h 157545"/>
              <a:gd name="connsiteX6" fmla="*/ 0 w 157545"/>
              <a:gd name="connsiteY6" fmla="*/ 78773 h 157545"/>
              <a:gd name="connsiteX7" fmla="*/ 78773 w 157545"/>
              <a:gd name="connsiteY7" fmla="*/ 157545 h 157545"/>
              <a:gd name="connsiteX8" fmla="*/ 157545 w 157545"/>
              <a:gd name="connsiteY8" fmla="*/ 78773 h 157545"/>
              <a:gd name="connsiteX9" fmla="*/ 78773 w 157545"/>
              <a:gd name="connsiteY9" fmla="*/ 0 h 15754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7545" h="157545">
                <a:moveTo>
                  <a:pt x="78773" y="23283"/>
                </a:moveTo>
                <a:cubicBezTo>
                  <a:pt x="109419" y="23283"/>
                  <a:pt x="134262" y="48126"/>
                  <a:pt x="134262" y="78773"/>
                </a:cubicBezTo>
                <a:cubicBezTo>
                  <a:pt x="134262" y="109419"/>
                  <a:pt x="109419" y="134262"/>
                  <a:pt x="78773" y="134262"/>
                </a:cubicBezTo>
                <a:cubicBezTo>
                  <a:pt x="48126" y="134262"/>
                  <a:pt x="23283" y="109419"/>
                  <a:pt x="23283" y="78773"/>
                </a:cubicBezTo>
                <a:cubicBezTo>
                  <a:pt x="23312" y="48139"/>
                  <a:pt x="48139" y="23312"/>
                  <a:pt x="78773" y="23283"/>
                </a:cubicBezTo>
                <a:moveTo>
                  <a:pt x="78773" y="0"/>
                </a:moveTo>
                <a:cubicBezTo>
                  <a:pt x="35268" y="0"/>
                  <a:pt x="0" y="35268"/>
                  <a:pt x="0" y="78773"/>
                </a:cubicBezTo>
                <a:cubicBezTo>
                  <a:pt x="0" y="122277"/>
                  <a:pt x="35268" y="157545"/>
                  <a:pt x="78773" y="157545"/>
                </a:cubicBezTo>
                <a:cubicBezTo>
                  <a:pt x="122277" y="157545"/>
                  <a:pt x="157545" y="122277"/>
                  <a:pt x="157545" y="78773"/>
                </a:cubicBezTo>
                <a:cubicBezTo>
                  <a:pt x="157545" y="35268"/>
                  <a:pt x="122277" y="0"/>
                  <a:pt x="78773" y="0"/>
                </a:cubicBezTo>
                <a:close/>
              </a:path>
            </a:pathLst>
          </a:custGeom>
          <a:solidFill>
            <a:schemeClr val="accent1"/>
          </a:solidFill>
          <a:ln w="751" cap="flat">
            <a:noFill/>
            <a:prstDash val="solid"/>
            <a:miter/>
          </a:ln>
        </p:spPr>
        <p:txBody>
          <a:bodyPr rtlCol="0" anchor="ctr"/>
          <a:lstStyle/>
          <a:p>
            <a:endParaRPr lang="en-US"/>
          </a:p>
        </p:txBody>
      </p:sp>
      <p:sp>
        <p:nvSpPr>
          <p:cNvPr id="3" name="Marcador de contenido 2">
            <a:extLst>
              <a:ext uri="{FF2B5EF4-FFF2-40B4-BE49-F238E27FC236}">
                <a16:creationId xmlns:a16="http://schemas.microsoft.com/office/drawing/2014/main" id="{9B5B3EFF-EA65-4A9E-A800-E913DD7AFCA8}"/>
              </a:ext>
            </a:extLst>
          </p:cNvPr>
          <p:cNvSpPr>
            <a:spLocks noGrp="1"/>
          </p:cNvSpPr>
          <p:nvPr>
            <p:ph idx="1"/>
          </p:nvPr>
        </p:nvSpPr>
        <p:spPr>
          <a:xfrm>
            <a:off x="6657715" y="2725947"/>
            <a:ext cx="4195673" cy="3664781"/>
          </a:xfrm>
        </p:spPr>
        <p:txBody>
          <a:bodyPr anchor="t">
            <a:normAutofit fontScale="92500" lnSpcReduction="20000"/>
          </a:bodyPr>
          <a:lstStyle/>
          <a:p>
            <a:pPr marL="0" indent="0">
              <a:buNone/>
            </a:pPr>
            <a:r>
              <a:rPr lang="es-MX" sz="2600" b="1" dirty="0">
                <a:solidFill>
                  <a:schemeClr val="tx1">
                    <a:alpha val="80000"/>
                  </a:schemeClr>
                </a:solidFill>
              </a:rPr>
              <a:t>1 Corintios 7:4 </a:t>
            </a:r>
            <a:r>
              <a:rPr lang="es-MX" sz="2600" b="1" i="1" u="sng" dirty="0">
                <a:solidFill>
                  <a:schemeClr val="tx1">
                    <a:alpha val="80000"/>
                  </a:schemeClr>
                </a:solidFill>
              </a:rPr>
              <a:t>La mujer no tiene potestad sobre su propio cuerpo, sino el marido; ni tampoco tiene el marido potestad sobre su propio cuerpo, sino la mujer</a:t>
            </a:r>
            <a:r>
              <a:rPr lang="es-MX" sz="2600" i="1" dirty="0">
                <a:solidFill>
                  <a:schemeClr val="tx1">
                    <a:alpha val="80000"/>
                  </a:schemeClr>
                </a:solidFill>
              </a:rPr>
              <a:t>. </a:t>
            </a:r>
            <a:r>
              <a:rPr lang="es-MX" sz="2600" b="1" dirty="0">
                <a:solidFill>
                  <a:schemeClr val="tx1">
                    <a:alpha val="80000"/>
                  </a:schemeClr>
                </a:solidFill>
              </a:rPr>
              <a:t>5</a:t>
            </a:r>
            <a:r>
              <a:rPr lang="es-MX" sz="2600" dirty="0">
                <a:solidFill>
                  <a:schemeClr val="tx1">
                    <a:alpha val="80000"/>
                  </a:schemeClr>
                </a:solidFill>
              </a:rPr>
              <a:t> </a:t>
            </a:r>
            <a:r>
              <a:rPr lang="es-MX" sz="2600" b="1" i="1" u="sng" dirty="0">
                <a:solidFill>
                  <a:srgbClr val="FF0000">
                    <a:alpha val="80000"/>
                  </a:srgbClr>
                </a:solidFill>
              </a:rPr>
              <a:t>No os neguéis «el uno al otro,»</a:t>
            </a:r>
            <a:r>
              <a:rPr lang="es-MX" sz="2600" b="1" i="1" dirty="0">
                <a:solidFill>
                  <a:srgbClr val="FF0000">
                    <a:alpha val="80000"/>
                  </a:srgbClr>
                </a:solidFill>
              </a:rPr>
              <a:t> </a:t>
            </a:r>
            <a:r>
              <a:rPr lang="es-MX" sz="2600" i="1" dirty="0">
                <a:solidFill>
                  <a:schemeClr val="tx1">
                    <a:alpha val="80000"/>
                  </a:schemeClr>
                </a:solidFill>
              </a:rPr>
              <a:t>«a no ser» por algún tiempo de mutuo consentimiento, para ocuparos sosegadamente en la oración; y </a:t>
            </a:r>
            <a:r>
              <a:rPr lang="es-MX" sz="2600" b="1" i="1" u="sng" dirty="0">
                <a:solidFill>
                  <a:srgbClr val="FF0000">
                    <a:alpha val="80000"/>
                  </a:srgbClr>
                </a:solidFill>
              </a:rPr>
              <a:t>volved a juntaros «en uno,» </a:t>
            </a:r>
            <a:r>
              <a:rPr lang="es-MX" sz="2600" i="1" dirty="0">
                <a:solidFill>
                  <a:schemeClr val="tx1">
                    <a:alpha val="80000"/>
                  </a:schemeClr>
                </a:solidFill>
              </a:rPr>
              <a:t>para que no os tiente Satanás a causa de vuestra incontinencia.</a:t>
            </a:r>
          </a:p>
          <a:p>
            <a:pPr marL="0" indent="0">
              <a:buNone/>
            </a:pPr>
            <a:endParaRPr lang="es-MX" sz="1700" dirty="0">
              <a:solidFill>
                <a:schemeClr val="tx1">
                  <a:alpha val="80000"/>
                </a:schemeClr>
              </a:solidFill>
            </a:endParaRPr>
          </a:p>
        </p:txBody>
      </p:sp>
      <p:sp>
        <p:nvSpPr>
          <p:cNvPr id="18" name="!!dot graphic">
            <a:extLst>
              <a:ext uri="{FF2B5EF4-FFF2-40B4-BE49-F238E27FC236}">
                <a16:creationId xmlns:a16="http://schemas.microsoft.com/office/drawing/2014/main" id="{E3020543-B24B-4EC4-8FFC-8DD88EEA91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454149" y="5775082"/>
            <a:ext cx="112426" cy="112426"/>
          </a:xfrm>
          <a:custGeom>
            <a:avLst/>
            <a:gdLst>
              <a:gd name="connsiteX0" fmla="*/ 112426 w 112426"/>
              <a:gd name="connsiteY0" fmla="*/ 56213 h 112426"/>
              <a:gd name="connsiteX1" fmla="*/ 56213 w 112426"/>
              <a:gd name="connsiteY1" fmla="*/ 112426 h 112426"/>
              <a:gd name="connsiteX2" fmla="*/ 0 w 112426"/>
              <a:gd name="connsiteY2" fmla="*/ 56213 h 112426"/>
              <a:gd name="connsiteX3" fmla="*/ 56213 w 112426"/>
              <a:gd name="connsiteY3" fmla="*/ 0 h 112426"/>
              <a:gd name="connsiteX4" fmla="*/ 112426 w 112426"/>
              <a:gd name="connsiteY4" fmla="*/ 56213 h 11242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12426" h="112426">
                <a:moveTo>
                  <a:pt x="112426" y="56213"/>
                </a:moveTo>
                <a:cubicBezTo>
                  <a:pt x="112426" y="87259"/>
                  <a:pt x="87259" y="112426"/>
                  <a:pt x="56213" y="112426"/>
                </a:cubicBezTo>
                <a:cubicBezTo>
                  <a:pt x="25167" y="112426"/>
                  <a:pt x="0" y="87259"/>
                  <a:pt x="0" y="56213"/>
                </a:cubicBezTo>
                <a:cubicBezTo>
                  <a:pt x="0" y="25167"/>
                  <a:pt x="25167" y="0"/>
                  <a:pt x="56213" y="0"/>
                </a:cubicBezTo>
                <a:cubicBezTo>
                  <a:pt x="87259" y="0"/>
                  <a:pt x="112426" y="25167"/>
                  <a:pt x="112426" y="56213"/>
                </a:cubicBezTo>
                <a:close/>
              </a:path>
            </a:pathLst>
          </a:custGeom>
          <a:solidFill>
            <a:schemeClr val="accent1"/>
          </a:solidFill>
          <a:ln w="516" cap="flat">
            <a:noFill/>
            <a:prstDash val="solid"/>
            <a:miter/>
          </a:ln>
        </p:spPr>
        <p:txBody>
          <a:bodyPr rtlCol="0" anchor="ctr"/>
          <a:lstStyle/>
          <a:p>
            <a:endParaRPr lang="en-US"/>
          </a:p>
        </p:txBody>
      </p:sp>
      <p:cxnSp>
        <p:nvCxnSpPr>
          <p:cNvPr id="20" name="!!Straight Connector">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11" name="Marcador de número de diapositiva 5">
            <a:extLst>
              <a:ext uri="{FF2B5EF4-FFF2-40B4-BE49-F238E27FC236}">
                <a16:creationId xmlns:a16="http://schemas.microsoft.com/office/drawing/2014/main" id="{B05DD677-6FDF-46B2-8483-BCB3FB32A766}"/>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23</a:t>
            </a:fld>
            <a:endParaRPr lang="es-MX" dirty="0"/>
          </a:p>
        </p:txBody>
      </p:sp>
      <p:grpSp>
        <p:nvGrpSpPr>
          <p:cNvPr id="13" name="Grupo 12">
            <a:extLst>
              <a:ext uri="{FF2B5EF4-FFF2-40B4-BE49-F238E27FC236}">
                <a16:creationId xmlns:a16="http://schemas.microsoft.com/office/drawing/2014/main" id="{D011D9F9-0E2D-4F99-94F9-F069EE8D062F}"/>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15" name="Rectángulo 14">
              <a:extLst>
                <a:ext uri="{FF2B5EF4-FFF2-40B4-BE49-F238E27FC236}">
                  <a16:creationId xmlns:a16="http://schemas.microsoft.com/office/drawing/2014/main" id="{1A6CCBAA-23B9-443E-8789-A8BCCC6676B4}"/>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E63E589D-3F5C-4E6A-B5CF-31850C0CD214}"/>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DDE03120-6BCD-40A5-BE5A-56D2656AEAC0}"/>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02966241-11A6-4EC2-899F-C1552C8397A9}"/>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4DEEB3C0-7411-4CE0-8BA9-BEC7297017A8}"/>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3" name="Rectángulo 22">
              <a:extLst>
                <a:ext uri="{FF2B5EF4-FFF2-40B4-BE49-F238E27FC236}">
                  <a16:creationId xmlns:a16="http://schemas.microsoft.com/office/drawing/2014/main" id="{25F7FA5C-59B8-41F6-A715-E6660D86274E}"/>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 name="Rectángulo 23">
              <a:extLst>
                <a:ext uri="{FF2B5EF4-FFF2-40B4-BE49-F238E27FC236}">
                  <a16:creationId xmlns:a16="http://schemas.microsoft.com/office/drawing/2014/main" id="{0C1A06E8-E205-4D8C-89AB-830555AD7AE0}"/>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5" name="Rectángulo 24">
              <a:extLst>
                <a:ext uri="{FF2B5EF4-FFF2-40B4-BE49-F238E27FC236}">
                  <a16:creationId xmlns:a16="http://schemas.microsoft.com/office/drawing/2014/main" id="{712C7153-7F14-468B-8955-B2567F300EFB}"/>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6" name="Rectángulo 25">
              <a:extLst>
                <a:ext uri="{FF2B5EF4-FFF2-40B4-BE49-F238E27FC236}">
                  <a16:creationId xmlns:a16="http://schemas.microsoft.com/office/drawing/2014/main" id="{6DAE1693-D048-435C-951A-3B4FFB9BA477}"/>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7" name="Rectángulo 26">
              <a:extLst>
                <a:ext uri="{FF2B5EF4-FFF2-40B4-BE49-F238E27FC236}">
                  <a16:creationId xmlns:a16="http://schemas.microsoft.com/office/drawing/2014/main" id="{F2A3BC1F-EBC4-470E-A56D-4A83B516EA17}"/>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8" name="Rectángulo 27">
              <a:extLst>
                <a:ext uri="{FF2B5EF4-FFF2-40B4-BE49-F238E27FC236}">
                  <a16:creationId xmlns:a16="http://schemas.microsoft.com/office/drawing/2014/main" id="{75A100F1-1B8B-4EEE-AB71-F2A9AC2CABA3}"/>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9" name="Rectángulo 28">
              <a:extLst>
                <a:ext uri="{FF2B5EF4-FFF2-40B4-BE49-F238E27FC236}">
                  <a16:creationId xmlns:a16="http://schemas.microsoft.com/office/drawing/2014/main" id="{856CB7EE-379A-4599-BC06-13C2A706634D}"/>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0" name="CuadroTexto 29">
            <a:extLst>
              <a:ext uri="{FF2B5EF4-FFF2-40B4-BE49-F238E27FC236}">
                <a16:creationId xmlns:a16="http://schemas.microsoft.com/office/drawing/2014/main" id="{E1CB7BF3-6EF8-43B9-BC53-EF260D67AF82}"/>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31" name="CuadroTexto 30">
            <a:extLst>
              <a:ext uri="{FF2B5EF4-FFF2-40B4-BE49-F238E27FC236}">
                <a16:creationId xmlns:a16="http://schemas.microsoft.com/office/drawing/2014/main" id="{72B2AB8C-5855-48D5-B43E-25265294D083}"/>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2651733037"/>
      </p:ext>
    </p:extLst>
  </p:cSld>
  <p:clrMapOvr>
    <a:masterClrMapping/>
  </p:clrMapOvr>
  <p:transition spd="slow">
    <p:wipe/>
  </p:transition>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2679492-7988-4050-9056-5424444524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2DB4522-8044-4A0C-A69A-BFF6AF28BAD6}"/>
              </a:ext>
            </a:extLst>
          </p:cNvPr>
          <p:cNvSpPr>
            <a:spLocks noGrp="1"/>
          </p:cNvSpPr>
          <p:nvPr>
            <p:ph type="title"/>
          </p:nvPr>
        </p:nvSpPr>
        <p:spPr>
          <a:xfrm>
            <a:off x="6392583" y="501651"/>
            <a:ext cx="4414848" cy="1716255"/>
          </a:xfrm>
        </p:spPr>
        <p:txBody>
          <a:bodyPr anchor="b">
            <a:normAutofit/>
          </a:bodyPr>
          <a:lstStyle/>
          <a:p>
            <a:r>
              <a:rPr lang="es-MX" sz="3900"/>
              <a:t>No es la voluntad de Dios de divorciarse</a:t>
            </a:r>
          </a:p>
        </p:txBody>
      </p:sp>
      <p:sp>
        <p:nvSpPr>
          <p:cNvPr id="12" name="Rectangle 11">
            <a:extLst>
              <a:ext uri="{FF2B5EF4-FFF2-40B4-BE49-F238E27FC236}">
                <a16:creationId xmlns:a16="http://schemas.microsoft.com/office/drawing/2014/main" id="{B091B163-7D61-4891-ABCF-5C13D9C418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779911" cy="6858000"/>
          </a:xfrm>
          <a:prstGeom prst="rect">
            <a:avLst/>
          </a:prstGeom>
          <a:gradFill flip="none" rotWithShape="1">
            <a:gsLst>
              <a:gs pos="0">
                <a:schemeClr val="accent1"/>
              </a:gs>
              <a:gs pos="100000">
                <a:schemeClr val="accent2"/>
              </a:gs>
            </a:gsLst>
            <a:lin ang="27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dibujo de un personaje animado&#10;&#10;Descripción generada automáticamente con confianza media">
            <a:extLst>
              <a:ext uri="{FF2B5EF4-FFF2-40B4-BE49-F238E27FC236}">
                <a16:creationId xmlns:a16="http://schemas.microsoft.com/office/drawing/2014/main" id="{313E1811-4394-442D-9720-B6A45FADDBA0}"/>
              </a:ext>
            </a:extLst>
          </p:cNvPr>
          <p:cNvPicPr>
            <a:picLocks noChangeAspect="1"/>
          </p:cNvPicPr>
          <p:nvPr/>
        </p:nvPicPr>
        <p:blipFill rotWithShape="1">
          <a:blip r:embed="rId3">
            <a:extLst>
              <a:ext uri="{28A0092B-C50C-407E-A947-70E740481C1C}">
                <a14:useLocalDpi xmlns:a14="http://schemas.microsoft.com/office/drawing/2010/main" val="0"/>
              </a:ext>
            </a:extLst>
          </a:blip>
          <a:srcRect l="29943" r="26258" b="1"/>
          <a:stretch/>
        </p:blipFill>
        <p:spPr>
          <a:xfrm>
            <a:off x="279143" y="299509"/>
            <a:ext cx="5221625" cy="6258983"/>
          </a:xfrm>
          <a:prstGeom prst="rect">
            <a:avLst/>
          </a:prstGeom>
        </p:spPr>
      </p:pic>
      <p:sp>
        <p:nvSpPr>
          <p:cNvPr id="3" name="Marcador de contenido 2">
            <a:extLst>
              <a:ext uri="{FF2B5EF4-FFF2-40B4-BE49-F238E27FC236}">
                <a16:creationId xmlns:a16="http://schemas.microsoft.com/office/drawing/2014/main" id="{734765C3-E84C-4CCC-A59E-E499CA691E12}"/>
              </a:ext>
            </a:extLst>
          </p:cNvPr>
          <p:cNvSpPr>
            <a:spLocks noGrp="1"/>
          </p:cNvSpPr>
          <p:nvPr>
            <p:ph idx="1"/>
          </p:nvPr>
        </p:nvSpPr>
        <p:spPr>
          <a:xfrm>
            <a:off x="6392583" y="2645922"/>
            <a:ext cx="4434721" cy="3710427"/>
          </a:xfrm>
        </p:spPr>
        <p:txBody>
          <a:bodyPr anchor="t">
            <a:normAutofit/>
          </a:bodyPr>
          <a:lstStyle/>
          <a:p>
            <a:pPr marL="0" indent="0">
              <a:buNone/>
            </a:pPr>
            <a:r>
              <a:rPr lang="es-MX" b="1" dirty="0">
                <a:solidFill>
                  <a:schemeClr val="tx1">
                    <a:alpha val="80000"/>
                  </a:schemeClr>
                </a:solidFill>
              </a:rPr>
              <a:t>1 Corintios 7:10 </a:t>
            </a:r>
            <a:r>
              <a:rPr lang="es-MX" i="1" dirty="0">
                <a:solidFill>
                  <a:schemeClr val="tx1">
                    <a:alpha val="80000"/>
                  </a:schemeClr>
                </a:solidFill>
              </a:rPr>
              <a:t>Pero a los que están unidos en matrimonio, mando, no yo, sino el Señor: </a:t>
            </a:r>
            <a:r>
              <a:rPr lang="es-MX" b="1" i="1" u="sng" dirty="0">
                <a:solidFill>
                  <a:srgbClr val="FF5050">
                    <a:alpha val="80000"/>
                  </a:srgbClr>
                </a:solidFill>
              </a:rPr>
              <a:t>Que la mujer no se separe del marido; </a:t>
            </a:r>
            <a:br>
              <a:rPr lang="es-MX" b="1" i="1" u="sng" dirty="0">
                <a:solidFill>
                  <a:srgbClr val="FF5050">
                    <a:alpha val="80000"/>
                  </a:srgbClr>
                </a:solidFill>
              </a:rPr>
            </a:br>
            <a:r>
              <a:rPr lang="es-MX" b="1" dirty="0">
                <a:solidFill>
                  <a:schemeClr val="tx1">
                    <a:alpha val="80000"/>
                  </a:schemeClr>
                </a:solidFill>
              </a:rPr>
              <a:t>11</a:t>
            </a:r>
            <a:r>
              <a:rPr lang="es-MX" i="1" dirty="0">
                <a:solidFill>
                  <a:schemeClr val="tx1">
                    <a:alpha val="80000"/>
                  </a:schemeClr>
                </a:solidFill>
              </a:rPr>
              <a:t> y si se separa, quédese sin casar, o reconcíliese con su marido; </a:t>
            </a:r>
            <a:r>
              <a:rPr lang="es-MX" b="1" i="1" u="sng" dirty="0">
                <a:solidFill>
                  <a:srgbClr val="FF5050">
                    <a:alpha val="80000"/>
                  </a:srgbClr>
                </a:solidFill>
              </a:rPr>
              <a:t>y que el marido no abandone a su mujer</a:t>
            </a:r>
            <a:r>
              <a:rPr lang="es-MX" i="1" dirty="0">
                <a:solidFill>
                  <a:schemeClr val="tx1">
                    <a:alpha val="80000"/>
                  </a:schemeClr>
                </a:solidFill>
              </a:rPr>
              <a:t>.</a:t>
            </a:r>
          </a:p>
          <a:p>
            <a:pPr marL="0" indent="0">
              <a:buNone/>
            </a:pPr>
            <a:endParaRPr lang="es-MX" sz="2000" i="1" dirty="0">
              <a:solidFill>
                <a:schemeClr val="tx1">
                  <a:alpha val="80000"/>
                </a:schemeClr>
              </a:solidFill>
            </a:endParaRPr>
          </a:p>
          <a:p>
            <a:pPr marL="0" indent="0">
              <a:buNone/>
            </a:pPr>
            <a:endParaRPr lang="es-MX" sz="2000" dirty="0">
              <a:solidFill>
                <a:schemeClr val="tx1">
                  <a:alpha val="80000"/>
                </a:schemeClr>
              </a:solidFill>
            </a:endParaRPr>
          </a:p>
        </p:txBody>
      </p:sp>
      <p:cxnSp>
        <p:nvCxnSpPr>
          <p:cNvPr id="14" name="Straight Connector 13">
            <a:extLst>
              <a:ext uri="{FF2B5EF4-FFF2-40B4-BE49-F238E27FC236}">
                <a16:creationId xmlns:a16="http://schemas.microsoft.com/office/drawing/2014/main" id="{C49DA8F6-BCC1-4447-B54C-57856834B94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1586162" y="3619272"/>
            <a:ext cx="0" cy="3238728"/>
          </a:xfrm>
          <a:prstGeom prst="line">
            <a:avLst/>
          </a:prstGeom>
          <a:ln w="25400" cap="sq">
            <a:gradFill flip="none" rotWithShape="1">
              <a:gsLst>
                <a:gs pos="0">
                  <a:schemeClr val="accent1"/>
                </a:gs>
                <a:gs pos="100000">
                  <a:schemeClr val="accent2"/>
                </a:gs>
              </a:gsLst>
              <a:lin ang="16200000" scaled="1"/>
              <a:tileRect/>
            </a:gradFill>
            <a:bevel/>
          </a:ln>
        </p:spPr>
        <p:style>
          <a:lnRef idx="1">
            <a:schemeClr val="accent1"/>
          </a:lnRef>
          <a:fillRef idx="0">
            <a:schemeClr val="accent1"/>
          </a:fillRef>
          <a:effectRef idx="0">
            <a:schemeClr val="accent1"/>
          </a:effectRef>
          <a:fontRef idx="minor">
            <a:schemeClr val="tx1"/>
          </a:fontRef>
        </p:style>
      </p:cxnSp>
      <p:sp>
        <p:nvSpPr>
          <p:cNvPr id="4" name="Marcador de número de diapositiva 3">
            <a:extLst>
              <a:ext uri="{FF2B5EF4-FFF2-40B4-BE49-F238E27FC236}">
                <a16:creationId xmlns:a16="http://schemas.microsoft.com/office/drawing/2014/main" id="{21C4AA14-2CC4-43C7-8C0A-A546A7C79F04}"/>
              </a:ext>
            </a:extLst>
          </p:cNvPr>
          <p:cNvSpPr>
            <a:spLocks noGrp="1"/>
          </p:cNvSpPr>
          <p:nvPr>
            <p:ph type="sldNum" sz="quarter" idx="12"/>
          </p:nvPr>
        </p:nvSpPr>
        <p:spPr/>
        <p:txBody>
          <a:bodyPr/>
          <a:lstStyle/>
          <a:p>
            <a:fld id="{A6A4B689-625B-4D3F-B12F-AC7AD36680F2}" type="slidenum">
              <a:rPr lang="es-MX" smtClean="0"/>
              <a:t>24</a:t>
            </a:fld>
            <a:endParaRPr lang="es-MX"/>
          </a:p>
        </p:txBody>
      </p:sp>
    </p:spTree>
    <p:extLst>
      <p:ext uri="{BB962C8B-B14F-4D97-AF65-F5344CB8AC3E}">
        <p14:creationId xmlns:p14="http://schemas.microsoft.com/office/powerpoint/2010/main" val="21694469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7" name="Rectangle 9">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E0475C9-9E54-4337-B0D7-0AA5231170C3}"/>
              </a:ext>
            </a:extLst>
          </p:cNvPr>
          <p:cNvSpPr>
            <a:spLocks noGrp="1"/>
          </p:cNvSpPr>
          <p:nvPr>
            <p:ph type="title"/>
          </p:nvPr>
        </p:nvSpPr>
        <p:spPr>
          <a:xfrm>
            <a:off x="589560" y="856180"/>
            <a:ext cx="4560584" cy="1128068"/>
          </a:xfrm>
        </p:spPr>
        <p:txBody>
          <a:bodyPr anchor="ctr">
            <a:normAutofit/>
          </a:bodyPr>
          <a:lstStyle/>
          <a:p>
            <a:r>
              <a:rPr lang="es-MX" sz="3700"/>
              <a:t>Viviendo con la persona inconversa</a:t>
            </a:r>
          </a:p>
        </p:txBody>
      </p:sp>
      <p:grpSp>
        <p:nvGrpSpPr>
          <p:cNvPr id="19" name="Group 11">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13" name="Rectangle 12">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13">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6" name="Rectangle 15">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B3CE7D16-1287-4A92-9C58-171B15A3A474}"/>
              </a:ext>
            </a:extLst>
          </p:cNvPr>
          <p:cNvSpPr>
            <a:spLocks noGrp="1"/>
          </p:cNvSpPr>
          <p:nvPr>
            <p:ph idx="1"/>
          </p:nvPr>
        </p:nvSpPr>
        <p:spPr>
          <a:xfrm>
            <a:off x="590719" y="2330505"/>
            <a:ext cx="4559425" cy="3979585"/>
          </a:xfrm>
        </p:spPr>
        <p:txBody>
          <a:bodyPr anchor="ctr">
            <a:normAutofit fontScale="85000" lnSpcReduction="10000"/>
          </a:bodyPr>
          <a:lstStyle/>
          <a:p>
            <a:pPr marL="0" indent="0">
              <a:buNone/>
            </a:pPr>
            <a:r>
              <a:rPr lang="es-MX" b="1" dirty="0"/>
              <a:t>1 Corintios 7:12 </a:t>
            </a:r>
            <a:r>
              <a:rPr lang="es-MX" i="1" dirty="0"/>
              <a:t>Y a los demás yo digo, no el Señor: Si algún hermano tiene mujer que no sea creyente, y ella consiente en vivir con él, no la abandone. </a:t>
            </a:r>
            <a:r>
              <a:rPr lang="es-MX" b="1" dirty="0"/>
              <a:t>13</a:t>
            </a:r>
            <a:r>
              <a:rPr lang="es-MX" i="1" dirty="0"/>
              <a:t> </a:t>
            </a:r>
            <a:r>
              <a:rPr lang="es-MX" b="1" i="1" u="sng" dirty="0">
                <a:solidFill>
                  <a:srgbClr val="FF0000"/>
                </a:solidFill>
              </a:rPr>
              <a:t>Y si una mujer tiene marido que no sea creyente, y él consiente en vivir con ella, no lo abandone.</a:t>
            </a:r>
            <a:r>
              <a:rPr lang="es-MX" i="1" dirty="0"/>
              <a:t> </a:t>
            </a:r>
            <a:r>
              <a:rPr lang="es-MX" b="1" dirty="0"/>
              <a:t>14</a:t>
            </a:r>
            <a:r>
              <a:rPr lang="es-MX" i="1" dirty="0"/>
              <a:t> </a:t>
            </a:r>
            <a:r>
              <a:rPr lang="es-MX" b="1" i="1" u="sng" dirty="0">
                <a:solidFill>
                  <a:srgbClr val="FF0000"/>
                </a:solidFill>
              </a:rPr>
              <a:t>Porque el marido incrédulo es santificado en la mujer, y la mujer incrédula en el marid</a:t>
            </a:r>
            <a:r>
              <a:rPr lang="es-MX" b="1" i="1" u="sng" dirty="0"/>
              <a:t>o</a:t>
            </a:r>
            <a:r>
              <a:rPr lang="es-MX" i="1" dirty="0"/>
              <a:t>; pues de otra manera vuestros hijos serían inmundos, mientras que ahora son santos. </a:t>
            </a:r>
            <a:endParaRPr lang="es-MX" dirty="0"/>
          </a:p>
        </p:txBody>
      </p:sp>
      <p:sp>
        <p:nvSpPr>
          <p:cNvPr id="18" name="Rectangle 17">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dibujo de un personaje animado&#10;&#10;Descripción generada automáticamente con confianza baja">
            <a:extLst>
              <a:ext uri="{FF2B5EF4-FFF2-40B4-BE49-F238E27FC236}">
                <a16:creationId xmlns:a16="http://schemas.microsoft.com/office/drawing/2014/main" id="{2B5C6C11-69D6-4725-8D97-D6B612A4557E}"/>
              </a:ext>
            </a:extLst>
          </p:cNvPr>
          <p:cNvPicPr>
            <a:picLocks noChangeAspect="1"/>
          </p:cNvPicPr>
          <p:nvPr/>
        </p:nvPicPr>
        <p:blipFill rotWithShape="1">
          <a:blip r:embed="rId3"/>
          <a:srcRect t="1299" r="-2" b="-2"/>
          <a:stretch/>
        </p:blipFill>
        <p:spPr>
          <a:xfrm>
            <a:off x="5977788" y="799352"/>
            <a:ext cx="5425410" cy="5259296"/>
          </a:xfrm>
          <a:prstGeom prst="rect">
            <a:avLst/>
          </a:prstGeom>
        </p:spPr>
      </p:pic>
      <p:sp>
        <p:nvSpPr>
          <p:cNvPr id="12" name="Marcador de número de diapositiva 5">
            <a:extLst>
              <a:ext uri="{FF2B5EF4-FFF2-40B4-BE49-F238E27FC236}">
                <a16:creationId xmlns:a16="http://schemas.microsoft.com/office/drawing/2014/main" id="{0534C57D-9542-4A15-8306-EBB520E50EF6}"/>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25</a:t>
            </a:fld>
            <a:endParaRPr lang="es-MX" dirty="0"/>
          </a:p>
        </p:txBody>
      </p:sp>
      <p:grpSp>
        <p:nvGrpSpPr>
          <p:cNvPr id="14" name="Grupo 13">
            <a:extLst>
              <a:ext uri="{FF2B5EF4-FFF2-40B4-BE49-F238E27FC236}">
                <a16:creationId xmlns:a16="http://schemas.microsoft.com/office/drawing/2014/main" id="{9317D3D6-22BD-4270-9CE5-B1AD28D5AB5A}"/>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15" name="Rectángulo 14">
              <a:extLst>
                <a:ext uri="{FF2B5EF4-FFF2-40B4-BE49-F238E27FC236}">
                  <a16:creationId xmlns:a16="http://schemas.microsoft.com/office/drawing/2014/main" id="{480FA14D-5CF6-4302-9CBE-B959FC2C2C50}"/>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F255E790-326B-4BB4-82D6-D9F5692F5A69}"/>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3" name="Rectángulo 22">
              <a:extLst>
                <a:ext uri="{FF2B5EF4-FFF2-40B4-BE49-F238E27FC236}">
                  <a16:creationId xmlns:a16="http://schemas.microsoft.com/office/drawing/2014/main" id="{52E43DB3-0779-4750-A9DE-9166F3917C1D}"/>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 name="Rectángulo 23">
              <a:extLst>
                <a:ext uri="{FF2B5EF4-FFF2-40B4-BE49-F238E27FC236}">
                  <a16:creationId xmlns:a16="http://schemas.microsoft.com/office/drawing/2014/main" id="{645C2CC6-7397-4146-A3A8-DD1EC9828AB2}"/>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5" name="Rectángulo 24">
              <a:extLst>
                <a:ext uri="{FF2B5EF4-FFF2-40B4-BE49-F238E27FC236}">
                  <a16:creationId xmlns:a16="http://schemas.microsoft.com/office/drawing/2014/main" id="{F1B71288-7138-4C9B-910C-EB153153E7DA}"/>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6" name="Rectángulo 25">
              <a:extLst>
                <a:ext uri="{FF2B5EF4-FFF2-40B4-BE49-F238E27FC236}">
                  <a16:creationId xmlns:a16="http://schemas.microsoft.com/office/drawing/2014/main" id="{AB596722-0888-4F23-9036-111BCA1F9C8B}"/>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7" name="Rectángulo 26">
              <a:extLst>
                <a:ext uri="{FF2B5EF4-FFF2-40B4-BE49-F238E27FC236}">
                  <a16:creationId xmlns:a16="http://schemas.microsoft.com/office/drawing/2014/main" id="{9711EB67-A0ED-45D1-AB00-89B96642E567}"/>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8" name="Rectángulo 27">
              <a:extLst>
                <a:ext uri="{FF2B5EF4-FFF2-40B4-BE49-F238E27FC236}">
                  <a16:creationId xmlns:a16="http://schemas.microsoft.com/office/drawing/2014/main" id="{65DB7C29-1987-4EC8-B186-115CBD12F88C}"/>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9" name="Rectángulo 28">
              <a:extLst>
                <a:ext uri="{FF2B5EF4-FFF2-40B4-BE49-F238E27FC236}">
                  <a16:creationId xmlns:a16="http://schemas.microsoft.com/office/drawing/2014/main" id="{F798F88F-A148-401E-955F-FA8473722551}"/>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0" name="Rectángulo 29">
              <a:extLst>
                <a:ext uri="{FF2B5EF4-FFF2-40B4-BE49-F238E27FC236}">
                  <a16:creationId xmlns:a16="http://schemas.microsoft.com/office/drawing/2014/main" id="{77F20C11-15AB-4823-9515-979095F5C9CE}"/>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1" name="Rectángulo 30">
              <a:extLst>
                <a:ext uri="{FF2B5EF4-FFF2-40B4-BE49-F238E27FC236}">
                  <a16:creationId xmlns:a16="http://schemas.microsoft.com/office/drawing/2014/main" id="{EE7F4A94-F6AF-4758-B40B-147F74B30201}"/>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2" name="Rectángulo 31">
              <a:extLst>
                <a:ext uri="{FF2B5EF4-FFF2-40B4-BE49-F238E27FC236}">
                  <a16:creationId xmlns:a16="http://schemas.microsoft.com/office/drawing/2014/main" id="{97E1B3DF-25D1-4652-A9F3-5E098D46136F}"/>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3" name="CuadroTexto 32">
            <a:extLst>
              <a:ext uri="{FF2B5EF4-FFF2-40B4-BE49-F238E27FC236}">
                <a16:creationId xmlns:a16="http://schemas.microsoft.com/office/drawing/2014/main" id="{9CA0283F-EB53-47BE-AAD0-16B859358860}"/>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34" name="CuadroTexto 33">
            <a:extLst>
              <a:ext uri="{FF2B5EF4-FFF2-40B4-BE49-F238E27FC236}">
                <a16:creationId xmlns:a16="http://schemas.microsoft.com/office/drawing/2014/main" id="{45F48C19-FFFC-4456-A2C5-1FA656000735}"/>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6844088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201CC55D-ED54-4C5C-95E6-10947BD1103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E0475C9-9E54-4337-B0D7-0AA5231170C3}"/>
              </a:ext>
            </a:extLst>
          </p:cNvPr>
          <p:cNvSpPr>
            <a:spLocks noGrp="1"/>
          </p:cNvSpPr>
          <p:nvPr>
            <p:ph type="title"/>
          </p:nvPr>
        </p:nvSpPr>
        <p:spPr>
          <a:xfrm>
            <a:off x="589560" y="856180"/>
            <a:ext cx="4560584" cy="1128068"/>
          </a:xfrm>
        </p:spPr>
        <p:txBody>
          <a:bodyPr anchor="ctr">
            <a:normAutofit/>
          </a:bodyPr>
          <a:lstStyle/>
          <a:p>
            <a:r>
              <a:rPr lang="es-MX" sz="3700"/>
              <a:t>Viviendo con la persona inconversa</a:t>
            </a:r>
          </a:p>
        </p:txBody>
      </p:sp>
      <p:grpSp>
        <p:nvGrpSpPr>
          <p:cNvPr id="73" name="Group 72">
            <a:extLst>
              <a:ext uri="{FF2B5EF4-FFF2-40B4-BE49-F238E27FC236}">
                <a16:creationId xmlns:a16="http://schemas.microsoft.com/office/drawing/2014/main" id="{1DE889C7-FAD6-4397-98E2-05D503484459}"/>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1083484"/>
            <a:ext cx="355196" cy="673460"/>
            <a:chOff x="0" y="823811"/>
            <a:chExt cx="355196" cy="673460"/>
          </a:xfrm>
        </p:grpSpPr>
        <p:sp>
          <p:nvSpPr>
            <p:cNvPr id="74" name="Rectangle 73">
              <a:extLst>
                <a:ext uri="{FF2B5EF4-FFF2-40B4-BE49-F238E27FC236}">
                  <a16:creationId xmlns:a16="http://schemas.microsoft.com/office/drawing/2014/main" id="{F399A70F-F8CD-4992-9EF5-6CF15472E73F}"/>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823811"/>
              <a:ext cx="87363"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5" name="Rectangle 74">
              <a:extLst>
                <a:ext uri="{FF2B5EF4-FFF2-40B4-BE49-F238E27FC236}">
                  <a16:creationId xmlns:a16="http://schemas.microsoft.com/office/drawing/2014/main" id="{48F4FEDC-6D80-458C-A665-075D9B9500F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159341" y="823811"/>
              <a:ext cx="195855" cy="67346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7" name="Rectangle 76">
            <a:extLst>
              <a:ext uri="{FF2B5EF4-FFF2-40B4-BE49-F238E27FC236}">
                <a16:creationId xmlns:a16="http://schemas.microsoft.com/office/drawing/2014/main" id="{3873B707-463F-40B0-8227-E8CC6C67EB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5085" y="2090569"/>
            <a:ext cx="429768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B3CE7D16-1287-4A92-9C58-171B15A3A474}"/>
              </a:ext>
            </a:extLst>
          </p:cNvPr>
          <p:cNvSpPr>
            <a:spLocks noGrp="1"/>
          </p:cNvSpPr>
          <p:nvPr>
            <p:ph idx="1"/>
          </p:nvPr>
        </p:nvSpPr>
        <p:spPr>
          <a:xfrm>
            <a:off x="590719" y="2330505"/>
            <a:ext cx="4559425" cy="3979585"/>
          </a:xfrm>
        </p:spPr>
        <p:txBody>
          <a:bodyPr anchor="ctr">
            <a:normAutofit lnSpcReduction="10000"/>
          </a:bodyPr>
          <a:lstStyle/>
          <a:p>
            <a:pPr marL="0" indent="0">
              <a:buNone/>
            </a:pPr>
            <a:r>
              <a:rPr lang="es-MX" b="1" dirty="0"/>
              <a:t>1 Corintios 7:15</a:t>
            </a:r>
            <a:r>
              <a:rPr lang="es-MX" i="1" dirty="0"/>
              <a:t> Pero si el incrédulo se separa, sepárese; pues no está el hermano o la hermana sujeto a servidumbre en semejante caso, sino que a paz nos llamó Dios. </a:t>
            </a:r>
            <a:r>
              <a:rPr lang="es-MX" b="1" dirty="0"/>
              <a:t>16</a:t>
            </a:r>
            <a:r>
              <a:rPr lang="es-MX" i="1" dirty="0"/>
              <a:t> Porque ¿qué sabes tú, oh mujer, si quizá harás salvo a tu marido? ¿O qué sabes tú, oh marido, si quizá harás salva a tu mujer?</a:t>
            </a:r>
          </a:p>
          <a:p>
            <a:pPr marL="0" indent="0">
              <a:buNone/>
            </a:pPr>
            <a:endParaRPr lang="es-MX" sz="2000" dirty="0"/>
          </a:p>
        </p:txBody>
      </p:sp>
      <p:sp>
        <p:nvSpPr>
          <p:cNvPr id="79" name="Rectangle 78">
            <a:extLst>
              <a:ext uri="{FF2B5EF4-FFF2-40B4-BE49-F238E27FC236}">
                <a16:creationId xmlns:a16="http://schemas.microsoft.com/office/drawing/2014/main" id="{C13237C8-E62C-4F0D-A318-BD6FB6C2D13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0697670" y="0"/>
            <a:ext cx="149433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a:extLst>
              <a:ext uri="{FF2B5EF4-FFF2-40B4-BE49-F238E27FC236}">
                <a16:creationId xmlns:a16="http://schemas.microsoft.com/office/drawing/2014/main" id="{19C9EAEA-39D0-4B0E-A0EB-51E7B26740B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685810" y="513853"/>
            <a:ext cx="6009366" cy="5834577"/>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26" name="Picture 2" descr="Tuesday: When a Marriage Ends | Sabbath School Net">
            <a:extLst>
              <a:ext uri="{FF2B5EF4-FFF2-40B4-BE49-F238E27FC236}">
                <a16:creationId xmlns:a16="http://schemas.microsoft.com/office/drawing/2014/main" id="{4B7D0A3E-55F4-4DB0-B101-02B24731CE7E}"/>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7119" r="2" b="6534"/>
          <a:stretch/>
        </p:blipFill>
        <p:spPr bwMode="auto">
          <a:xfrm>
            <a:off x="5977788" y="799352"/>
            <a:ext cx="5425410" cy="5259296"/>
          </a:xfrm>
          <a:prstGeom prst="rect">
            <a:avLst/>
          </a:prstGeom>
          <a:noFill/>
          <a:extLst>
            <a:ext uri="{909E8E84-426E-40DD-AFC4-6F175D3DCCD1}">
              <a14:hiddenFill xmlns:a14="http://schemas.microsoft.com/office/drawing/2010/main">
                <a:solidFill>
                  <a:srgbClr val="FFFFFF"/>
                </a:solidFill>
              </a14:hiddenFill>
            </a:ext>
          </a:extLst>
        </p:spPr>
      </p:pic>
      <p:sp>
        <p:nvSpPr>
          <p:cNvPr id="12" name="Marcador de número de diapositiva 5">
            <a:extLst>
              <a:ext uri="{FF2B5EF4-FFF2-40B4-BE49-F238E27FC236}">
                <a16:creationId xmlns:a16="http://schemas.microsoft.com/office/drawing/2014/main" id="{F0ACA825-7964-4772-9546-29F620183FAC}"/>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26</a:t>
            </a:fld>
            <a:endParaRPr lang="es-MX" dirty="0"/>
          </a:p>
        </p:txBody>
      </p:sp>
      <p:grpSp>
        <p:nvGrpSpPr>
          <p:cNvPr id="13" name="Grupo 12">
            <a:extLst>
              <a:ext uri="{FF2B5EF4-FFF2-40B4-BE49-F238E27FC236}">
                <a16:creationId xmlns:a16="http://schemas.microsoft.com/office/drawing/2014/main" id="{BA5CCE15-FE21-4795-9807-D08DB173167F}"/>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14" name="Rectángulo 13">
              <a:extLst>
                <a:ext uri="{FF2B5EF4-FFF2-40B4-BE49-F238E27FC236}">
                  <a16:creationId xmlns:a16="http://schemas.microsoft.com/office/drawing/2014/main" id="{453BDF1E-0190-4CA0-84C5-E62D1CA06256}"/>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ACCA5740-4702-4B54-A5DA-61DE87BCDE30}"/>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5963ED18-7F3F-4891-BD19-6C54CCDA26BF}"/>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6667DDC5-8773-487F-AB30-C4863E7F310C}"/>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859987EB-836F-4C8B-9FD7-A6BB223AF295}"/>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E2C8FD78-2BA3-4E9A-9735-349EF1442EB9}"/>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A6DDED3F-39A1-4EB5-A945-6CC3CBA993DC}"/>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DA3B53B9-F7AC-4A83-A5FC-8DF7D550C2D9}"/>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CC469A81-1956-4768-B8F9-D1010411C22B}"/>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3" name="Rectángulo 22">
              <a:extLst>
                <a:ext uri="{FF2B5EF4-FFF2-40B4-BE49-F238E27FC236}">
                  <a16:creationId xmlns:a16="http://schemas.microsoft.com/office/drawing/2014/main" id="{36CFFCC7-98CB-464E-B38E-EDF1B03B19DE}"/>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 name="Rectángulo 23">
              <a:extLst>
                <a:ext uri="{FF2B5EF4-FFF2-40B4-BE49-F238E27FC236}">
                  <a16:creationId xmlns:a16="http://schemas.microsoft.com/office/drawing/2014/main" id="{4EC685FE-CC48-4DE7-95DB-CBF4261A050A}"/>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5" name="Rectángulo 24">
              <a:extLst>
                <a:ext uri="{FF2B5EF4-FFF2-40B4-BE49-F238E27FC236}">
                  <a16:creationId xmlns:a16="http://schemas.microsoft.com/office/drawing/2014/main" id="{5EB99215-4520-4AF6-8645-D0B64B358D2B}"/>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6" name="CuadroTexto 25">
            <a:extLst>
              <a:ext uri="{FF2B5EF4-FFF2-40B4-BE49-F238E27FC236}">
                <a16:creationId xmlns:a16="http://schemas.microsoft.com/office/drawing/2014/main" id="{32C8C4CA-6D55-4919-ABED-4CCA28D97258}"/>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7" name="CuadroTexto 26">
            <a:extLst>
              <a:ext uri="{FF2B5EF4-FFF2-40B4-BE49-F238E27FC236}">
                <a16:creationId xmlns:a16="http://schemas.microsoft.com/office/drawing/2014/main" id="{92D300E3-B5E2-4177-86C7-D6A1624F0AE6}"/>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96479795"/>
      </p:ext>
    </p:extLst>
  </p:cSld>
  <p:clrMapOvr>
    <a:masterClrMapping/>
  </p:clrMapOvr>
  <p:transition spd="slow">
    <p:wipe/>
  </p:transition>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a16="http://schemas.microsoft.com/office/drawing/2014/main" id="{49AE1604-BB93-4F6D-94D6-F2A6021FC5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5" name="Group 24">
            <a:extLst>
              <a:ext uri="{FF2B5EF4-FFF2-40B4-BE49-F238E27FC236}">
                <a16:creationId xmlns:a16="http://schemas.microsoft.com/office/drawing/2014/main" id="{A9270323-9616-4384-857D-E86B78272E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rot="5400000">
            <a:off x="-2340441" y="2666183"/>
            <a:ext cx="5860051" cy="527712"/>
            <a:chOff x="6081624" y="1998368"/>
            <a:chExt cx="5613457" cy="782175"/>
          </a:xfrm>
          <a:solidFill>
            <a:schemeClr val="accent4"/>
          </a:solidFill>
        </p:grpSpPr>
        <p:sp>
          <p:nvSpPr>
            <p:cNvPr id="26" name="Rectangle 25">
              <a:extLst>
                <a:ext uri="{FF2B5EF4-FFF2-40B4-BE49-F238E27FC236}">
                  <a16:creationId xmlns:a16="http://schemas.microsoft.com/office/drawing/2014/main" id="{8A3838D5-9565-4601-BAC3-D1B5BDB803ED}"/>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11228040" y="2313027"/>
              <a:ext cx="781700" cy="15238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3349A4B8-3246-4579-922E-FE1155C7F08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flipH="1" flipV="1">
              <a:off x="6081624" y="1998844"/>
              <a:ext cx="5372968" cy="78169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29" name="Rectangle 28">
            <a:extLst>
              <a:ext uri="{FF2B5EF4-FFF2-40B4-BE49-F238E27FC236}">
                <a16:creationId xmlns:a16="http://schemas.microsoft.com/office/drawing/2014/main" id="{CBC4F608-B4B8-48C3-9572-C0F061B1CD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79528" y="517897"/>
            <a:ext cx="11111729" cy="5857966"/>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3D5D64CD-AD67-4291-9C50-AACE814F2854}"/>
              </a:ext>
            </a:extLst>
          </p:cNvPr>
          <p:cNvSpPr>
            <a:spLocks noGrp="1"/>
          </p:cNvSpPr>
          <p:nvPr>
            <p:ph type="title"/>
          </p:nvPr>
        </p:nvSpPr>
        <p:spPr>
          <a:xfrm>
            <a:off x="6593917" y="847827"/>
            <a:ext cx="4709345" cy="1169585"/>
          </a:xfrm>
        </p:spPr>
        <p:txBody>
          <a:bodyPr anchor="b">
            <a:normAutofit/>
          </a:bodyPr>
          <a:lstStyle/>
          <a:p>
            <a:r>
              <a:rPr lang="es-MX" sz="3700"/>
              <a:t>Tu matrimonio refleja sobre tu Dios</a:t>
            </a:r>
          </a:p>
        </p:txBody>
      </p:sp>
      <p:pic>
        <p:nvPicPr>
          <p:cNvPr id="5" name="Imagen 4" descr="Mujer sentada en una silla&#10;&#10;Descripción generada automáticamente con confianza media">
            <a:extLst>
              <a:ext uri="{FF2B5EF4-FFF2-40B4-BE49-F238E27FC236}">
                <a16:creationId xmlns:a16="http://schemas.microsoft.com/office/drawing/2014/main" id="{8C40043F-E7FA-4D85-AA81-1697FD48B3D3}"/>
              </a:ext>
            </a:extLst>
          </p:cNvPr>
          <p:cNvPicPr>
            <a:picLocks noChangeAspect="1"/>
          </p:cNvPicPr>
          <p:nvPr/>
        </p:nvPicPr>
        <p:blipFill rotWithShape="1">
          <a:blip r:embed="rId3">
            <a:extLst>
              <a:ext uri="{28A0092B-C50C-407E-A947-70E740481C1C}">
                <a14:useLocalDpi xmlns:a14="http://schemas.microsoft.com/office/drawing/2010/main" val="0"/>
              </a:ext>
            </a:extLst>
          </a:blip>
          <a:srcRect l="36901" r="904" b="2"/>
          <a:stretch/>
        </p:blipFill>
        <p:spPr>
          <a:xfrm>
            <a:off x="914401" y="847827"/>
            <a:ext cx="4929098" cy="5289986"/>
          </a:xfrm>
          <a:prstGeom prst="rect">
            <a:avLst/>
          </a:prstGeom>
        </p:spPr>
      </p:pic>
      <p:sp>
        <p:nvSpPr>
          <p:cNvPr id="31" name="Rectangle 30">
            <a:extLst>
              <a:ext uri="{FF2B5EF4-FFF2-40B4-BE49-F238E27FC236}">
                <a16:creationId xmlns:a16="http://schemas.microsoft.com/office/drawing/2014/main" id="{1382A32C-5B0C-4B1C-A074-76C6DBCC9F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634377" y="2188548"/>
            <a:ext cx="4389120" cy="27432"/>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1AD1ADB1-438B-44CB-8D12-CBB5C7324255}"/>
              </a:ext>
            </a:extLst>
          </p:cNvPr>
          <p:cNvSpPr>
            <a:spLocks noGrp="1"/>
          </p:cNvSpPr>
          <p:nvPr>
            <p:ph idx="1"/>
          </p:nvPr>
        </p:nvSpPr>
        <p:spPr>
          <a:xfrm>
            <a:off x="6595228" y="2387117"/>
            <a:ext cx="4709345" cy="3753482"/>
          </a:xfrm>
        </p:spPr>
        <p:txBody>
          <a:bodyPr anchor="ctr">
            <a:normAutofit fontScale="92500"/>
          </a:bodyPr>
          <a:lstStyle/>
          <a:p>
            <a:pPr marL="0" indent="0">
              <a:buNone/>
            </a:pPr>
            <a:r>
              <a:rPr lang="es-MX" sz="2000" b="1" dirty="0"/>
              <a:t>Malaquías 2:14</a:t>
            </a:r>
            <a:r>
              <a:rPr lang="es-MX" sz="2000" i="1" dirty="0"/>
              <a:t> Mas diréis: ¿Por qué? Porque Jehová ha atestiguado entre ti y la mujer de tu juventud, </a:t>
            </a:r>
            <a:r>
              <a:rPr lang="es-MX" sz="2000" b="1" i="1" u="sng" dirty="0">
                <a:solidFill>
                  <a:srgbClr val="FF0000"/>
                </a:solidFill>
              </a:rPr>
              <a:t>contra la cual has sido desleal, siendo ella tu compañera, y la mujer de tu pacto</a:t>
            </a:r>
            <a:r>
              <a:rPr lang="es-MX" sz="2000" i="1" dirty="0"/>
              <a:t>. </a:t>
            </a:r>
            <a:r>
              <a:rPr lang="es-MX" sz="2000" b="1" dirty="0"/>
              <a:t>15</a:t>
            </a:r>
            <a:r>
              <a:rPr lang="es-MX" sz="2000" i="1" dirty="0"/>
              <a:t> ¿No hizo él uno, habiendo en él abundancia de espíritu? ¿Y por qué uno? </a:t>
            </a:r>
            <a:r>
              <a:rPr lang="es-MX" sz="2000" b="1" i="1" u="sng" dirty="0">
                <a:solidFill>
                  <a:srgbClr val="FF0000"/>
                </a:solidFill>
              </a:rPr>
              <a:t>Porque buscaba una descendencia para Dios. Guardaos, pues, en vuestro espíritu, y no seáis desleales para con la mujer de vuestra juventud</a:t>
            </a:r>
            <a:r>
              <a:rPr lang="es-MX" sz="2000" i="1" dirty="0"/>
              <a:t>. </a:t>
            </a:r>
            <a:r>
              <a:rPr lang="es-MX" sz="2000" b="1" dirty="0"/>
              <a:t>16</a:t>
            </a:r>
            <a:r>
              <a:rPr lang="es-MX" sz="2000" i="1" dirty="0"/>
              <a:t> Porque Jehová Dios de Israel ha dicho que él aborrece el repudio, y al que cubre de iniquidad su vestido, dijo Jehová de los ejércitos. Guardaos, pues, en vuestro espíritu, y no seáis desleales.</a:t>
            </a:r>
          </a:p>
        </p:txBody>
      </p:sp>
      <p:sp>
        <p:nvSpPr>
          <p:cNvPr id="11" name="Marcador de número de diapositiva 5">
            <a:extLst>
              <a:ext uri="{FF2B5EF4-FFF2-40B4-BE49-F238E27FC236}">
                <a16:creationId xmlns:a16="http://schemas.microsoft.com/office/drawing/2014/main" id="{A7DC8A4E-EFB6-4178-960D-48B5312C8AEA}"/>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27</a:t>
            </a:fld>
            <a:endParaRPr lang="es-MX" dirty="0"/>
          </a:p>
        </p:txBody>
      </p:sp>
      <p:grpSp>
        <p:nvGrpSpPr>
          <p:cNvPr id="12" name="Grupo 11">
            <a:extLst>
              <a:ext uri="{FF2B5EF4-FFF2-40B4-BE49-F238E27FC236}">
                <a16:creationId xmlns:a16="http://schemas.microsoft.com/office/drawing/2014/main" id="{B8466C0C-A9B4-4A09-B449-4CC0F2DEBAFC}"/>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13" name="Rectángulo 12">
              <a:extLst>
                <a:ext uri="{FF2B5EF4-FFF2-40B4-BE49-F238E27FC236}">
                  <a16:creationId xmlns:a16="http://schemas.microsoft.com/office/drawing/2014/main" id="{08DFBFBB-D910-483A-9816-24AB9ED598EB}"/>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88380345-1257-4D5B-B3C0-430FAC1EA54A}"/>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29ED7BE8-41A3-491F-BE61-E334ED69EB43}"/>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E277600F-6FB4-45FE-9364-53673850ED42}"/>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ABE0A231-02F1-41FD-B398-779BC50C808A}"/>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53E4B35C-4F72-41F1-892C-768C0E549F21}"/>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23BBF53F-56AD-45A9-860C-0888FC8828DA}"/>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0BF51D17-905D-41A7-A791-63CE8957A436}"/>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929EDC65-B686-4A81-A909-B5B5E0BA3C1C}"/>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252B1E24-DE8E-4BAC-8218-73C24A625212}"/>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4" name="Rectángulo 23">
              <a:extLst>
                <a:ext uri="{FF2B5EF4-FFF2-40B4-BE49-F238E27FC236}">
                  <a16:creationId xmlns:a16="http://schemas.microsoft.com/office/drawing/2014/main" id="{0E9CC1D3-0E0A-4672-AE6C-AE313DCBA3E6}"/>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8" name="Rectángulo 27">
              <a:extLst>
                <a:ext uri="{FF2B5EF4-FFF2-40B4-BE49-F238E27FC236}">
                  <a16:creationId xmlns:a16="http://schemas.microsoft.com/office/drawing/2014/main" id="{35D3BAB9-1CB9-4663-B549-4138514DAA7A}"/>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30" name="CuadroTexto 29">
            <a:extLst>
              <a:ext uri="{FF2B5EF4-FFF2-40B4-BE49-F238E27FC236}">
                <a16:creationId xmlns:a16="http://schemas.microsoft.com/office/drawing/2014/main" id="{135D1FCC-F52D-4CEB-8915-D5D9DF072F93}"/>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32" name="CuadroTexto 31">
            <a:extLst>
              <a:ext uri="{FF2B5EF4-FFF2-40B4-BE49-F238E27FC236}">
                <a16:creationId xmlns:a16="http://schemas.microsoft.com/office/drawing/2014/main" id="{3F176B25-396D-4247-851E-6B9F5FAE7191}"/>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546974282"/>
      </p:ext>
    </p:extLst>
  </p:cSld>
  <p:clrMapOvr>
    <a:masterClrMapping/>
  </p:clrMapOvr>
  <p:transition spd="slow">
    <p:push dir="u"/>
  </p:transition>
</p:sld>
</file>

<file path=ppt/slides/slide2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F15213A0-C5B7-4751-919E-97398837FCCC}"/>
              </a:ext>
            </a:extLst>
          </p:cNvPr>
          <p:cNvPicPr>
            <a:picLocks noChangeAspect="1"/>
          </p:cNvPicPr>
          <p:nvPr/>
        </p:nvPicPr>
        <p:blipFill rotWithShape="1">
          <a:blip r:embed="rId3"/>
          <a:srcRect r="19280" b="1"/>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08697BF2-6A37-4D59-B82D-7F3C663700AB}"/>
              </a:ext>
            </a:extLst>
          </p:cNvPr>
          <p:cNvSpPr>
            <a:spLocks noGrp="1"/>
          </p:cNvSpPr>
          <p:nvPr>
            <p:ph type="title"/>
          </p:nvPr>
        </p:nvSpPr>
        <p:spPr>
          <a:xfrm>
            <a:off x="7531610" y="365125"/>
            <a:ext cx="3822189" cy="1899912"/>
          </a:xfrm>
        </p:spPr>
        <p:txBody>
          <a:bodyPr>
            <a:normAutofit/>
          </a:bodyPr>
          <a:lstStyle/>
          <a:p>
            <a:r>
              <a:rPr lang="es-MX" sz="4000"/>
              <a:t>La conversión del cónyuge inconverso</a:t>
            </a:r>
          </a:p>
        </p:txBody>
      </p:sp>
      <p:sp>
        <p:nvSpPr>
          <p:cNvPr id="3" name="Marcador de contenido 2">
            <a:extLst>
              <a:ext uri="{FF2B5EF4-FFF2-40B4-BE49-F238E27FC236}">
                <a16:creationId xmlns:a16="http://schemas.microsoft.com/office/drawing/2014/main" id="{AFACBBF7-E677-48C8-94A5-029C17712DDF}"/>
              </a:ext>
            </a:extLst>
          </p:cNvPr>
          <p:cNvSpPr>
            <a:spLocks noGrp="1"/>
          </p:cNvSpPr>
          <p:nvPr>
            <p:ph idx="1"/>
          </p:nvPr>
        </p:nvSpPr>
        <p:spPr>
          <a:xfrm>
            <a:off x="7531610" y="2434201"/>
            <a:ext cx="3822189" cy="3742762"/>
          </a:xfrm>
        </p:spPr>
        <p:txBody>
          <a:bodyPr>
            <a:normAutofit fontScale="77500" lnSpcReduction="20000"/>
          </a:bodyPr>
          <a:lstStyle/>
          <a:p>
            <a:pPr marL="0" indent="0">
              <a:buNone/>
            </a:pPr>
            <a:endParaRPr lang="es-MX" sz="2000" dirty="0"/>
          </a:p>
          <a:p>
            <a:pPr marL="0" indent="0">
              <a:buNone/>
            </a:pPr>
            <a:r>
              <a:rPr lang="es-MX" sz="3300" b="1" dirty="0"/>
              <a:t>1 Pedro 3:1 </a:t>
            </a:r>
            <a:r>
              <a:rPr lang="es-MX" sz="3300" i="1" dirty="0"/>
              <a:t>Asimismo vosotras, mujeres, </a:t>
            </a:r>
            <a:r>
              <a:rPr lang="es-MX" sz="3300" b="1" i="1" u="sng" dirty="0">
                <a:solidFill>
                  <a:srgbClr val="FF0000"/>
                </a:solidFill>
              </a:rPr>
              <a:t>estad sujetas a vuestros maridos; para que también los que no creen a la palabra, sean ganados sin palabra por la conducta de sus esposas</a:t>
            </a:r>
            <a:r>
              <a:rPr lang="es-MX" sz="3300" i="1" dirty="0"/>
              <a:t>, </a:t>
            </a:r>
            <a:br>
              <a:rPr lang="es-MX" sz="3300" i="1" dirty="0"/>
            </a:br>
            <a:r>
              <a:rPr lang="es-MX" sz="3300" b="1" dirty="0"/>
              <a:t>2</a:t>
            </a:r>
            <a:r>
              <a:rPr lang="es-MX" sz="3300" i="1" dirty="0"/>
              <a:t> considerando vuestra conducta casta y respetuosa. </a:t>
            </a:r>
            <a:endParaRPr lang="es-MX" sz="3300" dirty="0"/>
          </a:p>
        </p:txBody>
      </p:sp>
      <p:sp>
        <p:nvSpPr>
          <p:cNvPr id="7" name="Marcador de número de diapositiva 5">
            <a:extLst>
              <a:ext uri="{FF2B5EF4-FFF2-40B4-BE49-F238E27FC236}">
                <a16:creationId xmlns:a16="http://schemas.microsoft.com/office/drawing/2014/main" id="{52A7C5C8-833B-41C5-A422-36D45BBB8E39}"/>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28</a:t>
            </a:fld>
            <a:endParaRPr lang="es-MX" dirty="0"/>
          </a:p>
        </p:txBody>
      </p:sp>
      <p:grpSp>
        <p:nvGrpSpPr>
          <p:cNvPr id="8" name="Grupo 7">
            <a:extLst>
              <a:ext uri="{FF2B5EF4-FFF2-40B4-BE49-F238E27FC236}">
                <a16:creationId xmlns:a16="http://schemas.microsoft.com/office/drawing/2014/main" id="{FA6ED8E7-C7B1-488B-AF07-B2F8B847F553}"/>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4DFB5919-D003-4136-8FCD-97C029F47E0E}"/>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4B3479AF-0639-4924-B9B8-5997F111BA1A}"/>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E1E66EFD-A288-43E8-A93D-33B06BFBBD43}"/>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11A917E1-114B-4680-AF87-31C35A08E0B7}"/>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5232D1A1-96A1-44F4-B07C-280BC3E806B6}"/>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6F5AF645-94C6-4599-8243-7DFBB9F5CDF9}"/>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F3BFCDEF-1331-4EAE-A892-350809E4AFC8}"/>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BB8D07CF-3ED0-4F24-818D-38FB618EDC40}"/>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4CBA1DB2-DE07-48F9-AA73-E07552741BD6}"/>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D5C1DBBE-AB9E-4122-BDC0-BB089ECB3FBB}"/>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7AFF09F2-115A-475F-86D7-E09F2F19407B}"/>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CE283D43-E94E-42C1-9238-00452845F1E7}"/>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3" name="CuadroTexto 22">
            <a:extLst>
              <a:ext uri="{FF2B5EF4-FFF2-40B4-BE49-F238E27FC236}">
                <a16:creationId xmlns:a16="http://schemas.microsoft.com/office/drawing/2014/main" id="{98BEC30F-5A9B-41F8-A9E8-AFC0627637A5}"/>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4" name="CuadroTexto 23">
            <a:extLst>
              <a:ext uri="{FF2B5EF4-FFF2-40B4-BE49-F238E27FC236}">
                <a16:creationId xmlns:a16="http://schemas.microsoft.com/office/drawing/2014/main" id="{39C9F226-A6D6-4DFB-A469-11DEF3FB3AB7}"/>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4248939762"/>
      </p:ext>
    </p:extLst>
  </p:cSld>
  <p:clrMapOvr>
    <a:masterClrMapping/>
  </p:clrMapOvr>
  <p:transition spd="slow">
    <p:wipe/>
  </p:transition>
</p:sld>
</file>

<file path=ppt/slides/slide2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D1D34770-47A8-402C-AF23-2B653F2D88C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8697BF2-6A37-4D59-B82D-7F3C663700AB}"/>
              </a:ext>
            </a:extLst>
          </p:cNvPr>
          <p:cNvSpPr>
            <a:spLocks noGrp="1"/>
          </p:cNvSpPr>
          <p:nvPr>
            <p:ph type="title"/>
          </p:nvPr>
        </p:nvSpPr>
        <p:spPr>
          <a:xfrm>
            <a:off x="836679" y="723898"/>
            <a:ext cx="6002110" cy="1495425"/>
          </a:xfrm>
        </p:spPr>
        <p:txBody>
          <a:bodyPr>
            <a:normAutofit/>
          </a:bodyPr>
          <a:lstStyle/>
          <a:p>
            <a:r>
              <a:rPr lang="es-MX" sz="4000"/>
              <a:t>La conversión del cónyuge inconverso</a:t>
            </a:r>
          </a:p>
        </p:txBody>
      </p:sp>
      <p:sp>
        <p:nvSpPr>
          <p:cNvPr id="3" name="Marcador de contenido 2">
            <a:extLst>
              <a:ext uri="{FF2B5EF4-FFF2-40B4-BE49-F238E27FC236}">
                <a16:creationId xmlns:a16="http://schemas.microsoft.com/office/drawing/2014/main" id="{AFACBBF7-E677-48C8-94A5-029C17712DDF}"/>
              </a:ext>
            </a:extLst>
          </p:cNvPr>
          <p:cNvSpPr>
            <a:spLocks noGrp="1"/>
          </p:cNvSpPr>
          <p:nvPr>
            <p:ph idx="1"/>
          </p:nvPr>
        </p:nvSpPr>
        <p:spPr>
          <a:xfrm>
            <a:off x="836680" y="2405067"/>
            <a:ext cx="6002110" cy="3729034"/>
          </a:xfrm>
        </p:spPr>
        <p:txBody>
          <a:bodyPr>
            <a:normAutofit/>
          </a:bodyPr>
          <a:lstStyle/>
          <a:p>
            <a:pPr marL="0" indent="0">
              <a:buNone/>
            </a:pPr>
            <a:r>
              <a:rPr lang="es-MX" b="1" dirty="0"/>
              <a:t>1 Pedro 3:3</a:t>
            </a:r>
            <a:r>
              <a:rPr lang="es-MX" i="1" dirty="0"/>
              <a:t> Vuestro atavío no sea el externo de peinados ostentosos, de adornos de oro o de vestidos lujosos, </a:t>
            </a:r>
            <a:br>
              <a:rPr lang="es-MX" i="1" dirty="0"/>
            </a:br>
            <a:r>
              <a:rPr lang="es-MX" b="1" dirty="0"/>
              <a:t>4</a:t>
            </a:r>
            <a:r>
              <a:rPr lang="es-MX" i="1" dirty="0"/>
              <a:t> sino el interno, el del corazón, en el incorruptible ornato de un espíritu afable y apacible, que es de grande estima delante de Dios. </a:t>
            </a:r>
            <a:endParaRPr lang="es-MX" dirty="0"/>
          </a:p>
        </p:txBody>
      </p:sp>
      <p:pic>
        <p:nvPicPr>
          <p:cNvPr id="5" name="Imagen 4">
            <a:extLst>
              <a:ext uri="{FF2B5EF4-FFF2-40B4-BE49-F238E27FC236}">
                <a16:creationId xmlns:a16="http://schemas.microsoft.com/office/drawing/2014/main" id="{7271D5E5-678C-49FE-B7EA-F86911E42061}"/>
              </a:ext>
            </a:extLst>
          </p:cNvPr>
          <p:cNvPicPr>
            <a:picLocks noChangeAspect="1"/>
          </p:cNvPicPr>
          <p:nvPr/>
        </p:nvPicPr>
        <p:blipFill rotWithShape="1">
          <a:blip r:embed="rId3"/>
          <a:srcRect r="2" b="4877"/>
          <a:stretch/>
        </p:blipFill>
        <p:spPr>
          <a:xfrm>
            <a:off x="7675468" y="10"/>
            <a:ext cx="4516531" cy="6204097"/>
          </a:xfrm>
          <a:prstGeom prst="rect">
            <a:avLst/>
          </a:prstGeom>
          <a:effectLst/>
        </p:spPr>
      </p:pic>
      <p:sp>
        <p:nvSpPr>
          <p:cNvPr id="6" name="Marcador de número de diapositiva 5">
            <a:extLst>
              <a:ext uri="{FF2B5EF4-FFF2-40B4-BE49-F238E27FC236}">
                <a16:creationId xmlns:a16="http://schemas.microsoft.com/office/drawing/2014/main" id="{712F6281-9F24-475D-8243-036B498E5CA3}"/>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29</a:t>
            </a:fld>
            <a:endParaRPr lang="es-MX" dirty="0"/>
          </a:p>
        </p:txBody>
      </p:sp>
      <p:grpSp>
        <p:nvGrpSpPr>
          <p:cNvPr id="7" name="Grupo 6">
            <a:extLst>
              <a:ext uri="{FF2B5EF4-FFF2-40B4-BE49-F238E27FC236}">
                <a16:creationId xmlns:a16="http://schemas.microsoft.com/office/drawing/2014/main" id="{0AA04E62-BB4D-43E5-BC32-713237F7D00F}"/>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8" name="Rectángulo 7">
              <a:extLst>
                <a:ext uri="{FF2B5EF4-FFF2-40B4-BE49-F238E27FC236}">
                  <a16:creationId xmlns:a16="http://schemas.microsoft.com/office/drawing/2014/main" id="{3553F3CF-E3DD-4261-91F1-31F73677D109}"/>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Rectángulo 8">
              <a:extLst>
                <a:ext uri="{FF2B5EF4-FFF2-40B4-BE49-F238E27FC236}">
                  <a16:creationId xmlns:a16="http://schemas.microsoft.com/office/drawing/2014/main" id="{4EED74EA-ED04-4F20-A6D5-965C9F4F9E17}"/>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216E7A40-744D-498C-B065-ECBD9AB866DC}"/>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id="{BD7CE642-DDD1-48E6-999C-ABEDC895B7CC}"/>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11D5A09D-F51F-48BA-887D-85831B7CF277}"/>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EAC23B05-C640-4812-9424-134381AF78F8}"/>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D013FE3E-35BA-4D3E-8859-DF4AE9ACBB1C}"/>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038CEEAD-0D15-4B55-9DF3-4D4A707B1A9A}"/>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5BF3978A-9451-44F7-A502-7CC99DF3A521}"/>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C1A6941C-5476-4F47-A2AE-A0F2A465403F}"/>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0023F27E-EC38-4FBA-B25D-5A235BE70C48}"/>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386F389D-49ED-4730-A880-F04A5856B883}"/>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1" name="CuadroTexto 20">
            <a:extLst>
              <a:ext uri="{FF2B5EF4-FFF2-40B4-BE49-F238E27FC236}">
                <a16:creationId xmlns:a16="http://schemas.microsoft.com/office/drawing/2014/main" id="{4245C9C5-A908-40D0-8E84-41B5B8649638}"/>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2" name="CuadroTexto 21">
            <a:extLst>
              <a:ext uri="{FF2B5EF4-FFF2-40B4-BE49-F238E27FC236}">
                <a16:creationId xmlns:a16="http://schemas.microsoft.com/office/drawing/2014/main" id="{F349756B-7C06-412D-AE2C-414D9AB7696B}"/>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2682179166"/>
      </p:ext>
    </p:extLst>
  </p:cSld>
  <p:clrMapOvr>
    <a:masterClrMapping/>
  </p:clrMapOvr>
  <p:transition spd="slow">
    <p:wipe/>
  </p:transition>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61" name="!!BGRectangle">
            <a:extLst>
              <a:ext uri="{FF2B5EF4-FFF2-40B4-BE49-F238E27FC236}">
                <a16:creationId xmlns:a16="http://schemas.microsoft.com/office/drawing/2014/main" id="{44B42A97-2187-442B-BB48-39526296DA5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 hombre y una mujer sentados en un sillón&#10;&#10;Descripción generada automáticamente con confianza media">
            <a:extLst>
              <a:ext uri="{FF2B5EF4-FFF2-40B4-BE49-F238E27FC236}">
                <a16:creationId xmlns:a16="http://schemas.microsoft.com/office/drawing/2014/main" id="{05598190-5E94-4C5F-B640-3F79B52C956D}"/>
              </a:ext>
            </a:extLst>
          </p:cNvPr>
          <p:cNvPicPr>
            <a:picLocks noChangeAspect="1"/>
          </p:cNvPicPr>
          <p:nvPr/>
        </p:nvPicPr>
        <p:blipFill rotWithShape="1">
          <a:blip r:embed="rId3">
            <a:extLst>
              <a:ext uri="{28A0092B-C50C-407E-A947-70E740481C1C}">
                <a14:useLocalDpi xmlns:a14="http://schemas.microsoft.com/office/drawing/2010/main" val="0"/>
              </a:ext>
            </a:extLst>
          </a:blip>
          <a:srcRect t="9211" b="34399"/>
          <a:stretch/>
        </p:blipFill>
        <p:spPr>
          <a:xfrm>
            <a:off x="20" y="10"/>
            <a:ext cx="12191980" cy="4571990"/>
          </a:xfrm>
          <a:prstGeom prst="rect">
            <a:avLst/>
          </a:prstGeom>
        </p:spPr>
      </p:pic>
      <p:sp>
        <p:nvSpPr>
          <p:cNvPr id="62" name="!!Rectangle">
            <a:extLst>
              <a:ext uri="{FF2B5EF4-FFF2-40B4-BE49-F238E27FC236}">
                <a16:creationId xmlns:a16="http://schemas.microsoft.com/office/drawing/2014/main" id="{F40CA114-B78B-4E3B-A785-96745276B6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4572457"/>
            <a:ext cx="12192000" cy="2285543"/>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Tw Cen MT" panose="020B0602020104020603"/>
              <a:ea typeface="+mn-ea"/>
              <a:cs typeface="+mn-cs"/>
            </a:endParaRPr>
          </a:p>
        </p:txBody>
      </p:sp>
      <p:sp>
        <p:nvSpPr>
          <p:cNvPr id="2" name="Título 1">
            <a:extLst>
              <a:ext uri="{FF2B5EF4-FFF2-40B4-BE49-F238E27FC236}">
                <a16:creationId xmlns:a16="http://schemas.microsoft.com/office/drawing/2014/main" id="{29720C54-8615-496B-9588-8AB14B877851}"/>
              </a:ext>
            </a:extLst>
          </p:cNvPr>
          <p:cNvSpPr>
            <a:spLocks noGrp="1"/>
          </p:cNvSpPr>
          <p:nvPr>
            <p:ph type="ctrTitle"/>
          </p:nvPr>
        </p:nvSpPr>
        <p:spPr>
          <a:xfrm>
            <a:off x="433136" y="5091762"/>
            <a:ext cx="7834193" cy="1264588"/>
          </a:xfrm>
        </p:spPr>
        <p:txBody>
          <a:bodyPr anchor="ctr">
            <a:normAutofit/>
          </a:bodyPr>
          <a:lstStyle/>
          <a:p>
            <a:pPr algn="r"/>
            <a:r>
              <a:rPr lang="es-MX" sz="4200" dirty="0"/>
              <a:t>Tratando con Problemas </a:t>
            </a:r>
            <a:br>
              <a:rPr lang="es-MX" sz="4200" dirty="0"/>
            </a:br>
            <a:r>
              <a:rPr lang="es-MX" sz="4200" dirty="0"/>
              <a:t>en el Matrimonio</a:t>
            </a:r>
          </a:p>
        </p:txBody>
      </p:sp>
      <p:sp>
        <p:nvSpPr>
          <p:cNvPr id="3" name="Subtítulo 2">
            <a:extLst>
              <a:ext uri="{FF2B5EF4-FFF2-40B4-BE49-F238E27FC236}">
                <a16:creationId xmlns:a16="http://schemas.microsoft.com/office/drawing/2014/main" id="{EE26A003-938F-4C73-A77F-272ACA525758}"/>
              </a:ext>
            </a:extLst>
          </p:cNvPr>
          <p:cNvSpPr>
            <a:spLocks noGrp="1"/>
          </p:cNvSpPr>
          <p:nvPr>
            <p:ph type="subTitle" idx="1"/>
          </p:nvPr>
        </p:nvSpPr>
        <p:spPr>
          <a:xfrm>
            <a:off x="8499107" y="5091763"/>
            <a:ext cx="2974207" cy="1264587"/>
          </a:xfrm>
        </p:spPr>
        <p:txBody>
          <a:bodyPr anchor="ctr">
            <a:normAutofit fontScale="92500" lnSpcReduction="10000"/>
          </a:bodyPr>
          <a:lstStyle/>
          <a:p>
            <a:pPr algn="l"/>
            <a:r>
              <a:rPr lang="es-MX" sz="1600" dirty="0"/>
              <a:t>Sermón por el Pastor David Cox</a:t>
            </a:r>
          </a:p>
          <a:p>
            <a:pPr algn="l"/>
            <a:r>
              <a:rPr lang="es-MX" sz="1600" dirty="0"/>
              <a:t>Mayo 16, 2021</a:t>
            </a:r>
          </a:p>
          <a:p>
            <a:pPr algn="l"/>
            <a:r>
              <a:rPr lang="es-MX" sz="1600" dirty="0">
                <a:hlinkClick r:id="rId4"/>
              </a:rPr>
              <a:t>www.ibf-tlahuac.com</a:t>
            </a:r>
            <a:br>
              <a:rPr lang="es-MX" sz="1600" dirty="0"/>
            </a:br>
            <a:r>
              <a:rPr lang="es-MX" sz="1600" dirty="0"/>
              <a:t>Iglesia Fundamental Bautista de Tlahuac</a:t>
            </a:r>
            <a:endParaRPr lang="es-MX" sz="1300" dirty="0"/>
          </a:p>
        </p:txBody>
      </p:sp>
      <p:sp>
        <p:nvSpPr>
          <p:cNvPr id="63" name="!!Line">
            <a:extLst>
              <a:ext uri="{FF2B5EF4-FFF2-40B4-BE49-F238E27FC236}">
                <a16:creationId xmlns:a16="http://schemas.microsoft.com/office/drawing/2014/main" id="{1B1D834C-2707-49B0-A3CE-334D83DFF0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385048" y="5266944"/>
            <a:ext cx="9144" cy="9144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Marcador de número de diapositiva 3">
            <a:extLst>
              <a:ext uri="{FF2B5EF4-FFF2-40B4-BE49-F238E27FC236}">
                <a16:creationId xmlns:a16="http://schemas.microsoft.com/office/drawing/2014/main" id="{240853DD-87FF-4939-B494-8E069281BAD2}"/>
              </a:ext>
            </a:extLst>
          </p:cNvPr>
          <p:cNvSpPr>
            <a:spLocks noGrp="1"/>
          </p:cNvSpPr>
          <p:nvPr>
            <p:ph type="sldNum" sz="quarter" idx="12"/>
          </p:nvPr>
        </p:nvSpPr>
        <p:spPr/>
        <p:txBody>
          <a:bodyPr/>
          <a:lstStyle/>
          <a:p>
            <a:fld id="{A6A4B689-625B-4D3F-B12F-AC7AD36680F2}" type="slidenum">
              <a:rPr lang="es-MX" smtClean="0"/>
              <a:t>3</a:t>
            </a:fld>
            <a:endParaRPr lang="es-MX"/>
          </a:p>
        </p:txBody>
      </p:sp>
    </p:spTree>
    <p:extLst>
      <p:ext uri="{BB962C8B-B14F-4D97-AF65-F5344CB8AC3E}">
        <p14:creationId xmlns:p14="http://schemas.microsoft.com/office/powerpoint/2010/main" val="3739212833"/>
      </p:ext>
    </p:extLst>
  </p:cSld>
  <p:clrMapOvr>
    <a:overrideClrMapping bg1="dk1" tx1="lt1" bg2="dk2" tx2="lt2" accent1="accent1" accent2="accent2" accent3="accent3" accent4="accent4" accent5="accent5" accent6="accent6" hlink="hlink" folHlink="folHlink"/>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14">
            <a:extLst>
              <a:ext uri="{FF2B5EF4-FFF2-40B4-BE49-F238E27FC236}">
                <a16:creationId xmlns:a16="http://schemas.microsoft.com/office/drawing/2014/main" id="{80DF40B2-80F7-4E71-B46C-284163F365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8697BF2-6A37-4D59-B82D-7F3C663700AB}"/>
              </a:ext>
            </a:extLst>
          </p:cNvPr>
          <p:cNvSpPr>
            <a:spLocks noGrp="1"/>
          </p:cNvSpPr>
          <p:nvPr>
            <p:ph type="title"/>
          </p:nvPr>
        </p:nvSpPr>
        <p:spPr>
          <a:xfrm>
            <a:off x="838199" y="548464"/>
            <a:ext cx="3807187" cy="2228074"/>
          </a:xfrm>
        </p:spPr>
        <p:txBody>
          <a:bodyPr>
            <a:normAutofit/>
          </a:bodyPr>
          <a:lstStyle/>
          <a:p>
            <a:r>
              <a:rPr lang="es-MX" sz="4000"/>
              <a:t>La conversión del cónyuge inconverso</a:t>
            </a:r>
          </a:p>
        </p:txBody>
      </p:sp>
      <p:sp>
        <p:nvSpPr>
          <p:cNvPr id="3" name="Marcador de contenido 2">
            <a:extLst>
              <a:ext uri="{FF2B5EF4-FFF2-40B4-BE49-F238E27FC236}">
                <a16:creationId xmlns:a16="http://schemas.microsoft.com/office/drawing/2014/main" id="{AFACBBF7-E677-48C8-94A5-029C17712DDF}"/>
              </a:ext>
            </a:extLst>
          </p:cNvPr>
          <p:cNvSpPr>
            <a:spLocks noGrp="1"/>
          </p:cNvSpPr>
          <p:nvPr>
            <p:ph idx="1"/>
          </p:nvPr>
        </p:nvSpPr>
        <p:spPr>
          <a:xfrm>
            <a:off x="838201" y="2962279"/>
            <a:ext cx="3799425" cy="3143241"/>
          </a:xfrm>
        </p:spPr>
        <p:txBody>
          <a:bodyPr>
            <a:normAutofit fontScale="92500"/>
          </a:bodyPr>
          <a:lstStyle/>
          <a:p>
            <a:pPr marL="0" indent="0">
              <a:buNone/>
            </a:pPr>
            <a:r>
              <a:rPr lang="es-MX" sz="2400" b="1" dirty="0"/>
              <a:t>1 Pedro 3:5</a:t>
            </a:r>
            <a:r>
              <a:rPr lang="es-MX" sz="2400" i="1" dirty="0"/>
              <a:t> Porque así también se ataviaban en otro tiempo aquellas santas mujeres que esperaban en Dios, estando sujetas a sus maridos;  </a:t>
            </a:r>
            <a:r>
              <a:rPr lang="es-MX" sz="2400" b="1" dirty="0"/>
              <a:t>6</a:t>
            </a:r>
            <a:r>
              <a:rPr lang="es-MX" sz="2400" i="1" dirty="0"/>
              <a:t> como Sara obedecía a Abraham, llamándole señor; de la cual vosotras habéis venido a ser hijas, si hacéis el bien, sin temer ninguna amenaza</a:t>
            </a:r>
            <a:r>
              <a:rPr lang="es-MX" sz="2000" i="1" dirty="0"/>
              <a:t>.</a:t>
            </a:r>
          </a:p>
          <a:p>
            <a:pPr marL="0" indent="0">
              <a:buNone/>
            </a:pPr>
            <a:endParaRPr lang="es-MX" sz="2000" dirty="0"/>
          </a:p>
        </p:txBody>
      </p:sp>
      <p:pic>
        <p:nvPicPr>
          <p:cNvPr id="7" name="Imagen 6">
            <a:extLst>
              <a:ext uri="{FF2B5EF4-FFF2-40B4-BE49-F238E27FC236}">
                <a16:creationId xmlns:a16="http://schemas.microsoft.com/office/drawing/2014/main" id="{637E9AFB-70E6-467B-8A83-BB73998521ED}"/>
              </a:ext>
            </a:extLst>
          </p:cNvPr>
          <p:cNvPicPr>
            <a:picLocks noChangeAspect="1"/>
          </p:cNvPicPr>
          <p:nvPr/>
        </p:nvPicPr>
        <p:blipFill rotWithShape="1">
          <a:blip r:embed="rId3"/>
          <a:srcRect l="4706" r="2" b="2"/>
          <a:stretch/>
        </p:blipFill>
        <p:spPr>
          <a:xfrm>
            <a:off x="5010386" y="10"/>
            <a:ext cx="7181613" cy="6857990"/>
          </a:xfrm>
          <a:prstGeom prst="rect">
            <a:avLst/>
          </a:prstGeom>
          <a:effectLst/>
        </p:spPr>
      </p:pic>
      <p:sp>
        <p:nvSpPr>
          <p:cNvPr id="4" name="Marcador de número de diapositiva 3">
            <a:extLst>
              <a:ext uri="{FF2B5EF4-FFF2-40B4-BE49-F238E27FC236}">
                <a16:creationId xmlns:a16="http://schemas.microsoft.com/office/drawing/2014/main" id="{6623C5D5-BD00-4EEA-B434-921B1819F04F}"/>
              </a:ext>
            </a:extLst>
          </p:cNvPr>
          <p:cNvSpPr>
            <a:spLocks noGrp="1"/>
          </p:cNvSpPr>
          <p:nvPr>
            <p:ph type="sldNum" sz="quarter" idx="12"/>
          </p:nvPr>
        </p:nvSpPr>
        <p:spPr/>
        <p:txBody>
          <a:bodyPr/>
          <a:lstStyle/>
          <a:p>
            <a:fld id="{A6A4B689-625B-4D3F-B12F-AC7AD36680F2}" type="slidenum">
              <a:rPr lang="es-MX" smtClean="0"/>
              <a:t>30</a:t>
            </a:fld>
            <a:endParaRPr lang="es-MX"/>
          </a:p>
        </p:txBody>
      </p:sp>
    </p:spTree>
    <p:extLst>
      <p:ext uri="{BB962C8B-B14F-4D97-AF65-F5344CB8AC3E}">
        <p14:creationId xmlns:p14="http://schemas.microsoft.com/office/powerpoint/2010/main" val="504748501"/>
      </p:ext>
    </p:extLst>
  </p:cSld>
  <p:clrMapOvr>
    <a:masterClrMapping/>
  </p:clrMapOvr>
  <p:transition spd="slow">
    <p:wipe/>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CDBFD44-04CE-440A-A5C6-719D9F8DA5C7}"/>
              </a:ext>
            </a:extLst>
          </p:cNvPr>
          <p:cNvSpPr>
            <a:spLocks noGrp="1"/>
          </p:cNvSpPr>
          <p:nvPr>
            <p:ph type="title"/>
          </p:nvPr>
        </p:nvSpPr>
        <p:spPr>
          <a:xfrm>
            <a:off x="881742" y="473301"/>
            <a:ext cx="10515600" cy="1325563"/>
          </a:xfrm>
        </p:spPr>
        <p:txBody>
          <a:bodyPr/>
          <a:lstStyle/>
          <a:p>
            <a:r>
              <a:rPr lang="es-MX" dirty="0"/>
              <a:t>Tratando Con los Problemas en el Matrimonio</a:t>
            </a:r>
          </a:p>
        </p:txBody>
      </p:sp>
      <p:sp>
        <p:nvSpPr>
          <p:cNvPr id="3" name="Marcador de contenido 2">
            <a:extLst>
              <a:ext uri="{FF2B5EF4-FFF2-40B4-BE49-F238E27FC236}">
                <a16:creationId xmlns:a16="http://schemas.microsoft.com/office/drawing/2014/main" id="{AD8417A4-22A0-4410-9D76-A13270176AF2}"/>
              </a:ext>
            </a:extLst>
          </p:cNvPr>
          <p:cNvSpPr>
            <a:spLocks noGrp="1"/>
          </p:cNvSpPr>
          <p:nvPr>
            <p:ph idx="1"/>
          </p:nvPr>
        </p:nvSpPr>
        <p:spPr/>
        <p:txBody>
          <a:bodyPr>
            <a:normAutofit lnSpcReduction="10000"/>
          </a:bodyPr>
          <a:lstStyle/>
          <a:p>
            <a:pPr marL="0" indent="0">
              <a:buNone/>
            </a:pPr>
            <a:r>
              <a:rPr lang="es-MX" dirty="0"/>
              <a:t>I. Causas de conflicto </a:t>
            </a:r>
            <a:r>
              <a:rPr lang="es-MX" b="1" u="sng" dirty="0">
                <a:solidFill>
                  <a:srgbClr val="FF5050"/>
                </a:solidFill>
              </a:rPr>
              <a:t>(para prevenirlos)</a:t>
            </a:r>
          </a:p>
          <a:p>
            <a:pPr marL="0" indent="0">
              <a:buNone/>
            </a:pPr>
            <a:r>
              <a:rPr lang="es-MX" sz="2800" dirty="0"/>
              <a:t>A. Uno de la pareja es inconverso. </a:t>
            </a:r>
            <a:r>
              <a:rPr lang="es-MX" b="1" u="sng" dirty="0">
                <a:solidFill>
                  <a:srgbClr val="FF5050"/>
                </a:solidFill>
              </a:rPr>
              <a:t>No te cases con alguien si no estás extremadamente seguro que es salvo.</a:t>
            </a:r>
          </a:p>
          <a:p>
            <a:pPr marL="0" indent="0">
              <a:buNone/>
            </a:pPr>
            <a:r>
              <a:rPr lang="es-MX" dirty="0"/>
              <a:t>B. Diferencias en metas y objetivos. </a:t>
            </a:r>
            <a:r>
              <a:rPr lang="es-MX" b="1" u="sng" dirty="0">
                <a:solidFill>
                  <a:srgbClr val="FF5050"/>
                </a:solidFill>
              </a:rPr>
              <a:t>Baja tus demandas, y sirve a tu cónyuge te ayudará a evitar conflictos y agresiones.</a:t>
            </a:r>
          </a:p>
          <a:p>
            <a:pPr marL="0" indent="0">
              <a:buNone/>
            </a:pPr>
            <a:r>
              <a:rPr lang="es-MX" dirty="0"/>
              <a:t>C. La Infidelidad. </a:t>
            </a:r>
            <a:r>
              <a:rPr lang="es-MX" b="1" u="sng" dirty="0">
                <a:solidFill>
                  <a:srgbClr val="FF5050"/>
                </a:solidFill>
              </a:rPr>
              <a:t>Cumple con tu cónyuge, para no darle razón de buscar a otra persona.</a:t>
            </a:r>
          </a:p>
          <a:p>
            <a:pPr marL="0" indent="0">
              <a:buNone/>
            </a:pPr>
            <a:r>
              <a:rPr lang="es-MX" dirty="0"/>
              <a:t>II. Viviendo con un cónyuge inconverso</a:t>
            </a:r>
          </a:p>
          <a:p>
            <a:pPr marL="0" indent="0">
              <a:buNone/>
            </a:pPr>
            <a:r>
              <a:rPr lang="es-MX" dirty="0"/>
              <a:t>III. Uno va al diablo, y el otro no quiere ir.</a:t>
            </a:r>
          </a:p>
          <a:p>
            <a:pPr marL="0" indent="0">
              <a:buNone/>
            </a:pPr>
            <a:r>
              <a:rPr lang="es-MX" dirty="0"/>
              <a:t>IV. Separación o divorcio</a:t>
            </a:r>
          </a:p>
        </p:txBody>
      </p:sp>
      <p:sp>
        <p:nvSpPr>
          <p:cNvPr id="4" name="Marcador de número de diapositiva 5">
            <a:extLst>
              <a:ext uri="{FF2B5EF4-FFF2-40B4-BE49-F238E27FC236}">
                <a16:creationId xmlns:a16="http://schemas.microsoft.com/office/drawing/2014/main" id="{324C843E-1E4B-4FEB-9618-4F0C2B2DBB20}"/>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31</a:t>
            </a:fld>
            <a:endParaRPr lang="es-MX" dirty="0"/>
          </a:p>
        </p:txBody>
      </p:sp>
      <p:grpSp>
        <p:nvGrpSpPr>
          <p:cNvPr id="5" name="Grupo 4">
            <a:extLst>
              <a:ext uri="{FF2B5EF4-FFF2-40B4-BE49-F238E27FC236}">
                <a16:creationId xmlns:a16="http://schemas.microsoft.com/office/drawing/2014/main" id="{3E405901-4941-4368-A636-65AE9CD2D605}"/>
              </a:ext>
            </a:extLst>
          </p:cNvPr>
          <p:cNvGrpSpPr/>
          <p:nvPr/>
        </p:nvGrpSpPr>
        <p:grpSpPr>
          <a:xfrm>
            <a:off x="8610600" y="6311900"/>
            <a:ext cx="1670650" cy="464340"/>
            <a:chOff x="2947774" y="1165752"/>
            <a:chExt cx="6871377" cy="3568693"/>
          </a:xfrm>
          <a:blipFill dpi="0" rotWithShape="1">
            <a:blip r:embed="rId3">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6" name="Rectángulo 5">
              <a:extLst>
                <a:ext uri="{FF2B5EF4-FFF2-40B4-BE49-F238E27FC236}">
                  <a16:creationId xmlns:a16="http://schemas.microsoft.com/office/drawing/2014/main" id="{F39C8EF3-54E2-4315-B0EC-4FF129BFF234}"/>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7" name="Rectángulo 6">
              <a:extLst>
                <a:ext uri="{FF2B5EF4-FFF2-40B4-BE49-F238E27FC236}">
                  <a16:creationId xmlns:a16="http://schemas.microsoft.com/office/drawing/2014/main" id="{B6D8AB75-989D-4BDC-9889-B0ADB6EA0A5C}"/>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8" name="Rectángulo 7">
              <a:extLst>
                <a:ext uri="{FF2B5EF4-FFF2-40B4-BE49-F238E27FC236}">
                  <a16:creationId xmlns:a16="http://schemas.microsoft.com/office/drawing/2014/main" id="{EFB38D48-629B-4267-991C-A0209B5E82E4}"/>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9" name="Rectángulo 8">
              <a:extLst>
                <a:ext uri="{FF2B5EF4-FFF2-40B4-BE49-F238E27FC236}">
                  <a16:creationId xmlns:a16="http://schemas.microsoft.com/office/drawing/2014/main" id="{7B5B0245-802F-4E51-B499-4D51AA822521}"/>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Rectángulo 9">
              <a:extLst>
                <a:ext uri="{FF2B5EF4-FFF2-40B4-BE49-F238E27FC236}">
                  <a16:creationId xmlns:a16="http://schemas.microsoft.com/office/drawing/2014/main" id="{1F547D91-87A6-4AD3-A182-AED6B3B6BCA7}"/>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1BA07043-3C1C-4EBA-8446-A5EA656F3F21}"/>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id="{25AC3A1C-108A-4138-BFE0-1094BD96E0E8}"/>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3117AA00-8F44-4364-982B-3B31CEBECAA8}"/>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5DC40A30-E8D2-4144-A0B6-7D5EE2998BC2}"/>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098D7752-94D4-4479-9068-0C6EECDDEF8D}"/>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5C467B3E-145A-40E7-8636-9E5236BA63B6}"/>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C06E7649-CE43-4DBB-81A1-466AFCB8B72D}"/>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18" name="CuadroTexto 17">
            <a:extLst>
              <a:ext uri="{FF2B5EF4-FFF2-40B4-BE49-F238E27FC236}">
                <a16:creationId xmlns:a16="http://schemas.microsoft.com/office/drawing/2014/main" id="{295EA61A-BA67-4393-9F51-347D4F781AE0}"/>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19" name="CuadroTexto 18">
            <a:extLst>
              <a:ext uri="{FF2B5EF4-FFF2-40B4-BE49-F238E27FC236}">
                <a16:creationId xmlns:a16="http://schemas.microsoft.com/office/drawing/2014/main" id="{E73CB01D-5D75-4514-95DB-FF89F5219F80}"/>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18092290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3" name="Freeform 5">
            <a:extLst>
              <a:ext uri="{FF2B5EF4-FFF2-40B4-BE49-F238E27FC236}">
                <a16:creationId xmlns:a16="http://schemas.microsoft.com/office/drawing/2014/main" id="{07322A9E-F1EC-405E-8971-BA906EFFCCB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29674" y="1290909"/>
            <a:ext cx="9702800" cy="5573512"/>
          </a:xfrm>
          <a:custGeom>
            <a:avLst/>
            <a:gdLst>
              <a:gd name="T0" fmla="*/ 1752 w 2038"/>
              <a:gd name="T1" fmla="*/ 1169 h 1169"/>
              <a:gd name="T2" fmla="*/ 1487 w 2038"/>
              <a:gd name="T3" fmla="*/ 334 h 1169"/>
              <a:gd name="T4" fmla="*/ 860 w 2038"/>
              <a:gd name="T5" fmla="*/ 22 h 1169"/>
              <a:gd name="T6" fmla="*/ 199 w 2038"/>
              <a:gd name="T7" fmla="*/ 318 h 1169"/>
              <a:gd name="T8" fmla="*/ 399 w 2038"/>
              <a:gd name="T9" fmla="*/ 1165 h 1169"/>
            </a:gdLst>
            <a:ahLst/>
            <a:cxnLst>
              <a:cxn ang="0">
                <a:pos x="T0" y="T1"/>
              </a:cxn>
              <a:cxn ang="0">
                <a:pos x="T2" y="T3"/>
              </a:cxn>
              <a:cxn ang="0">
                <a:pos x="T4" y="T5"/>
              </a:cxn>
              <a:cxn ang="0">
                <a:pos x="T6" y="T7"/>
              </a:cxn>
              <a:cxn ang="0">
                <a:pos x="T8" y="T9"/>
              </a:cxn>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2" name="Freeform 6">
            <a:extLst>
              <a:ext uri="{FF2B5EF4-FFF2-40B4-BE49-F238E27FC236}">
                <a16:creationId xmlns:a16="http://schemas.microsoft.com/office/drawing/2014/main" id="{A5704422-1118-4FD1-95AD-29A064EB80D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670451" y="2010741"/>
            <a:ext cx="7373938" cy="4848892"/>
          </a:xfrm>
          <a:custGeom>
            <a:avLst/>
            <a:gdLst>
              <a:gd name="T0" fmla="*/ 1025 w 1549"/>
              <a:gd name="T1" fmla="*/ 1016 h 1017"/>
              <a:gd name="T2" fmla="*/ 1443 w 1549"/>
              <a:gd name="T3" fmla="*/ 592 h 1017"/>
              <a:gd name="T4" fmla="*/ 782 w 1549"/>
              <a:gd name="T5" fmla="*/ 53 h 1017"/>
              <a:gd name="T6" fmla="*/ 150 w 1549"/>
              <a:gd name="T7" fmla="*/ 329 h 1017"/>
              <a:gd name="T8" fmla="*/ 477 w 1549"/>
              <a:gd name="T9" fmla="*/ 1017 h 1017"/>
            </a:gdLst>
            <a:ahLst/>
            <a:cxnLst>
              <a:cxn ang="0">
                <a:pos x="T0" y="T1"/>
              </a:cxn>
              <a:cxn ang="0">
                <a:pos x="T2" y="T3"/>
              </a:cxn>
              <a:cxn ang="0">
                <a:pos x="T4" y="T5"/>
              </a:cxn>
              <a:cxn ang="0">
                <a:pos x="T6" y="T7"/>
              </a:cxn>
              <a:cxn ang="0">
                <a:pos x="T8" y="T9"/>
              </a:cxn>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4" name="Freeform 7">
            <a:extLst>
              <a:ext uri="{FF2B5EF4-FFF2-40B4-BE49-F238E27FC236}">
                <a16:creationId xmlns:a16="http://schemas.microsoft.com/office/drawing/2014/main" id="{A88B2AAA-B805-498E-A9E6-98B88585549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251351" y="1780905"/>
            <a:ext cx="8035925" cy="5083516"/>
          </a:xfrm>
          <a:custGeom>
            <a:avLst/>
            <a:gdLst>
              <a:gd name="T0" fmla="*/ 1302 w 1688"/>
              <a:gd name="T1" fmla="*/ 1066 h 1066"/>
              <a:gd name="T2" fmla="*/ 1613 w 1688"/>
              <a:gd name="T3" fmla="*/ 850 h 1066"/>
              <a:gd name="T4" fmla="*/ 1517 w 1688"/>
              <a:gd name="T5" fmla="*/ 471 h 1066"/>
              <a:gd name="T6" fmla="*/ 798 w 1688"/>
              <a:gd name="T7" fmla="*/ 28 h 1066"/>
              <a:gd name="T8" fmla="*/ 181 w 1688"/>
              <a:gd name="T9" fmla="*/ 333 h 1066"/>
              <a:gd name="T10" fmla="*/ 420 w 1688"/>
              <a:gd name="T11" fmla="*/ 1066 h 1066"/>
            </a:gdLst>
            <a:ahLst/>
            <a:cxnLst>
              <a:cxn ang="0">
                <a:pos x="T0" y="T1"/>
              </a:cxn>
              <a:cxn ang="0">
                <a:pos x="T2" y="T3"/>
              </a:cxn>
              <a:cxn ang="0">
                <a:pos x="T4" y="T5"/>
              </a:cxn>
              <a:cxn ang="0">
                <a:pos x="T6" y="T7"/>
              </a:cxn>
              <a:cxn ang="0">
                <a:pos x="T8" y="T9"/>
              </a:cxn>
              <a:cxn ang="0">
                <a:pos x="T10" y="T11"/>
              </a:cxn>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6" name="Freeform 8">
            <a:extLst>
              <a:ext uri="{FF2B5EF4-FFF2-40B4-BE49-F238E27FC236}">
                <a16:creationId xmlns:a16="http://schemas.microsoft.com/office/drawing/2014/main" id="{9B8051E0-19D7-43E1-BFD9-E6DBFEB3A3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542347"/>
            <a:ext cx="10334625" cy="6322075"/>
          </a:xfrm>
          <a:custGeom>
            <a:avLst/>
            <a:gdLst>
              <a:gd name="T0" fmla="*/ 1873 w 2171"/>
              <a:gd name="T1" fmla="*/ 1326 h 1326"/>
              <a:gd name="T2" fmla="*/ 1609 w 2171"/>
              <a:gd name="T3" fmla="*/ 473 h 1326"/>
              <a:gd name="T4" fmla="*/ 880 w 2171"/>
              <a:gd name="T5" fmla="*/ 63 h 1326"/>
              <a:gd name="T6" fmla="*/ 0 w 2171"/>
              <a:gd name="T7" fmla="*/ 423 h 1326"/>
            </a:gdLst>
            <a:ahLst/>
            <a:cxnLst>
              <a:cxn ang="0">
                <a:pos x="T0" y="T1"/>
              </a:cxn>
              <a:cxn ang="0">
                <a:pos x="T2" y="T3"/>
              </a:cxn>
              <a:cxn ang="0">
                <a:pos x="T4" y="T5"/>
              </a:cxn>
              <a:cxn ang="0">
                <a:pos x="T6" y="T7"/>
              </a:cxn>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18" name="Freeform 9">
            <a:extLst>
              <a:ext uri="{FF2B5EF4-FFF2-40B4-BE49-F238E27FC236}">
                <a16:creationId xmlns:a16="http://schemas.microsoft.com/office/drawing/2014/main" id="{4EDB2B02-86A2-46F5-A4BE-B7D9B10411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01" y="6178751"/>
            <a:ext cx="504825" cy="681527"/>
          </a:xfrm>
          <a:custGeom>
            <a:avLst/>
            <a:gdLst>
              <a:gd name="T0" fmla="*/ 0 w 106"/>
              <a:gd name="T1" fmla="*/ 0 h 143"/>
              <a:gd name="T2" fmla="*/ 106 w 106"/>
              <a:gd name="T3" fmla="*/ 143 h 143"/>
            </a:gdLst>
            <a:ahLst/>
            <a:cxnLst>
              <a:cxn ang="0">
                <a:pos x="T0" y="T1"/>
              </a:cxn>
              <a:cxn ang="0">
                <a:pos x="T2" y="T3"/>
              </a:cxn>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0" name="Freeform 10">
            <a:extLst>
              <a:ext uri="{FF2B5EF4-FFF2-40B4-BE49-F238E27FC236}">
                <a16:creationId xmlns:a16="http://schemas.microsoft.com/office/drawing/2014/main" id="{43954639-FB5D-41F4-9560-6F6DFE77842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59376"/>
            <a:ext cx="11091863" cy="6923796"/>
          </a:xfrm>
          <a:custGeom>
            <a:avLst/>
            <a:gdLst>
              <a:gd name="T0" fmla="*/ 2046 w 2330"/>
              <a:gd name="T1" fmla="*/ 1452 h 1452"/>
              <a:gd name="T2" fmla="*/ 1813 w 2330"/>
              <a:gd name="T3" fmla="*/ 601 h 1452"/>
              <a:gd name="T4" fmla="*/ 956 w 2330"/>
              <a:gd name="T5" fmla="*/ 97 h 1452"/>
              <a:gd name="T6" fmla="*/ 0 w 2330"/>
              <a:gd name="T7" fmla="*/ 366 h 1452"/>
            </a:gdLst>
            <a:ahLst/>
            <a:cxnLst>
              <a:cxn ang="0">
                <a:pos x="T0" y="T1"/>
              </a:cxn>
              <a:cxn ang="0">
                <a:pos x="T2" y="T3"/>
              </a:cxn>
              <a:cxn ang="0">
                <a:pos x="T4" y="T5"/>
              </a:cxn>
              <a:cxn ang="0">
                <a:pos x="T6" y="T7"/>
              </a:cxn>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2" name="Freeform 12">
            <a:extLst>
              <a:ext uri="{FF2B5EF4-FFF2-40B4-BE49-F238E27FC236}">
                <a16:creationId xmlns:a16="http://schemas.microsoft.com/office/drawing/2014/main" id="{E898931C-0323-41FA-A036-20F818B1FF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1916"/>
            <a:ext cx="1057275" cy="614491"/>
          </a:xfrm>
          <a:custGeom>
            <a:avLst/>
            <a:gdLst>
              <a:gd name="T0" fmla="*/ 222 w 222"/>
              <a:gd name="T1" fmla="*/ 0 h 129"/>
              <a:gd name="T2" fmla="*/ 0 w 222"/>
              <a:gd name="T3" fmla="*/ 129 h 129"/>
            </a:gdLst>
            <a:ahLst/>
            <a:cxnLst>
              <a:cxn ang="0">
                <a:pos x="T0" y="T1"/>
              </a:cxn>
              <a:cxn ang="0">
                <a:pos x="T2" y="T3"/>
              </a:cxn>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4" name="Freeform 14">
            <a:extLst>
              <a:ext uri="{FF2B5EF4-FFF2-40B4-BE49-F238E27FC236}">
                <a16:creationId xmlns:a16="http://schemas.microsoft.com/office/drawing/2014/main" id="{89AFE9DD-0792-4B98-B4EB-97ACA17E6AA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3701" y="-6705"/>
            <a:ext cx="595313" cy="352734"/>
          </a:xfrm>
          <a:custGeom>
            <a:avLst/>
            <a:gdLst>
              <a:gd name="T0" fmla="*/ 125 w 125"/>
              <a:gd name="T1" fmla="*/ 0 h 74"/>
              <a:gd name="T2" fmla="*/ 0 w 125"/>
              <a:gd name="T3" fmla="*/ 74 h 74"/>
            </a:gdLst>
            <a:ahLst/>
            <a:cxnLst>
              <a:cxn ang="0">
                <a:pos x="T0" y="T1"/>
              </a:cxn>
              <a:cxn ang="0">
                <a:pos x="T2" y="T3"/>
              </a:cxn>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6" name="Freeform 16">
            <a:extLst>
              <a:ext uri="{FF2B5EF4-FFF2-40B4-BE49-F238E27FC236}">
                <a16:creationId xmlns:a16="http://schemas.microsoft.com/office/drawing/2014/main" id="{3981F5C4-9AE1-404E-AF44-A4E6DB374F9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61" y="-1916"/>
            <a:ext cx="357188" cy="213875"/>
          </a:xfrm>
          <a:custGeom>
            <a:avLst/>
            <a:gdLst>
              <a:gd name="T0" fmla="*/ 75 w 75"/>
              <a:gd name="T1" fmla="*/ 0 h 45"/>
              <a:gd name="T2" fmla="*/ 0 w 75"/>
              <a:gd name="T3" fmla="*/ 45 h 45"/>
            </a:gdLst>
            <a:ahLst/>
            <a:cxnLst>
              <a:cxn ang="0">
                <a:pos x="T0" y="T1"/>
              </a:cxn>
              <a:cxn ang="0">
                <a:pos x="T2" y="T3"/>
              </a:cxn>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Freeform 11">
            <a:extLst>
              <a:ext uri="{FF2B5EF4-FFF2-40B4-BE49-F238E27FC236}">
                <a16:creationId xmlns:a16="http://schemas.microsoft.com/office/drawing/2014/main" id="{763C1781-8726-4FAC-8C45-FF40376BE40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5426601" y="-1916"/>
            <a:ext cx="5788025" cy="6847184"/>
          </a:xfrm>
          <a:custGeom>
            <a:avLst/>
            <a:gdLst>
              <a:gd name="T0" fmla="*/ 1094 w 1216"/>
              <a:gd name="T1" fmla="*/ 1436 h 1436"/>
              <a:gd name="T2" fmla="*/ 709 w 1216"/>
              <a:gd name="T3" fmla="*/ 551 h 1436"/>
              <a:gd name="T4" fmla="*/ 0 w 1216"/>
              <a:gd name="T5" fmla="*/ 0 h 1436"/>
            </a:gdLst>
            <a:ahLst/>
            <a:cxnLst>
              <a:cxn ang="0">
                <a:pos x="T0" y="T1"/>
              </a:cxn>
              <a:cxn ang="0">
                <a:pos x="T2" y="T3"/>
              </a:cxn>
              <a:cxn ang="0">
                <a:pos x="T4" y="T5"/>
              </a:cxn>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Freeform 21">
            <a:extLst>
              <a:ext uri="{FF2B5EF4-FFF2-40B4-BE49-F238E27FC236}">
                <a16:creationId xmlns:a16="http://schemas.microsoft.com/office/drawing/2014/main" id="{301491B5-56C7-43DC-A3D9-861EECCA056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9235014" y="2872"/>
            <a:ext cx="2951163" cy="2555325"/>
          </a:xfrm>
          <a:custGeom>
            <a:avLst/>
            <a:gdLst>
              <a:gd name="T0" fmla="*/ 620 w 620"/>
              <a:gd name="T1" fmla="*/ 536 h 536"/>
              <a:gd name="T2" fmla="*/ 0 w 620"/>
              <a:gd name="T3" fmla="*/ 0 h 536"/>
            </a:gdLst>
            <a:ahLst/>
            <a:cxnLst>
              <a:cxn ang="0">
                <a:pos x="T0" y="T1"/>
              </a:cxn>
              <a:cxn ang="0">
                <a:pos x="T2" y="T3"/>
              </a:cxn>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 name="Título 1">
            <a:extLst>
              <a:ext uri="{FF2B5EF4-FFF2-40B4-BE49-F238E27FC236}">
                <a16:creationId xmlns:a16="http://schemas.microsoft.com/office/drawing/2014/main" id="{725DB5BF-A3DE-4E4F-B8F4-C39861B6B129}"/>
              </a:ext>
            </a:extLst>
          </p:cNvPr>
          <p:cNvSpPr>
            <a:spLocks noGrp="1"/>
          </p:cNvSpPr>
          <p:nvPr>
            <p:ph type="title"/>
          </p:nvPr>
        </p:nvSpPr>
        <p:spPr>
          <a:xfrm>
            <a:off x="8842248" y="1481328"/>
            <a:ext cx="2926080" cy="819901"/>
          </a:xfrm>
        </p:spPr>
        <p:txBody>
          <a:bodyPr vert="horz" lIns="91440" tIns="45720" rIns="91440" bIns="45720" rtlCol="0" anchor="b">
            <a:normAutofit/>
          </a:bodyPr>
          <a:lstStyle/>
          <a:p>
            <a:r>
              <a:rPr lang="es-MX" sz="4000" dirty="0"/>
              <a:t>Introducción</a:t>
            </a:r>
          </a:p>
        </p:txBody>
      </p:sp>
      <p:sp>
        <p:nvSpPr>
          <p:cNvPr id="3" name="Marcador de contenido 2">
            <a:extLst>
              <a:ext uri="{FF2B5EF4-FFF2-40B4-BE49-F238E27FC236}">
                <a16:creationId xmlns:a16="http://schemas.microsoft.com/office/drawing/2014/main" id="{10C31E2E-EFF0-4479-AB7A-C18C3CB4A56F}"/>
              </a:ext>
            </a:extLst>
          </p:cNvPr>
          <p:cNvSpPr>
            <a:spLocks noGrp="1"/>
          </p:cNvSpPr>
          <p:nvPr>
            <p:ph idx="1"/>
          </p:nvPr>
        </p:nvSpPr>
        <p:spPr>
          <a:xfrm>
            <a:off x="8842248" y="2558197"/>
            <a:ext cx="2926080" cy="3620554"/>
          </a:xfrm>
        </p:spPr>
        <p:txBody>
          <a:bodyPr vert="horz" lIns="91440" tIns="45720" rIns="91440" bIns="45720" rtlCol="0">
            <a:normAutofit fontScale="92500" lnSpcReduction="10000"/>
          </a:bodyPr>
          <a:lstStyle/>
          <a:p>
            <a:pPr marL="0" indent="0">
              <a:buNone/>
            </a:pPr>
            <a:r>
              <a:rPr lang="es-MX" dirty="0"/>
              <a:t>Lo que vamos a ver hoy es una sobrevista de los problemas en el matrimonio, los principios y reglas de Dios envueltos en estos problemas, y las soluciones de la Biblia a ellos. </a:t>
            </a:r>
          </a:p>
        </p:txBody>
      </p:sp>
      <p:sp>
        <p:nvSpPr>
          <p:cNvPr id="32" name="Freeform 22">
            <a:extLst>
              <a:ext uri="{FF2B5EF4-FFF2-40B4-BE49-F238E27FC236}">
                <a16:creationId xmlns:a16="http://schemas.microsoft.com/office/drawing/2014/main" id="{237E2353-22DF-46E0-A200-FB30F8F394E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0020826" y="-1916"/>
            <a:ext cx="2165350" cy="1358265"/>
          </a:xfrm>
          <a:custGeom>
            <a:avLst/>
            <a:gdLst>
              <a:gd name="T0" fmla="*/ 0 w 455"/>
              <a:gd name="T1" fmla="*/ 0 h 285"/>
              <a:gd name="T2" fmla="*/ 455 w 455"/>
              <a:gd name="T3" fmla="*/ 285 h 285"/>
            </a:gdLst>
            <a:ahLst/>
            <a:cxnLst>
              <a:cxn ang="0">
                <a:pos x="T0" y="T1"/>
              </a:cxn>
              <a:cxn ang="0">
                <a:pos x="T2" y="T3"/>
              </a:cxn>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4" name="Freeform 23">
            <a:extLst>
              <a:ext uri="{FF2B5EF4-FFF2-40B4-BE49-F238E27FC236}">
                <a16:creationId xmlns:a16="http://schemas.microsoft.com/office/drawing/2014/main" id="{DD6138DB-057B-45F7-A5F4-E7BFDA20D02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auto">
          <a:xfrm>
            <a:off x="11290826" y="-1916"/>
            <a:ext cx="895350" cy="534687"/>
          </a:xfrm>
          <a:custGeom>
            <a:avLst/>
            <a:gdLst>
              <a:gd name="T0" fmla="*/ 0 w 188"/>
              <a:gd name="T1" fmla="*/ 0 h 112"/>
              <a:gd name="T2" fmla="*/ 188 w 188"/>
              <a:gd name="T3" fmla="*/ 112 h 112"/>
            </a:gdLst>
            <a:ahLst/>
            <a:cxnLst>
              <a:cxn ang="0">
                <a:pos x="T0" y="T1"/>
              </a:cxn>
              <a:cxn ang="0">
                <a:pos x="T2" y="T3"/>
              </a:cxn>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6" name="Freeform: Shape 35">
            <a:extLst>
              <a:ext uri="{FF2B5EF4-FFF2-40B4-BE49-F238E27FC236}">
                <a16:creationId xmlns:a16="http://schemas.microsoft.com/office/drawing/2014/main" id="{79A54AB1-B64F-4843-BFAB-81CB74E66B6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931529">
            <a:off x="752078" y="2218040"/>
            <a:ext cx="4418757" cy="4259609"/>
          </a:xfrm>
          <a:custGeom>
            <a:avLst/>
            <a:gdLst>
              <a:gd name="connsiteX0" fmla="*/ 404107 w 4507111"/>
              <a:gd name="connsiteY0" fmla="*/ 0 h 4344781"/>
              <a:gd name="connsiteX1" fmla="*/ 371857 w 4507111"/>
              <a:gd name="connsiteY1" fmla="*/ 117359 h 4344781"/>
              <a:gd name="connsiteX2" fmla="*/ 307833 w 4507111"/>
              <a:gd name="connsiteY2" fmla="*/ 632970 h 4344781"/>
              <a:gd name="connsiteX3" fmla="*/ 3569418 w 4507111"/>
              <a:gd name="connsiteY3" fmla="*/ 4141149 h 4344781"/>
              <a:gd name="connsiteX4" fmla="*/ 4440861 w 4507111"/>
              <a:gd name="connsiteY4" fmla="*/ 4332480 h 4344781"/>
              <a:gd name="connsiteX5" fmla="*/ 4507111 w 4507111"/>
              <a:gd name="connsiteY5" fmla="*/ 4341752 h 4344781"/>
              <a:gd name="connsiteX6" fmla="*/ 4296045 w 4507111"/>
              <a:gd name="connsiteY6" fmla="*/ 4344781 h 4344781"/>
              <a:gd name="connsiteX7" fmla="*/ 3749565 w 4507111"/>
              <a:gd name="connsiteY7" fmla="*/ 4321853 h 4344781"/>
              <a:gd name="connsiteX8" fmla="*/ 36764 w 4507111"/>
              <a:gd name="connsiteY8" fmla="*/ 1629794 h 4344781"/>
              <a:gd name="connsiteX9" fmla="*/ 300069 w 4507111"/>
              <a:gd name="connsiteY9" fmla="*/ 144750 h 43447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4507111" h="4344781">
                <a:moveTo>
                  <a:pt x="404107" y="0"/>
                </a:moveTo>
                <a:lnTo>
                  <a:pt x="371857" y="117359"/>
                </a:lnTo>
                <a:cubicBezTo>
                  <a:pt x="333827" y="278567"/>
                  <a:pt x="311875" y="450459"/>
                  <a:pt x="307833" y="632970"/>
                </a:cubicBezTo>
                <a:cubicBezTo>
                  <a:pt x="264711" y="2579752"/>
                  <a:pt x="2253987" y="3769243"/>
                  <a:pt x="3569418" y="4141149"/>
                </a:cubicBezTo>
                <a:cubicBezTo>
                  <a:pt x="3816061" y="4210881"/>
                  <a:pt x="4114807" y="4279754"/>
                  <a:pt x="4440861" y="4332480"/>
                </a:cubicBezTo>
                <a:lnTo>
                  <a:pt x="4507111" y="4341752"/>
                </a:lnTo>
                <a:lnTo>
                  <a:pt x="4296045" y="4344781"/>
                </a:lnTo>
                <a:cubicBezTo>
                  <a:pt x="4097363" y="4343711"/>
                  <a:pt x="3912623" y="4335104"/>
                  <a:pt x="3749565" y="4321853"/>
                </a:cubicBezTo>
                <a:cubicBezTo>
                  <a:pt x="2445102" y="4215850"/>
                  <a:pt x="356405" y="3466499"/>
                  <a:pt x="36764" y="1629794"/>
                </a:cubicBezTo>
                <a:cubicBezTo>
                  <a:pt x="-63123" y="1055823"/>
                  <a:pt x="45741" y="555869"/>
                  <a:pt x="300069" y="144750"/>
                </a:cubicBezTo>
                <a:close/>
              </a:path>
            </a:pathLst>
          </a:custGeom>
          <a:solidFill>
            <a:schemeClr val="tx1">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Rockwell" panose="02060603020205020403"/>
              <a:ea typeface="+mn-ea"/>
              <a:cs typeface="+mn-cs"/>
            </a:endParaRPr>
          </a:p>
        </p:txBody>
      </p:sp>
      <p:pic>
        <p:nvPicPr>
          <p:cNvPr id="5" name="Imagen 4" descr="Imagen que contiene dibujo&#10;&#10;Descripción generada automáticamente">
            <a:extLst>
              <a:ext uri="{FF2B5EF4-FFF2-40B4-BE49-F238E27FC236}">
                <a16:creationId xmlns:a16="http://schemas.microsoft.com/office/drawing/2014/main" id="{C647AEA4-D352-4F63-836F-D30A59465AA9}"/>
              </a:ext>
            </a:extLst>
          </p:cNvPr>
          <p:cNvPicPr>
            <a:picLocks noChangeAspect="1"/>
          </p:cNvPicPr>
          <p:nvPr/>
        </p:nvPicPr>
        <p:blipFill rotWithShape="1">
          <a:blip r:embed="rId3">
            <a:extLst>
              <a:ext uri="{28A0092B-C50C-407E-A947-70E740481C1C}">
                <a14:useLocalDpi xmlns:a14="http://schemas.microsoft.com/office/drawing/2010/main" val="0"/>
              </a:ext>
            </a:extLst>
          </a:blip>
          <a:srcRect r="1" b="5054"/>
          <a:stretch/>
        </p:blipFill>
        <p:spPr>
          <a:xfrm>
            <a:off x="921910" y="465243"/>
            <a:ext cx="7761924" cy="5343065"/>
          </a:xfrm>
          <a:custGeom>
            <a:avLst/>
            <a:gdLst/>
            <a:ahLst/>
            <a:cxnLst/>
            <a:rect l="l" t="t" r="r" b="b"/>
            <a:pathLst>
              <a:path w="7761924" h="5343065">
                <a:moveTo>
                  <a:pt x="3025687" y="76"/>
                </a:moveTo>
                <a:cubicBezTo>
                  <a:pt x="3140786" y="756"/>
                  <a:pt x="3256631" y="6055"/>
                  <a:pt x="3372722" y="16088"/>
                </a:cubicBezTo>
                <a:cubicBezTo>
                  <a:pt x="5230178" y="176616"/>
                  <a:pt x="7761924" y="1424594"/>
                  <a:pt x="7761924" y="3316816"/>
                </a:cubicBezTo>
                <a:cubicBezTo>
                  <a:pt x="7646022" y="5237647"/>
                  <a:pt x="4988715" y="5423921"/>
                  <a:pt x="3701109" y="5320611"/>
                </a:cubicBezTo>
                <a:cubicBezTo>
                  <a:pt x="2413504" y="5217301"/>
                  <a:pt x="351800" y="4486992"/>
                  <a:pt x="36290" y="2696959"/>
                </a:cubicBezTo>
                <a:cubicBezTo>
                  <a:pt x="-259500" y="1018804"/>
                  <a:pt x="1299198" y="-10133"/>
                  <a:pt x="3025687" y="76"/>
                </a:cubicBezTo>
                <a:close/>
              </a:path>
            </a:pathLst>
          </a:custGeom>
        </p:spPr>
      </p:pic>
      <p:sp>
        <p:nvSpPr>
          <p:cNvPr id="19" name="Marcador de número de diapositiva 5">
            <a:extLst>
              <a:ext uri="{FF2B5EF4-FFF2-40B4-BE49-F238E27FC236}">
                <a16:creationId xmlns:a16="http://schemas.microsoft.com/office/drawing/2014/main" id="{498740F2-1938-4123-A506-A3CB71538AA0}"/>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4</a:t>
            </a:fld>
            <a:endParaRPr lang="es-MX" dirty="0"/>
          </a:p>
        </p:txBody>
      </p:sp>
      <p:grpSp>
        <p:nvGrpSpPr>
          <p:cNvPr id="21" name="Grupo 20">
            <a:extLst>
              <a:ext uri="{FF2B5EF4-FFF2-40B4-BE49-F238E27FC236}">
                <a16:creationId xmlns:a16="http://schemas.microsoft.com/office/drawing/2014/main" id="{7EBF26F2-9285-4D29-BAAB-2927C02A1C76}"/>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23" name="Rectángulo 22">
              <a:extLst>
                <a:ext uri="{FF2B5EF4-FFF2-40B4-BE49-F238E27FC236}">
                  <a16:creationId xmlns:a16="http://schemas.microsoft.com/office/drawing/2014/main" id="{59E5D513-196D-4CBB-BCFA-D35D2E52A4C3}"/>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5" name="Rectángulo 24">
              <a:extLst>
                <a:ext uri="{FF2B5EF4-FFF2-40B4-BE49-F238E27FC236}">
                  <a16:creationId xmlns:a16="http://schemas.microsoft.com/office/drawing/2014/main" id="{9FBC3583-C6AD-4C38-BF31-2B2494107BD3}"/>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7" name="Rectángulo 26">
              <a:extLst>
                <a:ext uri="{FF2B5EF4-FFF2-40B4-BE49-F238E27FC236}">
                  <a16:creationId xmlns:a16="http://schemas.microsoft.com/office/drawing/2014/main" id="{F2BD72FF-D0AA-4213-807A-E603503C8B40}"/>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9" name="Rectángulo 28">
              <a:extLst>
                <a:ext uri="{FF2B5EF4-FFF2-40B4-BE49-F238E27FC236}">
                  <a16:creationId xmlns:a16="http://schemas.microsoft.com/office/drawing/2014/main" id="{70153C0E-7D68-4C18-9EEA-8AE005099E64}"/>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1" name="Rectángulo 30">
              <a:extLst>
                <a:ext uri="{FF2B5EF4-FFF2-40B4-BE49-F238E27FC236}">
                  <a16:creationId xmlns:a16="http://schemas.microsoft.com/office/drawing/2014/main" id="{8961BF31-88BD-4BD3-B6F9-1D5B9EB0B664}"/>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3" name="Rectángulo 32">
              <a:extLst>
                <a:ext uri="{FF2B5EF4-FFF2-40B4-BE49-F238E27FC236}">
                  <a16:creationId xmlns:a16="http://schemas.microsoft.com/office/drawing/2014/main" id="{46810690-0E0D-4235-9149-895EFA56734B}"/>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5" name="Rectángulo 34">
              <a:extLst>
                <a:ext uri="{FF2B5EF4-FFF2-40B4-BE49-F238E27FC236}">
                  <a16:creationId xmlns:a16="http://schemas.microsoft.com/office/drawing/2014/main" id="{70D15566-8182-4C60-91D1-18E6CDBCF0DC}"/>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7" name="Rectángulo 36">
              <a:extLst>
                <a:ext uri="{FF2B5EF4-FFF2-40B4-BE49-F238E27FC236}">
                  <a16:creationId xmlns:a16="http://schemas.microsoft.com/office/drawing/2014/main" id="{0E5F496A-3721-4450-BBFC-45B99CE267E7}"/>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8" name="Rectángulo 37">
              <a:extLst>
                <a:ext uri="{FF2B5EF4-FFF2-40B4-BE49-F238E27FC236}">
                  <a16:creationId xmlns:a16="http://schemas.microsoft.com/office/drawing/2014/main" id="{4A5D648F-F6BE-4AA2-A9C6-3A408AFA70E4}"/>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39" name="Rectángulo 38">
              <a:extLst>
                <a:ext uri="{FF2B5EF4-FFF2-40B4-BE49-F238E27FC236}">
                  <a16:creationId xmlns:a16="http://schemas.microsoft.com/office/drawing/2014/main" id="{E1F013CE-3579-4ECD-BC99-0057CE9FE453}"/>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0" name="Rectángulo 39">
              <a:extLst>
                <a:ext uri="{FF2B5EF4-FFF2-40B4-BE49-F238E27FC236}">
                  <a16:creationId xmlns:a16="http://schemas.microsoft.com/office/drawing/2014/main" id="{30296F68-EFFE-4F10-97BC-48337A185379}"/>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41" name="Rectángulo 40">
              <a:extLst>
                <a:ext uri="{FF2B5EF4-FFF2-40B4-BE49-F238E27FC236}">
                  <a16:creationId xmlns:a16="http://schemas.microsoft.com/office/drawing/2014/main" id="{02565A4C-66EF-42E1-8349-ADDD17824282}"/>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42" name="CuadroTexto 41">
            <a:extLst>
              <a:ext uri="{FF2B5EF4-FFF2-40B4-BE49-F238E27FC236}">
                <a16:creationId xmlns:a16="http://schemas.microsoft.com/office/drawing/2014/main" id="{EB0BD3CD-3567-4B91-9EC2-E2BC52F54D76}"/>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43" name="CuadroTexto 42">
            <a:extLst>
              <a:ext uri="{FF2B5EF4-FFF2-40B4-BE49-F238E27FC236}">
                <a16:creationId xmlns:a16="http://schemas.microsoft.com/office/drawing/2014/main" id="{3328DEDC-FEF4-412B-AB8A-C07EAACE75E0}"/>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2299849475"/>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9"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672372AC-02BD-4EF8-B2F3-6C4B97173EE5}"/>
              </a:ext>
            </a:extLst>
          </p:cNvPr>
          <p:cNvPicPr>
            <a:picLocks noChangeAspect="1"/>
          </p:cNvPicPr>
          <p:nvPr/>
        </p:nvPicPr>
        <p:blipFill rotWithShape="1">
          <a:blip r:embed="rId2"/>
          <a:srcRect l="29501"/>
          <a:stretch/>
        </p:blipFill>
        <p:spPr>
          <a:xfrm>
            <a:off x="2522356"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7390263"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563802E1-CB90-40BC-8EA0-38986592A19F}"/>
              </a:ext>
            </a:extLst>
          </p:cNvPr>
          <p:cNvSpPr>
            <a:spLocks noGrp="1"/>
          </p:cNvSpPr>
          <p:nvPr>
            <p:ph type="title"/>
          </p:nvPr>
        </p:nvSpPr>
        <p:spPr>
          <a:xfrm>
            <a:off x="838200" y="365125"/>
            <a:ext cx="3822189" cy="1899912"/>
          </a:xfrm>
        </p:spPr>
        <p:txBody>
          <a:bodyPr>
            <a:normAutofit/>
          </a:bodyPr>
          <a:lstStyle/>
          <a:p>
            <a:r>
              <a:rPr lang="es-MX" sz="4000"/>
              <a:t>Resumen de puntos Previos</a:t>
            </a:r>
          </a:p>
        </p:txBody>
      </p:sp>
      <p:sp>
        <p:nvSpPr>
          <p:cNvPr id="3" name="Marcador de contenido 2">
            <a:extLst>
              <a:ext uri="{FF2B5EF4-FFF2-40B4-BE49-F238E27FC236}">
                <a16:creationId xmlns:a16="http://schemas.microsoft.com/office/drawing/2014/main" id="{6551C763-D30D-4799-BD3C-3A9D84069510}"/>
              </a:ext>
            </a:extLst>
          </p:cNvPr>
          <p:cNvSpPr>
            <a:spLocks noGrp="1"/>
          </p:cNvSpPr>
          <p:nvPr>
            <p:ph idx="1"/>
          </p:nvPr>
        </p:nvSpPr>
        <p:spPr>
          <a:xfrm>
            <a:off x="838200" y="2035834"/>
            <a:ext cx="3822189" cy="4457041"/>
          </a:xfrm>
        </p:spPr>
        <p:txBody>
          <a:bodyPr>
            <a:normAutofit fontScale="92500"/>
          </a:bodyPr>
          <a:lstStyle/>
          <a:p>
            <a:pPr marL="0" indent="0">
              <a:buNone/>
            </a:pPr>
            <a:r>
              <a:rPr lang="es-MX" sz="2400" dirty="0"/>
              <a:t>Dios nos dio el matrimonio, un hombre que se casa con una mujer para toda la vida, como una bendición para nosotros.</a:t>
            </a:r>
          </a:p>
          <a:p>
            <a:r>
              <a:rPr lang="es-MX" sz="2400" dirty="0"/>
              <a:t>Es para que no estemos solos en la vida.</a:t>
            </a:r>
          </a:p>
          <a:p>
            <a:r>
              <a:rPr lang="es-MX" sz="2400" dirty="0"/>
              <a:t>Es para replicar el amor dentro de la Trinidad en nuestras vidas diariamente.</a:t>
            </a:r>
          </a:p>
          <a:p>
            <a:r>
              <a:rPr lang="es-MX" sz="2400" dirty="0"/>
              <a:t>Es para ayudarnos con un acompañante en los problemas y momentos de gozo de la vida.</a:t>
            </a:r>
          </a:p>
        </p:txBody>
      </p:sp>
      <p:sp>
        <p:nvSpPr>
          <p:cNvPr id="4" name="Marcador de número de diapositiva 3">
            <a:extLst>
              <a:ext uri="{FF2B5EF4-FFF2-40B4-BE49-F238E27FC236}">
                <a16:creationId xmlns:a16="http://schemas.microsoft.com/office/drawing/2014/main" id="{1074C200-59D7-4549-B294-71ACC1AD5F97}"/>
              </a:ext>
            </a:extLst>
          </p:cNvPr>
          <p:cNvSpPr>
            <a:spLocks noGrp="1"/>
          </p:cNvSpPr>
          <p:nvPr>
            <p:ph type="sldNum" sz="quarter" idx="12"/>
          </p:nvPr>
        </p:nvSpPr>
        <p:spPr/>
        <p:txBody>
          <a:bodyPr/>
          <a:lstStyle/>
          <a:p>
            <a:fld id="{A6A4B689-625B-4D3F-B12F-AC7AD36680F2}" type="slidenum">
              <a:rPr lang="es-MX" smtClean="0"/>
              <a:t>5</a:t>
            </a:fld>
            <a:endParaRPr lang="es-MX"/>
          </a:p>
        </p:txBody>
      </p:sp>
    </p:spTree>
    <p:extLst>
      <p:ext uri="{BB962C8B-B14F-4D97-AF65-F5344CB8AC3E}">
        <p14:creationId xmlns:p14="http://schemas.microsoft.com/office/powerpoint/2010/main" val="875562060"/>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22B7897D-8D6F-441A-B2ED-85DDFFBD50DB}"/>
              </a:ext>
            </a:extLst>
          </p:cNvPr>
          <p:cNvPicPr>
            <a:picLocks noChangeAspect="1"/>
          </p:cNvPicPr>
          <p:nvPr/>
        </p:nvPicPr>
        <p:blipFill rotWithShape="1">
          <a:blip r:embed="rId2"/>
          <a:srcRect l="29501"/>
          <a:stretch/>
        </p:blipFill>
        <p:spPr>
          <a:xfrm>
            <a:off x="1" y="10"/>
            <a:ext cx="9669642" cy="6857990"/>
          </a:xfrm>
          <a:prstGeom prst="rect">
            <a:avLst/>
          </a:prstGeom>
        </p:spPr>
      </p:pic>
      <p:sp>
        <p:nvSpPr>
          <p:cNvPr id="12" name="Rectangle 11">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057EB4AF-D116-4895-92BB-7112AB43CDDB}"/>
              </a:ext>
            </a:extLst>
          </p:cNvPr>
          <p:cNvSpPr>
            <a:spLocks noGrp="1"/>
          </p:cNvSpPr>
          <p:nvPr>
            <p:ph type="title"/>
          </p:nvPr>
        </p:nvSpPr>
        <p:spPr>
          <a:xfrm>
            <a:off x="7531610" y="365125"/>
            <a:ext cx="3822189" cy="1899912"/>
          </a:xfrm>
        </p:spPr>
        <p:txBody>
          <a:bodyPr>
            <a:normAutofit/>
          </a:bodyPr>
          <a:lstStyle/>
          <a:p>
            <a:r>
              <a:rPr lang="es-MX" sz="4000"/>
              <a:t>Resumen de puntos Previos</a:t>
            </a:r>
          </a:p>
        </p:txBody>
      </p:sp>
      <p:sp>
        <p:nvSpPr>
          <p:cNvPr id="3" name="Marcador de contenido 2">
            <a:extLst>
              <a:ext uri="{FF2B5EF4-FFF2-40B4-BE49-F238E27FC236}">
                <a16:creationId xmlns:a16="http://schemas.microsoft.com/office/drawing/2014/main" id="{7A29755D-6AE9-4582-AAD7-8447CD106399}"/>
              </a:ext>
            </a:extLst>
          </p:cNvPr>
          <p:cNvSpPr>
            <a:spLocks noGrp="1"/>
          </p:cNvSpPr>
          <p:nvPr>
            <p:ph idx="1"/>
          </p:nvPr>
        </p:nvSpPr>
        <p:spPr>
          <a:xfrm>
            <a:off x="7531610" y="2070340"/>
            <a:ext cx="4234820" cy="4589252"/>
          </a:xfrm>
        </p:spPr>
        <p:txBody>
          <a:bodyPr>
            <a:normAutofit lnSpcReduction="10000"/>
          </a:bodyPr>
          <a:lstStyle/>
          <a:p>
            <a:pPr marL="0" indent="0">
              <a:buNone/>
            </a:pPr>
            <a:r>
              <a:rPr lang="es-MX" sz="2000" dirty="0"/>
              <a:t>Hay un orden adentro del matrimonio</a:t>
            </a:r>
          </a:p>
          <a:p>
            <a:r>
              <a:rPr lang="es-MX" sz="2000" dirty="0"/>
              <a:t>El hombre lleva la autoridad, y su misión es de amar a su mujer.</a:t>
            </a:r>
          </a:p>
          <a:p>
            <a:r>
              <a:rPr lang="es-MX" sz="2000" dirty="0"/>
              <a:t>La mujer debe ser sumisa a su esposo. Debe ser social, y servirle.</a:t>
            </a:r>
          </a:p>
          <a:p>
            <a:r>
              <a:rPr lang="es-MX" sz="2000" dirty="0"/>
              <a:t>Un matrimonio fracasa por estos dos puntos principales, uno o los dos.</a:t>
            </a:r>
          </a:p>
          <a:p>
            <a:pPr marL="514350" indent="-514350">
              <a:buFont typeface="+mj-lt"/>
              <a:buAutoNum type="arabicPeriod"/>
            </a:pPr>
            <a:r>
              <a:rPr lang="es-MX" sz="2000" dirty="0"/>
              <a:t>El varón no ama a su esposa. No lo hace bien como debe ser.</a:t>
            </a:r>
          </a:p>
          <a:p>
            <a:pPr marL="514350" indent="-514350">
              <a:buFont typeface="+mj-lt"/>
              <a:buAutoNum type="arabicPeriod"/>
            </a:pPr>
            <a:r>
              <a:rPr lang="es-MX" sz="2000" dirty="0"/>
              <a:t>La esposa no se sujeta a su marido. No cumple con su parte.</a:t>
            </a:r>
          </a:p>
          <a:p>
            <a:r>
              <a:rPr lang="es-MX" sz="2000" dirty="0"/>
              <a:t>Todo matrimonio fracasado es porque no aplican los principios de Dios a ello. Cada uno se enfoca en sus deberes, no las fallas del otro.</a:t>
            </a:r>
          </a:p>
        </p:txBody>
      </p:sp>
      <p:sp>
        <p:nvSpPr>
          <p:cNvPr id="4" name="Marcador de número de diapositiva 3">
            <a:extLst>
              <a:ext uri="{FF2B5EF4-FFF2-40B4-BE49-F238E27FC236}">
                <a16:creationId xmlns:a16="http://schemas.microsoft.com/office/drawing/2014/main" id="{B59A873F-5A17-4CD7-98B8-C38662AA1831}"/>
              </a:ext>
            </a:extLst>
          </p:cNvPr>
          <p:cNvSpPr>
            <a:spLocks noGrp="1"/>
          </p:cNvSpPr>
          <p:nvPr>
            <p:ph type="sldNum" sz="quarter" idx="12"/>
          </p:nvPr>
        </p:nvSpPr>
        <p:spPr/>
        <p:txBody>
          <a:bodyPr/>
          <a:lstStyle/>
          <a:p>
            <a:fld id="{A6A4B689-625B-4D3F-B12F-AC7AD36680F2}" type="slidenum">
              <a:rPr lang="es-MX" smtClean="0"/>
              <a:t>6</a:t>
            </a:fld>
            <a:endParaRPr lang="es-MX"/>
          </a:p>
        </p:txBody>
      </p:sp>
    </p:spTree>
    <p:extLst>
      <p:ext uri="{BB962C8B-B14F-4D97-AF65-F5344CB8AC3E}">
        <p14:creationId xmlns:p14="http://schemas.microsoft.com/office/powerpoint/2010/main" val="163313408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useBgFill="1">
        <p:nvSpPr>
          <p:cNvPr id="10" name="!!BGRectangle">
            <a:extLst>
              <a:ext uri="{FF2B5EF4-FFF2-40B4-BE49-F238E27FC236}">
                <a16:creationId xmlns:a16="http://schemas.microsoft.com/office/drawing/2014/main" id="{9B76D444-2756-434F-AE61-96D69830C13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A543C41F-DD1E-4599-896B-3E41951CC7C8}"/>
              </a:ext>
            </a:extLst>
          </p:cNvPr>
          <p:cNvSpPr>
            <a:spLocks noGrp="1"/>
          </p:cNvSpPr>
          <p:nvPr>
            <p:ph type="title"/>
          </p:nvPr>
        </p:nvSpPr>
        <p:spPr>
          <a:xfrm>
            <a:off x="6688182" y="932961"/>
            <a:ext cx="4887685" cy="1777419"/>
          </a:xfrm>
        </p:spPr>
        <p:txBody>
          <a:bodyPr anchor="b">
            <a:normAutofit/>
          </a:bodyPr>
          <a:lstStyle/>
          <a:p>
            <a:r>
              <a:rPr lang="es-MX" sz="4000" dirty="0"/>
              <a:t>I. Causas de Conflicto</a:t>
            </a:r>
            <a:br>
              <a:rPr lang="es-MX" sz="4000" dirty="0"/>
            </a:br>
            <a:r>
              <a:rPr lang="es-MX" sz="4000" dirty="0"/>
              <a:t>A. Cuando uno de la pareja es inconverso</a:t>
            </a:r>
          </a:p>
        </p:txBody>
      </p:sp>
      <p:pic>
        <p:nvPicPr>
          <p:cNvPr id="5" name="Imagen 4" descr="Una persona con un micrófono en la noche&#10;&#10;Descripción generada automáticamente con confianza baja">
            <a:extLst>
              <a:ext uri="{FF2B5EF4-FFF2-40B4-BE49-F238E27FC236}">
                <a16:creationId xmlns:a16="http://schemas.microsoft.com/office/drawing/2014/main" id="{07182065-EA34-4B11-B6D4-337716C444E5}"/>
              </a:ext>
            </a:extLst>
          </p:cNvPr>
          <p:cNvPicPr>
            <a:picLocks noChangeAspect="1"/>
          </p:cNvPicPr>
          <p:nvPr/>
        </p:nvPicPr>
        <p:blipFill rotWithShape="1">
          <a:blip r:embed="rId3">
            <a:extLst>
              <a:ext uri="{28A0092B-C50C-407E-A947-70E740481C1C}">
                <a14:useLocalDpi xmlns:a14="http://schemas.microsoft.com/office/drawing/2010/main" val="0"/>
              </a:ext>
            </a:extLst>
          </a:blip>
          <a:srcRect l="35227" r="6464" b="1"/>
          <a:stretch/>
        </p:blipFill>
        <p:spPr>
          <a:xfrm>
            <a:off x="391903" y="573678"/>
            <a:ext cx="5103206" cy="5710645"/>
          </a:xfrm>
          <a:prstGeom prst="rect">
            <a:avLst/>
          </a:prstGeom>
        </p:spPr>
      </p:pic>
      <p:sp>
        <p:nvSpPr>
          <p:cNvPr id="12" name="!!Line">
            <a:extLst>
              <a:ext uri="{FF2B5EF4-FFF2-40B4-BE49-F238E27FC236}">
                <a16:creationId xmlns:a16="http://schemas.microsoft.com/office/drawing/2014/main" id="{0AF80B57-54E2-4D01-8731-3F38B0C56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108192" y="1417320"/>
            <a:ext cx="9144" cy="402336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FC376705-A9B2-4B8A-86AE-15566DB08A8B}"/>
              </a:ext>
            </a:extLst>
          </p:cNvPr>
          <p:cNvSpPr>
            <a:spLocks noGrp="1"/>
          </p:cNvSpPr>
          <p:nvPr>
            <p:ph idx="1"/>
          </p:nvPr>
        </p:nvSpPr>
        <p:spPr>
          <a:xfrm>
            <a:off x="6688182" y="2894529"/>
            <a:ext cx="4887685" cy="3210179"/>
          </a:xfrm>
        </p:spPr>
        <p:txBody>
          <a:bodyPr anchor="t">
            <a:normAutofit/>
          </a:bodyPr>
          <a:lstStyle/>
          <a:p>
            <a:pPr marL="0" indent="0">
              <a:buNone/>
            </a:pPr>
            <a:r>
              <a:rPr lang="es-MX" b="1" dirty="0">
                <a:solidFill>
                  <a:srgbClr val="FFFFFF"/>
                </a:solidFill>
              </a:rPr>
              <a:t>1 Timoteo 4:16 </a:t>
            </a:r>
            <a:r>
              <a:rPr lang="es-MX" i="1" dirty="0">
                <a:solidFill>
                  <a:srgbClr val="FFFFFF"/>
                </a:solidFill>
              </a:rPr>
              <a:t>Ten cuidado de ti mismo y de la doctrina; persiste en ello, </a:t>
            </a:r>
            <a:r>
              <a:rPr lang="es-MX" b="1" i="1" u="sng" dirty="0">
                <a:solidFill>
                  <a:srgbClr val="FF5050"/>
                </a:solidFill>
              </a:rPr>
              <a:t>pues haciendo esto, te salvarás a ti mismo y a los que te oyeren.</a:t>
            </a:r>
          </a:p>
          <a:p>
            <a:pPr marL="0" indent="0">
              <a:buNone/>
            </a:pPr>
            <a:endParaRPr lang="es-MX" sz="2000" dirty="0"/>
          </a:p>
        </p:txBody>
      </p:sp>
      <p:sp>
        <p:nvSpPr>
          <p:cNvPr id="7" name="Marcador de número de diapositiva 5">
            <a:extLst>
              <a:ext uri="{FF2B5EF4-FFF2-40B4-BE49-F238E27FC236}">
                <a16:creationId xmlns:a16="http://schemas.microsoft.com/office/drawing/2014/main" id="{0FE9263B-8A1E-4873-9F6B-B30C01AE1B67}"/>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7</a:t>
            </a:fld>
            <a:endParaRPr lang="es-MX" dirty="0"/>
          </a:p>
        </p:txBody>
      </p:sp>
      <p:grpSp>
        <p:nvGrpSpPr>
          <p:cNvPr id="8" name="Grupo 7">
            <a:extLst>
              <a:ext uri="{FF2B5EF4-FFF2-40B4-BE49-F238E27FC236}">
                <a16:creationId xmlns:a16="http://schemas.microsoft.com/office/drawing/2014/main" id="{C68F87F6-D682-4DD5-8E78-0A717B38735A}"/>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7D920BD3-D466-43F7-996F-1FD038350EAB}"/>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4A82D808-3252-4D76-9036-E5A2FB124FEC}"/>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3B0DB8E6-3B4A-41DB-8A08-8A8E58AC341C}"/>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B512F3E1-7C8B-4B8C-8758-21631374E420}"/>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45E00444-911E-43A4-A183-57E6CF1C47DF}"/>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BE1DAA3F-07F3-4633-8DD0-E89AD4A7A5D2}"/>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6707E740-2FA9-4AD4-B49E-E51D65F4F245}"/>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B2E41C5E-13A2-4353-A253-91C78340F7BC}"/>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4D25799A-5B5E-469D-9465-909012BA67BF}"/>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F71C3420-4F2E-40F9-8930-E66492119EFA}"/>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545A484B-1CA5-4B53-90EC-8DDC00D85776}"/>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C59DCB0C-380D-4CCD-B0C2-32E37649AA25}"/>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3" name="CuadroTexto 22">
            <a:extLst>
              <a:ext uri="{FF2B5EF4-FFF2-40B4-BE49-F238E27FC236}">
                <a16:creationId xmlns:a16="http://schemas.microsoft.com/office/drawing/2014/main" id="{995D4C5D-E2AE-4643-B250-E7D0EAE1B6AD}"/>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4" name="CuadroTexto 23">
            <a:extLst>
              <a:ext uri="{FF2B5EF4-FFF2-40B4-BE49-F238E27FC236}">
                <a16:creationId xmlns:a16="http://schemas.microsoft.com/office/drawing/2014/main" id="{76E6E041-31E1-473A-88BB-6E88ED8B7F3F}"/>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2882364751"/>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 name="Rectangle 16">
            <a:extLst>
              <a:ext uri="{FF2B5EF4-FFF2-40B4-BE49-F238E27FC236}">
                <a16:creationId xmlns:a16="http://schemas.microsoft.com/office/drawing/2014/main" id="{C5E6CFF1-2F42-4E10-9A97-F116F46F53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a persona con un micrófono en la noche&#10;&#10;Descripción generada automáticamente con confianza baja">
            <a:extLst>
              <a:ext uri="{FF2B5EF4-FFF2-40B4-BE49-F238E27FC236}">
                <a16:creationId xmlns:a16="http://schemas.microsoft.com/office/drawing/2014/main" id="{07182065-EA34-4B11-B6D4-337716C444E5}"/>
              </a:ext>
            </a:extLst>
          </p:cNvPr>
          <p:cNvPicPr>
            <a:picLocks noChangeAspect="1"/>
          </p:cNvPicPr>
          <p:nvPr/>
        </p:nvPicPr>
        <p:blipFill rotWithShape="1">
          <a:blip r:embed="rId3">
            <a:alphaModFix amt="35000"/>
            <a:extLst>
              <a:ext uri="{28A0092B-C50C-407E-A947-70E740481C1C}">
                <a14:useLocalDpi xmlns:a14="http://schemas.microsoft.com/office/drawing/2010/main" val="0"/>
              </a:ext>
            </a:extLst>
          </a:blip>
          <a:srcRect t="6896" b="6897"/>
          <a:stretch/>
        </p:blipFill>
        <p:spPr>
          <a:xfrm>
            <a:off x="20" y="1"/>
            <a:ext cx="12191980" cy="6857999"/>
          </a:xfrm>
          <a:prstGeom prst="rect">
            <a:avLst/>
          </a:prstGeom>
        </p:spPr>
      </p:pic>
      <p:sp>
        <p:nvSpPr>
          <p:cNvPr id="2" name="Título 1">
            <a:extLst>
              <a:ext uri="{FF2B5EF4-FFF2-40B4-BE49-F238E27FC236}">
                <a16:creationId xmlns:a16="http://schemas.microsoft.com/office/drawing/2014/main" id="{A543C41F-DD1E-4599-896B-3E41951CC7C8}"/>
              </a:ext>
            </a:extLst>
          </p:cNvPr>
          <p:cNvSpPr>
            <a:spLocks noGrp="1"/>
          </p:cNvSpPr>
          <p:nvPr>
            <p:ph type="title"/>
          </p:nvPr>
        </p:nvSpPr>
        <p:spPr>
          <a:xfrm>
            <a:off x="838201" y="1065862"/>
            <a:ext cx="3313164" cy="4726276"/>
          </a:xfrm>
        </p:spPr>
        <p:txBody>
          <a:bodyPr>
            <a:normAutofit/>
          </a:bodyPr>
          <a:lstStyle/>
          <a:p>
            <a:pPr algn="r"/>
            <a:r>
              <a:rPr lang="es-MX" sz="4000" dirty="0"/>
              <a:t>A. Uno de </a:t>
            </a:r>
            <a:br>
              <a:rPr lang="es-MX" sz="4000" dirty="0"/>
            </a:br>
            <a:r>
              <a:rPr lang="es-MX" sz="4000" dirty="0"/>
              <a:t>la pareja </a:t>
            </a:r>
            <a:br>
              <a:rPr lang="es-MX" sz="4000" dirty="0"/>
            </a:br>
            <a:r>
              <a:rPr lang="es-MX" sz="4000" dirty="0"/>
              <a:t>es inconverso</a:t>
            </a:r>
            <a:endParaRPr lang="es-MX" sz="4000" dirty="0">
              <a:solidFill>
                <a:srgbClr val="FFFFFF"/>
              </a:solidFill>
            </a:endParaRPr>
          </a:p>
        </p:txBody>
      </p:sp>
      <p:cxnSp>
        <p:nvCxnSpPr>
          <p:cNvPr id="19" name="Straight Connector 18">
            <a:extLst>
              <a:ext uri="{FF2B5EF4-FFF2-40B4-BE49-F238E27FC236}">
                <a16:creationId xmlns:a16="http://schemas.microsoft.com/office/drawing/2014/main" id="{67182200-4859-4C8D-BCBB-55B245C28BA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4653372" y="2286000"/>
            <a:ext cx="0" cy="2286000"/>
          </a:xfrm>
          <a:prstGeom prst="line">
            <a:avLst/>
          </a:prstGeom>
          <a:ln w="15875">
            <a:solidFill>
              <a:srgbClr val="FFFFFF"/>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FC376705-A9B2-4B8A-86AE-15566DB08A8B}"/>
              </a:ext>
            </a:extLst>
          </p:cNvPr>
          <p:cNvSpPr>
            <a:spLocks noGrp="1"/>
          </p:cNvSpPr>
          <p:nvPr>
            <p:ph idx="1"/>
          </p:nvPr>
        </p:nvSpPr>
        <p:spPr>
          <a:xfrm>
            <a:off x="5155379" y="1065862"/>
            <a:ext cx="5744685" cy="4726276"/>
          </a:xfrm>
        </p:spPr>
        <p:txBody>
          <a:bodyPr anchor="ctr">
            <a:normAutofit/>
          </a:bodyPr>
          <a:lstStyle/>
          <a:p>
            <a:pPr marL="0" indent="0">
              <a:buNone/>
            </a:pPr>
            <a:r>
              <a:rPr lang="es-MX" b="1" dirty="0">
                <a:solidFill>
                  <a:srgbClr val="FFFFFF"/>
                </a:solidFill>
              </a:rPr>
              <a:t>1 Timoteo 4:16 </a:t>
            </a:r>
            <a:r>
              <a:rPr lang="es-MX" i="1" dirty="0">
                <a:solidFill>
                  <a:srgbClr val="FFFFFF"/>
                </a:solidFill>
              </a:rPr>
              <a:t>Ten cuidado de ti mismo y de la doctrina; persiste en ello, pues haciendo esto, te salvarás a ti mismo y a los que te oyeren.</a:t>
            </a:r>
          </a:p>
          <a:p>
            <a:pPr marL="0" indent="0">
              <a:buNone/>
            </a:pPr>
            <a:endParaRPr lang="es-MX" sz="2000" dirty="0">
              <a:solidFill>
                <a:srgbClr val="FFFFFF"/>
              </a:solidFill>
            </a:endParaRPr>
          </a:p>
        </p:txBody>
      </p:sp>
      <p:sp>
        <p:nvSpPr>
          <p:cNvPr id="7" name="Marcador de número de diapositiva 5">
            <a:extLst>
              <a:ext uri="{FF2B5EF4-FFF2-40B4-BE49-F238E27FC236}">
                <a16:creationId xmlns:a16="http://schemas.microsoft.com/office/drawing/2014/main" id="{78D975F0-62FE-4EC9-ABEE-0C84443B94BD}"/>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8</a:t>
            </a:fld>
            <a:endParaRPr lang="es-MX" dirty="0"/>
          </a:p>
        </p:txBody>
      </p:sp>
      <p:grpSp>
        <p:nvGrpSpPr>
          <p:cNvPr id="8" name="Grupo 7">
            <a:extLst>
              <a:ext uri="{FF2B5EF4-FFF2-40B4-BE49-F238E27FC236}">
                <a16:creationId xmlns:a16="http://schemas.microsoft.com/office/drawing/2014/main" id="{5A6E3CF5-DB59-4030-961C-0E956607EC0C}"/>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1C24CD54-490E-4C46-BD96-CBD5D588EED3}"/>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0" name="Rectángulo 9">
              <a:extLst>
                <a:ext uri="{FF2B5EF4-FFF2-40B4-BE49-F238E27FC236}">
                  <a16:creationId xmlns:a16="http://schemas.microsoft.com/office/drawing/2014/main" id="{3326F2E6-3BD3-420F-A58F-869397E57303}"/>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8B7BE9BD-CEFA-4DCC-9478-9B1FBAF281C7}"/>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2" name="Rectángulo 11">
              <a:extLst>
                <a:ext uri="{FF2B5EF4-FFF2-40B4-BE49-F238E27FC236}">
                  <a16:creationId xmlns:a16="http://schemas.microsoft.com/office/drawing/2014/main" id="{A7BF3BD2-964D-44D9-8602-ADB334303691}"/>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4EF4B378-178E-470B-B3F1-056A616B82F6}"/>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591AFF42-B8BF-474E-891C-4FCF5ADBB9EA}"/>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3CA93B9B-3B10-4F84-99E4-8050A3C307F8}"/>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77E8ACAB-8517-4023-A622-66275C6D10F0}"/>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E40073BA-3666-4CE6-979C-0B0606D5EF91}"/>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981B027F-4D56-4883-ADD6-B5D0AE0727D4}"/>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7FCE784E-A05F-490A-A8DD-032B35370BB1}"/>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009D5AAB-888C-4BC3-A984-D9CC8094980F}"/>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3" name="CuadroTexto 22">
            <a:extLst>
              <a:ext uri="{FF2B5EF4-FFF2-40B4-BE49-F238E27FC236}">
                <a16:creationId xmlns:a16="http://schemas.microsoft.com/office/drawing/2014/main" id="{948AA9E5-AF58-43CD-AE7A-ECECC5AA9DFB}"/>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4" name="CuadroTexto 23">
            <a:extLst>
              <a:ext uri="{FF2B5EF4-FFF2-40B4-BE49-F238E27FC236}">
                <a16:creationId xmlns:a16="http://schemas.microsoft.com/office/drawing/2014/main" id="{82F0E7E9-0D9D-4F0C-8D70-D541BE9ED20C}"/>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976299178"/>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D4B3936-A9C0-4E87-BD06-74F8F1D6CC97}"/>
              </a:ext>
            </a:extLst>
          </p:cNvPr>
          <p:cNvSpPr>
            <a:spLocks noGrp="1"/>
          </p:cNvSpPr>
          <p:nvPr>
            <p:ph type="title"/>
          </p:nvPr>
        </p:nvSpPr>
        <p:spPr>
          <a:xfrm>
            <a:off x="648929" y="629266"/>
            <a:ext cx="3505495" cy="1622321"/>
          </a:xfrm>
        </p:spPr>
        <p:txBody>
          <a:bodyPr>
            <a:normAutofit/>
          </a:bodyPr>
          <a:lstStyle/>
          <a:p>
            <a:r>
              <a:rPr lang="es-MX" sz="3700"/>
              <a:t>La ley de sembrar y cosechar</a:t>
            </a:r>
          </a:p>
        </p:txBody>
      </p:sp>
      <p:sp>
        <p:nvSpPr>
          <p:cNvPr id="3" name="Marcador de contenido 2">
            <a:extLst>
              <a:ext uri="{FF2B5EF4-FFF2-40B4-BE49-F238E27FC236}">
                <a16:creationId xmlns:a16="http://schemas.microsoft.com/office/drawing/2014/main" id="{161CEC42-7CDC-45C1-A8F9-A769C14A351A}"/>
              </a:ext>
            </a:extLst>
          </p:cNvPr>
          <p:cNvSpPr>
            <a:spLocks noGrp="1"/>
          </p:cNvSpPr>
          <p:nvPr>
            <p:ph idx="1"/>
          </p:nvPr>
        </p:nvSpPr>
        <p:spPr>
          <a:xfrm>
            <a:off x="648931" y="2438400"/>
            <a:ext cx="3505494" cy="3785419"/>
          </a:xfrm>
        </p:spPr>
        <p:txBody>
          <a:bodyPr>
            <a:normAutofit fontScale="92500" lnSpcReduction="20000"/>
          </a:bodyPr>
          <a:lstStyle/>
          <a:p>
            <a:pPr marL="0" indent="0">
              <a:buNone/>
            </a:pPr>
            <a:r>
              <a:rPr lang="es-MX" b="1" dirty="0"/>
              <a:t>Gálatas 6:7 </a:t>
            </a:r>
            <a:r>
              <a:rPr lang="es-MX" i="1" dirty="0"/>
              <a:t>No os engañéis; Dios no puede ser burlado</a:t>
            </a:r>
            <a:r>
              <a:rPr lang="es-MX" i="1" dirty="0">
                <a:solidFill>
                  <a:srgbClr val="FF0000"/>
                </a:solidFill>
              </a:rPr>
              <a:t>: </a:t>
            </a:r>
            <a:r>
              <a:rPr lang="es-MX" b="1" i="1" u="sng" dirty="0">
                <a:solidFill>
                  <a:srgbClr val="FF0000"/>
                </a:solidFill>
              </a:rPr>
              <a:t>pues todo lo que el hombre sembrare, eso también segará</a:t>
            </a:r>
            <a:r>
              <a:rPr lang="es-MX" i="1" dirty="0"/>
              <a:t>. </a:t>
            </a:r>
            <a:r>
              <a:rPr lang="es-MX" b="1" dirty="0"/>
              <a:t>8</a:t>
            </a:r>
            <a:r>
              <a:rPr lang="es-MX" i="1" dirty="0"/>
              <a:t> Porque el que siembra para su carne, de la carne segará corrupción; mas el que siembra para el Espíritu, del Espíritu segará vida eterna.</a:t>
            </a:r>
          </a:p>
          <a:p>
            <a:pPr marL="0" indent="0">
              <a:buNone/>
            </a:pPr>
            <a:endParaRPr lang="es-MX" sz="2000" dirty="0"/>
          </a:p>
        </p:txBody>
      </p:sp>
      <p:sp>
        <p:nvSpPr>
          <p:cNvPr id="10" name="Rectangle 9">
            <a:extLst>
              <a:ext uri="{FF2B5EF4-FFF2-40B4-BE49-F238E27FC236}">
                <a16:creationId xmlns:a16="http://schemas.microsoft.com/office/drawing/2014/main" id="{5E39A796-BE83-48B1-B33F-35C4A32AAB5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639056" y="0"/>
            <a:ext cx="7552944" cy="6858000"/>
          </a:xfrm>
          <a:prstGeom prst="rect">
            <a:avLst/>
          </a:prstGeom>
          <a:solidFill>
            <a:srgbClr val="C8CAC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ounded Rectangle 9">
            <a:extLst>
              <a:ext uri="{FF2B5EF4-FFF2-40B4-BE49-F238E27FC236}">
                <a16:creationId xmlns:a16="http://schemas.microsoft.com/office/drawing/2014/main" id="{72F84B47-E267-4194-8194-831DB7B5547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123688" y="557784"/>
            <a:ext cx="6584098" cy="5739187"/>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Una manzana mordida en la mano&#10;&#10;Descripción generada automáticamente con confianza baja">
            <a:extLst>
              <a:ext uri="{FF2B5EF4-FFF2-40B4-BE49-F238E27FC236}">
                <a16:creationId xmlns:a16="http://schemas.microsoft.com/office/drawing/2014/main" id="{A49FCD42-3C25-45DD-9E1D-FA8BFBD31389}"/>
              </a:ext>
            </a:extLst>
          </p:cNvPr>
          <p:cNvPicPr>
            <a:picLocks noChangeAspect="1"/>
          </p:cNvPicPr>
          <p:nvPr/>
        </p:nvPicPr>
        <p:blipFill>
          <a:blip r:embed="rId3"/>
          <a:stretch>
            <a:fillRect/>
          </a:stretch>
        </p:blipFill>
        <p:spPr>
          <a:xfrm>
            <a:off x="5405862" y="1872383"/>
            <a:ext cx="6019331" cy="3109987"/>
          </a:xfrm>
          <a:prstGeom prst="rect">
            <a:avLst/>
          </a:prstGeom>
          <a:effectLst/>
        </p:spPr>
      </p:pic>
      <p:sp>
        <p:nvSpPr>
          <p:cNvPr id="7" name="Marcador de número de diapositiva 5">
            <a:extLst>
              <a:ext uri="{FF2B5EF4-FFF2-40B4-BE49-F238E27FC236}">
                <a16:creationId xmlns:a16="http://schemas.microsoft.com/office/drawing/2014/main" id="{467DAAC2-66F4-4BD4-AD2A-F9C36AB1C02A}"/>
              </a:ext>
            </a:extLst>
          </p:cNvPr>
          <p:cNvSpPr>
            <a:spLocks noGrp="1"/>
          </p:cNvSpPr>
          <p:nvPr>
            <p:ph type="sldNum" sz="quarter" idx="12"/>
          </p:nvPr>
        </p:nvSpPr>
        <p:spPr>
          <a:xfrm>
            <a:off x="8610600" y="6356350"/>
            <a:ext cx="2743200" cy="365125"/>
          </a:xfrm>
        </p:spPr>
        <p:txBody>
          <a:bodyPr/>
          <a:lstStyle>
            <a:lvl1pPr>
              <a:defRPr b="1">
                <a:solidFill>
                  <a:schemeClr val="tx1"/>
                </a:solidFill>
              </a:defRPr>
            </a:lvl1pPr>
          </a:lstStyle>
          <a:p>
            <a:fld id="{D3DBAEAC-63EC-4161-A9C8-CE592B9E67BA}" type="slidenum">
              <a:rPr lang="es-MX" smtClean="0"/>
              <a:pPr/>
              <a:t>9</a:t>
            </a:fld>
            <a:endParaRPr lang="es-MX" dirty="0"/>
          </a:p>
        </p:txBody>
      </p:sp>
      <p:grpSp>
        <p:nvGrpSpPr>
          <p:cNvPr id="8" name="Grupo 7">
            <a:extLst>
              <a:ext uri="{FF2B5EF4-FFF2-40B4-BE49-F238E27FC236}">
                <a16:creationId xmlns:a16="http://schemas.microsoft.com/office/drawing/2014/main" id="{4913D9B5-0806-4BE9-B518-4900E4B4372D}"/>
              </a:ext>
            </a:extLst>
          </p:cNvPr>
          <p:cNvGrpSpPr/>
          <p:nvPr/>
        </p:nvGrpSpPr>
        <p:grpSpPr>
          <a:xfrm>
            <a:off x="8610600" y="6311900"/>
            <a:ext cx="1670650" cy="464340"/>
            <a:chOff x="2947774" y="1165752"/>
            <a:chExt cx="6871377" cy="3568693"/>
          </a:xfrm>
          <a:blipFill dpi="0" rotWithShape="1">
            <a:blip r:embed="rId4">
              <a:duotone>
                <a:prstClr val="black"/>
                <a:schemeClr val="accent5">
                  <a:tint val="45000"/>
                  <a:satMod val="400000"/>
                </a:schemeClr>
              </a:duotone>
              <a:extLst>
                <a:ext uri="{28A0092B-C50C-407E-A947-70E740481C1C}">
                  <a14:useLocalDpi xmlns:a14="http://schemas.microsoft.com/office/drawing/2010/main" val="0"/>
                </a:ext>
              </a:extLst>
            </a:blip>
            <a:srcRect/>
            <a:stretch>
              <a:fillRect r="-21000"/>
            </a:stretch>
          </a:blipFill>
        </p:grpSpPr>
        <p:sp>
          <p:nvSpPr>
            <p:cNvPr id="9" name="Rectángulo 8">
              <a:extLst>
                <a:ext uri="{FF2B5EF4-FFF2-40B4-BE49-F238E27FC236}">
                  <a16:creationId xmlns:a16="http://schemas.microsoft.com/office/drawing/2014/main" id="{ECE53BEC-15F2-4692-8B41-24D24A84EB31}"/>
                </a:ext>
              </a:extLst>
            </p:cNvPr>
            <p:cNvSpPr/>
            <p:nvPr/>
          </p:nvSpPr>
          <p:spPr>
            <a:xfrm>
              <a:off x="7591693" y="1165752"/>
              <a:ext cx="926909" cy="1044394"/>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1" name="Rectángulo 10">
              <a:extLst>
                <a:ext uri="{FF2B5EF4-FFF2-40B4-BE49-F238E27FC236}">
                  <a16:creationId xmlns:a16="http://schemas.microsoft.com/office/drawing/2014/main" id="{D9B6FDA0-7AE8-4006-A3C7-7F6D60A2140A}"/>
                </a:ext>
              </a:extLst>
            </p:cNvPr>
            <p:cNvSpPr/>
            <p:nvPr/>
          </p:nvSpPr>
          <p:spPr>
            <a:xfrm>
              <a:off x="7591692" y="2763226"/>
              <a:ext cx="926909" cy="197121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3" name="Rectángulo 12">
              <a:extLst>
                <a:ext uri="{FF2B5EF4-FFF2-40B4-BE49-F238E27FC236}">
                  <a16:creationId xmlns:a16="http://schemas.microsoft.com/office/drawing/2014/main" id="{4DE3E805-EDD3-4092-BBC0-D908900E7FC6}"/>
                </a:ext>
              </a:extLst>
            </p:cNvPr>
            <p:cNvSpPr/>
            <p:nvPr/>
          </p:nvSpPr>
          <p:spPr>
            <a:xfrm rot="16200000">
              <a:off x="8753183" y="1625403"/>
              <a:ext cx="622694" cy="150924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4" name="Rectángulo 13">
              <a:extLst>
                <a:ext uri="{FF2B5EF4-FFF2-40B4-BE49-F238E27FC236}">
                  <a16:creationId xmlns:a16="http://schemas.microsoft.com/office/drawing/2014/main" id="{A6A24172-A7CA-4A40-8C27-F9B423CBB594}"/>
                </a:ext>
              </a:extLst>
            </p:cNvPr>
            <p:cNvSpPr/>
            <p:nvPr/>
          </p:nvSpPr>
          <p:spPr>
            <a:xfrm rot="16200000">
              <a:off x="6734420" y="1625402"/>
              <a:ext cx="622695" cy="1509241"/>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5" name="Rectángulo 14">
              <a:extLst>
                <a:ext uri="{FF2B5EF4-FFF2-40B4-BE49-F238E27FC236}">
                  <a16:creationId xmlns:a16="http://schemas.microsoft.com/office/drawing/2014/main" id="{B9C8F260-0E14-4985-AD3A-D39DF31A3AAD}"/>
                </a:ext>
              </a:extLst>
            </p:cNvPr>
            <p:cNvSpPr/>
            <p:nvPr/>
          </p:nvSpPr>
          <p:spPr>
            <a:xfrm rot="16200000">
              <a:off x="7622748" y="2037621"/>
              <a:ext cx="864800"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6" name="Rectángulo 15">
              <a:extLst>
                <a:ext uri="{FF2B5EF4-FFF2-40B4-BE49-F238E27FC236}">
                  <a16:creationId xmlns:a16="http://schemas.microsoft.com/office/drawing/2014/main" id="{D4C5441F-FB56-448E-B3C7-2907998AEB84}"/>
                </a:ext>
              </a:extLst>
            </p:cNvPr>
            <p:cNvSpPr/>
            <p:nvPr/>
          </p:nvSpPr>
          <p:spPr>
            <a:xfrm>
              <a:off x="5469448" y="2068676"/>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7" name="Rectángulo 16">
              <a:extLst>
                <a:ext uri="{FF2B5EF4-FFF2-40B4-BE49-F238E27FC236}">
                  <a16:creationId xmlns:a16="http://schemas.microsoft.com/office/drawing/2014/main" id="{60B5254A-DAC1-494F-BF24-F5A21F62C246}"/>
                </a:ext>
              </a:extLst>
            </p:cNvPr>
            <p:cNvSpPr/>
            <p:nvPr/>
          </p:nvSpPr>
          <p:spPr>
            <a:xfrm>
              <a:off x="2947774"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8" name="Rectángulo 17">
              <a:extLst>
                <a:ext uri="{FF2B5EF4-FFF2-40B4-BE49-F238E27FC236}">
                  <a16:creationId xmlns:a16="http://schemas.microsoft.com/office/drawing/2014/main" id="{248EE17B-855C-4B81-899F-0283C217282F}"/>
                </a:ext>
              </a:extLst>
            </p:cNvPr>
            <p:cNvSpPr/>
            <p:nvPr/>
          </p:nvSpPr>
          <p:spPr>
            <a:xfrm rot="16200000">
              <a:off x="6385820" y="3030910"/>
              <a:ext cx="622695" cy="92690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19" name="Rectángulo 18">
              <a:extLst>
                <a:ext uri="{FF2B5EF4-FFF2-40B4-BE49-F238E27FC236}">
                  <a16:creationId xmlns:a16="http://schemas.microsoft.com/office/drawing/2014/main" id="{28CF038D-AB6B-472B-9824-A1354201BB75}"/>
                </a:ext>
              </a:extLst>
            </p:cNvPr>
            <p:cNvSpPr/>
            <p:nvPr/>
          </p:nvSpPr>
          <p:spPr>
            <a:xfrm rot="16200000">
              <a:off x="3931016" y="1991060"/>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0" name="Rectángulo 19">
              <a:extLst>
                <a:ext uri="{FF2B5EF4-FFF2-40B4-BE49-F238E27FC236}">
                  <a16:creationId xmlns:a16="http://schemas.microsoft.com/office/drawing/2014/main" id="{87D00AC6-B302-4223-89F1-B8CDDC4B9CE6}"/>
                </a:ext>
              </a:extLst>
            </p:cNvPr>
            <p:cNvSpPr/>
            <p:nvPr/>
          </p:nvSpPr>
          <p:spPr>
            <a:xfrm rot="16200000">
              <a:off x="3931016" y="3012596"/>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1" name="Rectángulo 20">
              <a:extLst>
                <a:ext uri="{FF2B5EF4-FFF2-40B4-BE49-F238E27FC236}">
                  <a16:creationId xmlns:a16="http://schemas.microsoft.com/office/drawing/2014/main" id="{C779C293-1138-4377-8165-CC8AC1B14610}"/>
                </a:ext>
              </a:extLst>
            </p:cNvPr>
            <p:cNvSpPr/>
            <p:nvPr/>
          </p:nvSpPr>
          <p:spPr>
            <a:xfrm>
              <a:off x="4606805" y="2068674"/>
              <a:ext cx="777922" cy="2665768"/>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sp>
          <p:nvSpPr>
            <p:cNvPr id="22" name="Rectángulo 21">
              <a:extLst>
                <a:ext uri="{FF2B5EF4-FFF2-40B4-BE49-F238E27FC236}">
                  <a16:creationId xmlns:a16="http://schemas.microsoft.com/office/drawing/2014/main" id="{85B33370-0C66-4DB8-9FA5-85663B14943C}"/>
                </a:ext>
              </a:extLst>
            </p:cNvPr>
            <p:cNvSpPr/>
            <p:nvPr/>
          </p:nvSpPr>
          <p:spPr>
            <a:xfrm rot="16200000">
              <a:off x="3931016" y="4034133"/>
              <a:ext cx="622695" cy="77792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dirty="0"/>
            </a:p>
          </p:txBody>
        </p:sp>
      </p:grpSp>
      <p:sp>
        <p:nvSpPr>
          <p:cNvPr id="23" name="CuadroTexto 22">
            <a:extLst>
              <a:ext uri="{FF2B5EF4-FFF2-40B4-BE49-F238E27FC236}">
                <a16:creationId xmlns:a16="http://schemas.microsoft.com/office/drawing/2014/main" id="{16C30CC5-88F3-4FF1-A9D9-D5D52E39A233}"/>
              </a:ext>
            </a:extLst>
          </p:cNvPr>
          <p:cNvSpPr txBox="1"/>
          <p:nvPr/>
        </p:nvSpPr>
        <p:spPr>
          <a:xfrm>
            <a:off x="204311" y="6520270"/>
            <a:ext cx="1670650" cy="307777"/>
          </a:xfrm>
          <a:prstGeom prst="rect">
            <a:avLst/>
          </a:prstGeom>
          <a:noFill/>
          <a:ln>
            <a:noFill/>
          </a:ln>
        </p:spPr>
        <p:txBody>
          <a:bodyPr wrap="none">
            <a:spAutoFit/>
          </a:bodyPr>
          <a:lstStyle/>
          <a:p>
            <a:pPr defTabSz="516818" eaLnBrk="1" fontAlgn="auto" hangingPunct="1">
              <a:spcBef>
                <a:spcPts val="0"/>
              </a:spcBef>
              <a:spcAft>
                <a:spcPts val="0"/>
              </a:spcAft>
              <a:defRPr/>
            </a:pPr>
            <a:r>
              <a:rPr lang="es-ES" sz="1400" b="1" i="1" kern="1200" dirty="0">
                <a:solidFill>
                  <a:srgbClr val="FF0000"/>
                </a:solidFill>
                <a:latin typeface="Browallia New" panose="020B0604020202020204" pitchFamily="34" charset="-34"/>
                <a:ea typeface="+mn-ea"/>
                <a:cs typeface="Browallia New" panose="020B0604020202020204" pitchFamily="34" charset="-34"/>
              </a:rPr>
              <a:t>POR PASTOR DAVID COX</a:t>
            </a:r>
            <a:endParaRPr lang="es-MX" sz="1400" b="1" i="1" cap="none" spc="0" dirty="0">
              <a:ln w="0"/>
              <a:solidFill>
                <a:srgbClr val="FF0000"/>
              </a:solidFill>
              <a:effectLst/>
              <a:latin typeface="Arial Rounded MT Bold" panose="020F0704030504030204" pitchFamily="34" charset="0"/>
            </a:endParaRPr>
          </a:p>
        </p:txBody>
      </p:sp>
      <p:sp>
        <p:nvSpPr>
          <p:cNvPr id="24" name="CuadroTexto 23">
            <a:extLst>
              <a:ext uri="{FF2B5EF4-FFF2-40B4-BE49-F238E27FC236}">
                <a16:creationId xmlns:a16="http://schemas.microsoft.com/office/drawing/2014/main" id="{85E04CEE-9C4E-4F35-A3DB-BFEEEFB0F272}"/>
              </a:ext>
            </a:extLst>
          </p:cNvPr>
          <p:cNvSpPr txBox="1"/>
          <p:nvPr/>
        </p:nvSpPr>
        <p:spPr>
          <a:xfrm>
            <a:off x="2245944" y="6520269"/>
            <a:ext cx="5710523" cy="307777"/>
          </a:xfrm>
          <a:prstGeom prst="rect">
            <a:avLst/>
          </a:prstGeom>
          <a:noFill/>
          <a:ln>
            <a:noFill/>
          </a:ln>
        </p:spPr>
        <p:txBody>
          <a:bodyPr wrap="square" rtlCol="0">
            <a:spAutoFit/>
          </a:bodyPr>
          <a:lstStyle/>
          <a:p>
            <a:pPr marL="0" marR="0" lvl="0" indent="0" algn="r" defTabSz="516818" rtl="0" eaLnBrk="1" fontAlgn="auto" latinLnBrk="0" hangingPunct="1">
              <a:lnSpc>
                <a:spcPct val="100000"/>
              </a:lnSpc>
              <a:spcBef>
                <a:spcPts val="0"/>
              </a:spcBef>
              <a:spcAft>
                <a:spcPts val="0"/>
              </a:spcAft>
              <a:buClrTx/>
              <a:buSzTx/>
              <a:buFontTx/>
              <a:buNone/>
              <a:tabLst/>
              <a:defRPr/>
            </a:pPr>
            <a:r>
              <a:rPr lang="es-MX" sz="1400" b="1" i="1" dirty="0">
                <a:solidFill>
                  <a:srgbClr val="FF0000"/>
                </a:solidFill>
                <a:latin typeface="Browallia New" panose="020B0604020202020204" pitchFamily="34" charset="-34"/>
                <a:cs typeface="Browallia New" panose="020B0604020202020204" pitchFamily="34" charset="-34"/>
              </a:rPr>
              <a:t>ID POR TODO EL MUNDO Y PREDICAD EL EVANGELIO A TODA CRIATURA. MARCOS 16:15</a:t>
            </a:r>
          </a:p>
        </p:txBody>
      </p:sp>
    </p:spTree>
    <p:extLst>
      <p:ext uri="{BB962C8B-B14F-4D97-AF65-F5344CB8AC3E}">
        <p14:creationId xmlns:p14="http://schemas.microsoft.com/office/powerpoint/2010/main" val="2728668193"/>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2342</TotalTime>
  <Words>5905</Words>
  <Application>Microsoft Office PowerPoint</Application>
  <PresentationFormat>Panorámica</PresentationFormat>
  <Paragraphs>267</Paragraphs>
  <Slides>31</Slides>
  <Notes>27</Notes>
  <HiddenSlides>0</HiddenSlides>
  <MMClips>0</MMClips>
  <ScaleCrop>false</ScaleCrop>
  <HeadingPairs>
    <vt:vector size="6" baseType="variant">
      <vt:variant>
        <vt:lpstr>Fuentes usadas</vt:lpstr>
      </vt:variant>
      <vt:variant>
        <vt:i4>8</vt:i4>
      </vt:variant>
      <vt:variant>
        <vt:lpstr>Tema</vt:lpstr>
      </vt:variant>
      <vt:variant>
        <vt:i4>1</vt:i4>
      </vt:variant>
      <vt:variant>
        <vt:lpstr>Títulos de diapositiva</vt:lpstr>
      </vt:variant>
      <vt:variant>
        <vt:i4>31</vt:i4>
      </vt:variant>
    </vt:vector>
  </HeadingPairs>
  <TitlesOfParts>
    <vt:vector size="40" baseType="lpstr">
      <vt:lpstr>Arial</vt:lpstr>
      <vt:lpstr>Arial Rounded MT Bold</vt:lpstr>
      <vt:lpstr>Browallia New</vt:lpstr>
      <vt:lpstr>Calibri</vt:lpstr>
      <vt:lpstr>Calibri Light</vt:lpstr>
      <vt:lpstr>Rockwell</vt:lpstr>
      <vt:lpstr>Segoe UI</vt:lpstr>
      <vt:lpstr>Tw Cen MT</vt:lpstr>
      <vt:lpstr>Tema de Office</vt:lpstr>
      <vt:lpstr>Temas en Tratando con Problemas en el Matrimonio</vt:lpstr>
      <vt:lpstr>¿Cuáles son la metas bíblicas? (sobre toda la sobrevista de posibilidades)</vt:lpstr>
      <vt:lpstr>Tratando con Problemas  en el Matrimonio</vt:lpstr>
      <vt:lpstr>Introducción</vt:lpstr>
      <vt:lpstr>Resumen de puntos Previos</vt:lpstr>
      <vt:lpstr>Resumen de puntos Previos</vt:lpstr>
      <vt:lpstr>I. Causas de Conflicto A. Cuando uno de la pareja es inconverso</vt:lpstr>
      <vt:lpstr>A. Uno de  la pareja  es inconverso</vt:lpstr>
      <vt:lpstr>La ley de sembrar y cosechar</vt:lpstr>
      <vt:lpstr>Cuando los problemas salen en el matrimonio</vt:lpstr>
      <vt:lpstr>Cuando los problemas salen en el matrimonio</vt:lpstr>
      <vt:lpstr>Cuando los problemas salen en el matrimonio</vt:lpstr>
      <vt:lpstr>B. Diferencias en metas y objetivos</vt:lpstr>
      <vt:lpstr>Debe haber  una separación</vt:lpstr>
      <vt:lpstr>Debe haber  una separación</vt:lpstr>
      <vt:lpstr>C. Infidelidad</vt:lpstr>
      <vt:lpstr>C. Infidelidad</vt:lpstr>
      <vt:lpstr>D. Uno va al diablo, y el otro no quiere ir.</vt:lpstr>
      <vt:lpstr>III. Trabajando con el inconverso</vt:lpstr>
      <vt:lpstr>Ganando a otros para Cristo</vt:lpstr>
      <vt:lpstr>Ganando a otros para Cristo</vt:lpstr>
      <vt:lpstr>III. Viviendo con un cónyuge inconverso</vt:lpstr>
      <vt:lpstr>¿Quién tiene control sobre su propio cuerpo?</vt:lpstr>
      <vt:lpstr>No es la voluntad de Dios de divorciarse</vt:lpstr>
      <vt:lpstr>Viviendo con la persona inconversa</vt:lpstr>
      <vt:lpstr>Viviendo con la persona inconversa</vt:lpstr>
      <vt:lpstr>Tu matrimonio refleja sobre tu Dios</vt:lpstr>
      <vt:lpstr>La conversión del cónyuge inconverso</vt:lpstr>
      <vt:lpstr>La conversión del cónyuge inconverso</vt:lpstr>
      <vt:lpstr>La conversión del cónyuge inconverso</vt:lpstr>
      <vt:lpstr>Tratando Con los Problemas en el Matrimonio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Tratando con Problemas en el Matrimonio</dc:title>
  <dc:creator>David Cox</dc:creator>
  <cp:lastModifiedBy>David Cox</cp:lastModifiedBy>
  <cp:revision>84</cp:revision>
  <dcterms:created xsi:type="dcterms:W3CDTF">2021-05-07T13:47:44Z</dcterms:created>
  <dcterms:modified xsi:type="dcterms:W3CDTF">2021-05-16T13:12:52Z</dcterms:modified>
</cp:coreProperties>
</file>