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2" r:id="rId4"/>
    <p:sldId id="257" r:id="rId5"/>
    <p:sldId id="261" r:id="rId6"/>
    <p:sldId id="263" r:id="rId7"/>
    <p:sldId id="264" r:id="rId8"/>
    <p:sldId id="266" r:id="rId9"/>
    <p:sldId id="265" r:id="rId10"/>
    <p:sldId id="267" r:id="rId11"/>
    <p:sldId id="268" r:id="rId12"/>
    <p:sldId id="269" r:id="rId13"/>
    <p:sldId id="258" r:id="rId14"/>
    <p:sldId id="270" r:id="rId15"/>
    <p:sldId id="271" r:id="rId16"/>
    <p:sldId id="273" r:id="rId17"/>
    <p:sldId id="259" r:id="rId18"/>
    <p:sldId id="260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35227-7F97-4BAB-91C6-2C6B73628A7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DC831-403E-494E-9E7F-7CEC2217A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143000"/>
            <a:ext cx="4191000" cy="2457451"/>
          </a:xfrm>
        </p:spPr>
        <p:txBody>
          <a:bodyPr>
            <a:normAutofit fontScale="90000"/>
          </a:bodyPr>
          <a:lstStyle/>
          <a:p>
            <a:r>
              <a:rPr lang="es-ES" sz="4800" b="1" dirty="0"/>
              <a:t>¿Qué significa la </a:t>
            </a:r>
            <a:r>
              <a:rPr lang="es-ES" sz="4800" b="1" dirty="0" smtClean="0"/>
              <a:t/>
            </a:r>
            <a:br>
              <a:rPr lang="es-ES" sz="4800" b="1" dirty="0" smtClean="0"/>
            </a:br>
            <a:r>
              <a:rPr lang="es-ES" sz="4800" b="1" dirty="0" smtClean="0"/>
              <a:t>resurrección </a:t>
            </a:r>
            <a:r>
              <a:rPr lang="es-ES" sz="4800" b="1" dirty="0"/>
              <a:t>de Jesús?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676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sz="2000" dirty="0" smtClean="0"/>
              <a:t>Qué significa la resurrección para nosotros (cristianos)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38200"/>
            <a:ext cx="2466975" cy="293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es-ES" b="1" dirty="0"/>
              <a:t>Su Resurrección fue Diferente</a:t>
            </a:r>
            <a:endParaRPr lang="en-US" b="1" dirty="0"/>
          </a:p>
          <a:p>
            <a:pPr marL="0" hangingPunct="0">
              <a:buNone/>
            </a:pPr>
            <a:r>
              <a:rPr lang="es-ES" b="1" dirty="0"/>
              <a:t>1 Corintios 15:20</a:t>
            </a:r>
            <a:r>
              <a:rPr lang="es-ES" i="1" dirty="0"/>
              <a:t> Mas ahora Cristo ha resucitado de los muertos; </a:t>
            </a:r>
            <a:r>
              <a:rPr lang="es-ES" b="1" i="1" u="sng" dirty="0">
                <a:solidFill>
                  <a:srgbClr val="FF0000"/>
                </a:solidFill>
              </a:rPr>
              <a:t>primicias de los que durmieron es hecho</a:t>
            </a:r>
            <a:r>
              <a:rPr lang="es-ES" i="1" dirty="0"/>
              <a:t>. </a:t>
            </a:r>
            <a:r>
              <a:rPr lang="es-ES" b="1" dirty="0"/>
              <a:t>22</a:t>
            </a:r>
            <a:r>
              <a:rPr lang="es-ES" i="1" dirty="0"/>
              <a:t> Porque así como en Adán todos mueren, también </a:t>
            </a:r>
            <a:r>
              <a:rPr lang="es-ES" b="1" i="1" u="sng" dirty="0">
                <a:solidFill>
                  <a:srgbClr val="FF0000"/>
                </a:solidFill>
              </a:rPr>
              <a:t>en Cristo todos serán vivificados</a:t>
            </a:r>
            <a:r>
              <a:rPr lang="es-ES" b="1" i="1" u="sng" dirty="0"/>
              <a:t>.</a:t>
            </a:r>
            <a:r>
              <a:rPr lang="es-ES" b="1" i="1" dirty="0"/>
              <a:t> </a:t>
            </a:r>
            <a:r>
              <a:rPr lang="es-ES" b="1" dirty="0"/>
              <a:t>23</a:t>
            </a:r>
            <a:r>
              <a:rPr lang="es-ES" i="1" dirty="0"/>
              <a:t> Pero cada uno en su debido orden: </a:t>
            </a:r>
            <a:r>
              <a:rPr lang="es-ES" b="1" i="1" u="sng" dirty="0">
                <a:solidFill>
                  <a:srgbClr val="FF0000"/>
                </a:solidFill>
              </a:rPr>
              <a:t>Cristo, las primicias</a:t>
            </a:r>
            <a:r>
              <a:rPr lang="es-ES" i="1" dirty="0"/>
              <a:t>; luego los que son de Cristo, en su </a:t>
            </a:r>
            <a:r>
              <a:rPr lang="es-ES" i="1" dirty="0" smtClean="0"/>
              <a:t>venida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dirty="0" err="1" smtClean="0"/>
              <a:t>Hch</a:t>
            </a:r>
            <a:r>
              <a:rPr lang="es-MX" dirty="0" smtClean="0"/>
              <a:t> 2:23-24, 31-32;  Luc. 24:38-43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Su resurrección fue diferente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/>
            <a:r>
              <a:rPr lang="es-ES" sz="3000" b="1" dirty="0" smtClean="0"/>
              <a:t>Esperamos su Resurrección para nosotros</a:t>
            </a:r>
          </a:p>
          <a:p>
            <a:pPr marL="0">
              <a:buNone/>
            </a:pPr>
            <a:r>
              <a:rPr lang="es-ES" sz="3000" b="1" dirty="0" smtClean="0"/>
              <a:t>1 </a:t>
            </a:r>
            <a:r>
              <a:rPr lang="es-ES" sz="3000" b="1" dirty="0"/>
              <a:t>Tesalonicenses 1:9</a:t>
            </a:r>
            <a:r>
              <a:rPr lang="es-ES" sz="3000" i="1" dirty="0"/>
              <a:t> porque ellos mismos cuentan de nosotros la manera en que nos recibisteis, y cómo os convertisteis de los ídolos a Dios, para servir al Dios vivo y verdadero, </a:t>
            </a:r>
            <a:r>
              <a:rPr lang="es-ES" sz="3000" b="1" dirty="0"/>
              <a:t>10</a:t>
            </a:r>
            <a:r>
              <a:rPr lang="es-ES" sz="3000" i="1" dirty="0"/>
              <a:t> y </a:t>
            </a:r>
            <a:r>
              <a:rPr lang="es-ES" sz="3000" b="1" i="1" u="sng" dirty="0"/>
              <a:t>esperar de los cielos a su Hijo, </a:t>
            </a:r>
            <a:r>
              <a:rPr lang="es-ES" sz="3000" b="1" i="1" u="sng" dirty="0">
                <a:solidFill>
                  <a:srgbClr val="FF0000"/>
                </a:solidFill>
              </a:rPr>
              <a:t>al cual resucitó de los muertos, a Jesús, quien nos libra de la ira venidera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dirty="0" err="1" smtClean="0"/>
              <a:t>Hch</a:t>
            </a:r>
            <a:r>
              <a:rPr lang="es-MX" dirty="0" smtClean="0"/>
              <a:t> 2:23-24, 31-32;  Luc. 24:38-43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Su resurrección fue diferente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s-ES" b="1" dirty="0" smtClean="0"/>
              <a:t>Esperamos su Resurrección para nosotros </a:t>
            </a:r>
            <a:r>
              <a:rPr lang="es-ES" dirty="0" smtClean="0"/>
              <a:t>1 </a:t>
            </a:r>
            <a:r>
              <a:rPr lang="es-ES" dirty="0" err="1" smtClean="0"/>
              <a:t>Tes.</a:t>
            </a:r>
            <a:r>
              <a:rPr lang="es-ES" dirty="0" smtClean="0"/>
              <a:t> 1:9-10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/>
            <a:r>
              <a:rPr lang="es-ES" sz="3000" b="1" dirty="0" smtClean="0"/>
              <a:t>Esperamos su Resurrección para nosotros</a:t>
            </a:r>
          </a:p>
          <a:p>
            <a:pPr marL="0"/>
            <a:r>
              <a:rPr lang="es-ES" sz="2800" b="1" dirty="0"/>
              <a:t>1 Corintios 15:3</a:t>
            </a:r>
            <a:r>
              <a:rPr lang="es-ES" sz="2800" i="1" dirty="0"/>
              <a:t> Porque primeramente os he enseñado lo que asimismo recibí: Que </a:t>
            </a:r>
            <a:r>
              <a:rPr lang="es-ES" sz="2800" b="1" i="1" u="sng" dirty="0"/>
              <a:t>Cristo murió por nuestros pecados</a:t>
            </a:r>
            <a:r>
              <a:rPr lang="es-ES" sz="2800" i="1" dirty="0"/>
              <a:t>, conforme a las Escrituras; </a:t>
            </a:r>
            <a:r>
              <a:rPr lang="es-ES" sz="2800" b="1" dirty="0"/>
              <a:t>4</a:t>
            </a:r>
            <a:r>
              <a:rPr lang="es-ES" sz="2800" i="1" dirty="0"/>
              <a:t> y que </a:t>
            </a:r>
            <a:r>
              <a:rPr lang="es-ES" sz="2800" b="1" i="1" u="sng" dirty="0"/>
              <a:t>fue sepultado, y que </a:t>
            </a:r>
            <a:r>
              <a:rPr lang="es-ES" sz="2800" b="1" i="1" u="sng" dirty="0">
                <a:solidFill>
                  <a:srgbClr val="FF0000"/>
                </a:solidFill>
              </a:rPr>
              <a:t>resucitó al tercer día</a:t>
            </a:r>
            <a:r>
              <a:rPr lang="es-ES" sz="2800" i="1" dirty="0"/>
              <a:t>, conforme a las Escrituras; </a:t>
            </a:r>
            <a:r>
              <a:rPr lang="es-ES" sz="2800" b="1" dirty="0"/>
              <a:t>5</a:t>
            </a:r>
            <a:r>
              <a:rPr lang="es-ES" sz="2800" i="1" dirty="0"/>
              <a:t> y que apareció a </a:t>
            </a:r>
            <a:r>
              <a:rPr lang="es-ES" sz="2800" i="1" dirty="0" err="1"/>
              <a:t>Cefas</a:t>
            </a:r>
            <a:r>
              <a:rPr lang="es-ES" sz="2800" i="1" dirty="0"/>
              <a:t>, y después a los </a:t>
            </a:r>
            <a:r>
              <a:rPr lang="es-ES" sz="2800" i="1" dirty="0" smtClean="0"/>
              <a:t>doce</a:t>
            </a:r>
          </a:p>
          <a:p>
            <a:pPr marL="0">
              <a:buNone/>
            </a:pPr>
            <a:r>
              <a:rPr lang="es-ES" sz="2800" b="1" dirty="0" smtClean="0"/>
              <a:t>Es un hecho sin duda</a:t>
            </a:r>
            <a:endParaRPr lang="es-ES" sz="3000" b="1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 </a:t>
            </a:r>
            <a:r>
              <a:rPr lang="es-MX" dirty="0" err="1" smtClean="0"/>
              <a:t>Hch</a:t>
            </a:r>
            <a:r>
              <a:rPr lang="es-MX" dirty="0" smtClean="0"/>
              <a:t> 2:23-24, 31-32;  Luc. 24:38-43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Su resurrección fue diferente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s-ES" b="1" dirty="0" smtClean="0"/>
              <a:t>Esperamos su Resurrección para nosotros </a:t>
            </a:r>
            <a:r>
              <a:rPr lang="es-ES" dirty="0" smtClean="0"/>
              <a:t>1 </a:t>
            </a:r>
            <a:r>
              <a:rPr lang="es-ES" dirty="0" err="1" smtClean="0"/>
              <a:t>Tes.</a:t>
            </a:r>
            <a:r>
              <a:rPr lang="es-ES" dirty="0" smtClean="0"/>
              <a:t> 1:9-10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>
                <a:solidFill>
                  <a:srgbClr val="FF0000"/>
                </a:solidFill>
              </a:rPr>
              <a:t>II. La Resurrección es nuestra Victoria.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/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dirty="0" smtClean="0"/>
              <a:t>1 Cor 15:13-14; </a:t>
            </a:r>
            <a:r>
              <a:rPr lang="es-MX" dirty="0" err="1" smtClean="0"/>
              <a:t>Jn</a:t>
            </a:r>
            <a:r>
              <a:rPr lang="es-MX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dirty="0" err="1" smtClean="0"/>
              <a:t>Hch</a:t>
            </a:r>
            <a:r>
              <a:rPr lang="es-MX" dirty="0" smtClean="0"/>
              <a:t> 2:23-24, 31-32;  Luc. 24:38-43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Su resurrección fue diferente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s-ES" b="1" dirty="0" smtClean="0"/>
              <a:t>Esperamos su Resurrección para nosotros </a:t>
            </a:r>
            <a:r>
              <a:rPr lang="es-ES" dirty="0" smtClean="0"/>
              <a:t>1 </a:t>
            </a:r>
            <a:r>
              <a:rPr lang="es-ES" dirty="0" err="1" smtClean="0"/>
              <a:t>Tes.</a:t>
            </a:r>
            <a:r>
              <a:rPr lang="es-ES" dirty="0" smtClean="0"/>
              <a:t> 1:9-10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II. La Resurrección es nuestra Victoria.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800" b="1" dirty="0" smtClean="0"/>
              <a:t>1 Corintios 15:57 </a:t>
            </a:r>
            <a:r>
              <a:rPr lang="es-ES" sz="2800" i="1" dirty="0" smtClean="0"/>
              <a:t>Mas gracias sean dadas a Dios, </a:t>
            </a:r>
            <a:r>
              <a:rPr lang="es-ES" sz="2800" b="1" i="1" dirty="0" smtClean="0"/>
              <a:t>que nos da la victoria por medio de nuestro Señor Jesucristo</a:t>
            </a:r>
            <a:r>
              <a:rPr lang="es-ES" sz="2800" i="1" dirty="0" smtClean="0"/>
              <a:t>. </a:t>
            </a:r>
          </a:p>
          <a:p>
            <a:r>
              <a:rPr lang="es-ES" sz="2800" dirty="0" smtClean="0"/>
              <a:t>El pecado no nos controla</a:t>
            </a:r>
          </a:p>
          <a:p>
            <a:r>
              <a:rPr lang="es-ES" sz="2800" dirty="0" smtClean="0"/>
              <a:t>No tenemos la paga del pecado</a:t>
            </a:r>
          </a:p>
          <a:p>
            <a:r>
              <a:rPr lang="es-ES" sz="2800" dirty="0" smtClean="0"/>
              <a:t>Podemos agradar a Dios</a:t>
            </a:r>
          </a:p>
          <a:p>
            <a:pPr>
              <a:buNone/>
            </a:pPr>
            <a:r>
              <a:rPr lang="es-ES" sz="2800" b="1" dirty="0" smtClean="0"/>
              <a:t>Romanos 8:37</a:t>
            </a:r>
            <a:r>
              <a:rPr lang="es-ES" sz="2800" dirty="0" smtClean="0"/>
              <a:t> </a:t>
            </a:r>
            <a:r>
              <a:rPr lang="es-ES" sz="2800" i="1" dirty="0" smtClean="0"/>
              <a:t>Antes, en todas estas cosas </a:t>
            </a:r>
            <a:r>
              <a:rPr lang="es-ES" sz="2800" b="1" i="1" dirty="0" smtClean="0">
                <a:solidFill>
                  <a:srgbClr val="FF0000"/>
                </a:solidFill>
              </a:rPr>
              <a:t>somos más que vencedores por medio de aquel que nos amó</a:t>
            </a:r>
            <a:r>
              <a:rPr lang="es-ES" sz="2800" i="1" dirty="0" smtClean="0"/>
              <a:t>. </a:t>
            </a:r>
            <a:endParaRPr lang="en-US" sz="280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Su resurrección fue diferente</a:t>
            </a:r>
            <a:endParaRPr lang="en-US" sz="1500" b="1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/>
              <a:t> </a:t>
            </a:r>
            <a:r>
              <a:rPr lang="es-ES" sz="1500" dirty="0" smtClean="0"/>
              <a:t>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pPr>
              <a:buFont typeface="Arial" pitchFamily="34" charset="0"/>
              <a:buChar char="•"/>
            </a:pPr>
            <a:endParaRPr lang="en-US" sz="1500" dirty="0" smtClean="0"/>
          </a:p>
          <a:p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Somos libres del Pecado por la resurrección de Jesucristo</a:t>
            </a:r>
          </a:p>
          <a:p>
            <a:pPr marL="0">
              <a:buNone/>
            </a:pPr>
            <a:r>
              <a:rPr lang="es-ES" sz="2800" b="1" dirty="0" smtClean="0"/>
              <a:t>Juan 8:36</a:t>
            </a:r>
            <a:r>
              <a:rPr lang="es-ES" sz="2800" dirty="0" smtClean="0"/>
              <a:t> </a:t>
            </a:r>
            <a:r>
              <a:rPr lang="es-ES" sz="2800" i="1" dirty="0" smtClean="0"/>
              <a:t>Así que, si el Hijo os libertare, seréis verdaderamente libres</a:t>
            </a:r>
            <a:r>
              <a:rPr lang="es-ES" sz="2800" dirty="0" smtClean="0"/>
              <a:t>.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Su resurrección fue diferente</a:t>
            </a:r>
            <a:endParaRPr lang="en-US" sz="1500" b="1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 smtClean="0"/>
              <a:t> 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r>
              <a:rPr lang="es-MX" sz="1500" dirty="0" smtClean="0"/>
              <a:t>Somos libres del Pecado por la resurrección de Jesucristo </a:t>
            </a:r>
            <a:r>
              <a:rPr lang="es-MX" sz="1500" dirty="0" err="1" smtClean="0"/>
              <a:t>Jn</a:t>
            </a:r>
            <a:r>
              <a:rPr lang="es-MX" sz="1500" dirty="0" smtClean="0"/>
              <a:t> 8:36</a:t>
            </a:r>
          </a:p>
          <a:p>
            <a:r>
              <a:rPr lang="es-MX" sz="1500" b="1" dirty="0" smtClean="0"/>
              <a:t>III. La Resurrección y la Segunda Muerte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Dan 12:2; </a:t>
            </a:r>
            <a:r>
              <a:rPr lang="es-MX" sz="1500" dirty="0" err="1" smtClean="0"/>
              <a:t>Apoc</a:t>
            </a:r>
            <a:r>
              <a:rPr lang="es-MX" sz="1500" dirty="0" smtClean="0"/>
              <a:t> 20:12</a:t>
            </a:r>
          </a:p>
          <a:p>
            <a:pPr>
              <a:buFont typeface="Arial" pitchFamily="34" charset="0"/>
              <a:buChar char="•"/>
            </a:pPr>
            <a:endParaRPr lang="en-US" sz="1500" dirty="0" smtClean="0"/>
          </a:p>
          <a:p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dirty="0" smtClean="0"/>
              <a:t>III. La Resurrección y la Segunda Muerte</a:t>
            </a:r>
          </a:p>
          <a:p>
            <a:pPr marL="0">
              <a:buNone/>
            </a:pPr>
            <a:r>
              <a:rPr lang="es-ES" sz="2800" b="1" dirty="0" smtClean="0"/>
              <a:t>Juan 5:28</a:t>
            </a:r>
            <a:r>
              <a:rPr lang="es-ES" sz="2800" dirty="0" smtClean="0"/>
              <a:t> </a:t>
            </a:r>
            <a:r>
              <a:rPr lang="es-ES" sz="2800" i="1" dirty="0" smtClean="0"/>
              <a:t>No os maravilléis de esto; porque vendrá hora cuando todos los que están en los sepulcros oirán su voz; </a:t>
            </a:r>
            <a:endParaRPr lang="es-MX" sz="2800" i="1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Su resurrección fue diferente</a:t>
            </a:r>
            <a:endParaRPr lang="en-US" sz="1500" b="1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 smtClean="0"/>
              <a:t> 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r>
              <a:rPr lang="es-MX" sz="1500" dirty="0" smtClean="0"/>
              <a:t>Somos libres del Pecado por la resurrección de Jesucristo </a:t>
            </a:r>
            <a:r>
              <a:rPr lang="es-MX" sz="1500" dirty="0" err="1" smtClean="0"/>
              <a:t>Jn</a:t>
            </a:r>
            <a:r>
              <a:rPr lang="es-MX" sz="1500" dirty="0" smtClean="0"/>
              <a:t> 8:36</a:t>
            </a:r>
          </a:p>
          <a:p>
            <a:r>
              <a:rPr lang="es-MX" sz="1500" b="1" dirty="0" smtClean="0"/>
              <a:t>III. La Resurrección y la Segunda Muerte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Jn</a:t>
            </a:r>
            <a:r>
              <a:rPr lang="es-MX" sz="1500" dirty="0" smtClean="0"/>
              <a:t> 5:28; Dan 12:2; </a:t>
            </a:r>
            <a:r>
              <a:rPr lang="es-MX" sz="1500" dirty="0" err="1" smtClean="0"/>
              <a:t>Apoc</a:t>
            </a:r>
            <a:r>
              <a:rPr lang="es-MX" sz="1500" dirty="0" smtClean="0"/>
              <a:t> 20:12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dirty="0" smtClean="0"/>
              <a:t>III. La Resurrección y la Segunda Muerte</a:t>
            </a:r>
          </a:p>
          <a:p>
            <a:r>
              <a:rPr lang="es-ES" sz="2800" b="1" dirty="0" smtClean="0"/>
              <a:t>Daniel 12:2 </a:t>
            </a:r>
            <a:r>
              <a:rPr lang="es-ES" sz="2800" dirty="0" smtClean="0"/>
              <a:t>Y muchos de los que duermen en el polvo de la tierra serán despertados, unos para vida eterna, </a:t>
            </a:r>
            <a:r>
              <a:rPr lang="es-ES" sz="2800" b="1" dirty="0" smtClean="0">
                <a:solidFill>
                  <a:srgbClr val="FF0000"/>
                </a:solidFill>
              </a:rPr>
              <a:t>y otros para vergüenza y confusión perpetua</a:t>
            </a:r>
            <a:r>
              <a:rPr lang="es-ES" sz="2800" dirty="0" smtClean="0"/>
              <a:t>. </a:t>
            </a:r>
          </a:p>
          <a:p>
            <a:r>
              <a:rPr lang="es-ES" sz="2800" b="1" dirty="0" smtClean="0"/>
              <a:t>Apocalipsis 20:12</a:t>
            </a:r>
            <a:r>
              <a:rPr lang="es-ES" sz="2800" dirty="0" smtClean="0"/>
              <a:t> Y </a:t>
            </a:r>
            <a:r>
              <a:rPr lang="es-ES" sz="2800" dirty="0" smtClean="0">
                <a:solidFill>
                  <a:srgbClr val="FF0000"/>
                </a:solidFill>
              </a:rPr>
              <a:t>vi a los muertos</a:t>
            </a:r>
            <a:r>
              <a:rPr lang="es-ES" sz="2800" dirty="0" smtClean="0"/>
              <a:t>, grandes y pequeños, de pie ante Dios; y los libros fueron abiertos, y otro libro fue abierto, el cual es el libro de la vida; y </a:t>
            </a:r>
            <a:r>
              <a:rPr lang="es-ES" sz="2800" dirty="0" smtClean="0">
                <a:solidFill>
                  <a:srgbClr val="FF0000"/>
                </a:solidFill>
              </a:rPr>
              <a:t>fueron juzgados los muertos por las cosas que estaban escritas en los libros, según sus obras</a:t>
            </a:r>
            <a:r>
              <a:rPr lang="es-ES" sz="2800" dirty="0" smtClean="0"/>
              <a:t>. </a:t>
            </a:r>
            <a:endParaRPr lang="es-MX" sz="28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Su resurrección fue diferente</a:t>
            </a:r>
            <a:endParaRPr lang="en-US" sz="1500" b="1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 smtClean="0"/>
              <a:t> 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r>
              <a:rPr lang="es-MX" sz="1500" dirty="0" smtClean="0"/>
              <a:t>Somos libres del Pecado por la resurrección de Jesucristo </a:t>
            </a:r>
            <a:r>
              <a:rPr lang="es-MX" sz="1500" dirty="0" err="1" smtClean="0"/>
              <a:t>Jn</a:t>
            </a:r>
            <a:r>
              <a:rPr lang="es-MX" sz="1500" dirty="0" smtClean="0"/>
              <a:t> 8:36</a:t>
            </a:r>
          </a:p>
          <a:p>
            <a:r>
              <a:rPr lang="es-MX" sz="1500" b="1" dirty="0" smtClean="0"/>
              <a:t>III. La Resurrección y la Segunda Muerte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Jn</a:t>
            </a:r>
            <a:r>
              <a:rPr lang="es-MX" sz="1500" dirty="0" smtClean="0"/>
              <a:t> 5:28; Dan 12:2; </a:t>
            </a:r>
            <a:r>
              <a:rPr lang="es-MX" sz="1500" dirty="0" err="1" smtClean="0"/>
              <a:t>Apoc</a:t>
            </a:r>
            <a:r>
              <a:rPr lang="es-MX" sz="1500" dirty="0" smtClean="0"/>
              <a:t> 20:12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s-ES" sz="2800" b="1" dirty="0" smtClean="0"/>
              <a:t>Juan 11:23 </a:t>
            </a:r>
            <a:r>
              <a:rPr lang="es-ES" sz="2800" dirty="0" smtClean="0"/>
              <a:t>Jesús le dijo: Tu hermano resucitará. 24 Marta le dijo: Yo sé que resucitará en la resurrección, en el día postrero. 25 Le dijo Jesús: </a:t>
            </a:r>
            <a:r>
              <a:rPr lang="es-ES" sz="2800" dirty="0" smtClean="0">
                <a:solidFill>
                  <a:srgbClr val="FF0000"/>
                </a:solidFill>
              </a:rPr>
              <a:t>Yo soy la resurrección y la vida; el que cree en mí, aunque esté muerto, vivirá</a:t>
            </a:r>
            <a:r>
              <a:rPr lang="es-ES" sz="2800" dirty="0" smtClean="0"/>
              <a:t>. 26 </a:t>
            </a:r>
            <a:r>
              <a:rPr lang="es-ES" sz="2800" dirty="0" smtClean="0">
                <a:solidFill>
                  <a:srgbClr val="FF0000"/>
                </a:solidFill>
              </a:rPr>
              <a:t>Y todo aquel que vive y cree en mí, no morirá eternamente</a:t>
            </a:r>
            <a:r>
              <a:rPr lang="es-ES" sz="2800" dirty="0" smtClean="0"/>
              <a:t>. ¿Crees esto?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Su resurrección fue diferente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 smtClean="0"/>
              <a:t> 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r>
              <a:rPr lang="es-MX" sz="1500" dirty="0" smtClean="0"/>
              <a:t>Somos libres del Pecado por la resurrección de Jesucristo </a:t>
            </a:r>
            <a:r>
              <a:rPr lang="es-MX" sz="1500" dirty="0" err="1" smtClean="0"/>
              <a:t>Jn</a:t>
            </a:r>
            <a:r>
              <a:rPr lang="es-MX" sz="1500" dirty="0" smtClean="0"/>
              <a:t> 8:36</a:t>
            </a:r>
          </a:p>
          <a:p>
            <a:r>
              <a:rPr lang="es-MX" sz="1500" b="1" dirty="0" smtClean="0"/>
              <a:t>III. La Resurrección y la Segunda Muerte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Jn</a:t>
            </a:r>
            <a:r>
              <a:rPr lang="es-MX" sz="1500" dirty="0" smtClean="0"/>
              <a:t> 5:28; Dan 12:2; </a:t>
            </a:r>
            <a:r>
              <a:rPr lang="es-MX" sz="1500" dirty="0" err="1" smtClean="0"/>
              <a:t>Apoc</a:t>
            </a:r>
            <a:r>
              <a:rPr lang="es-MX" sz="1500" smtClean="0"/>
              <a:t> 20:12</a:t>
            </a:r>
          </a:p>
          <a:p>
            <a:pPr>
              <a:buFont typeface="Arial" pitchFamily="34" charset="0"/>
              <a:buChar char="•"/>
            </a:pPr>
            <a:r>
              <a:rPr lang="es-MX" sz="1500" smtClean="0"/>
              <a:t> </a:t>
            </a:r>
            <a:r>
              <a:rPr lang="es-MX" sz="1500" dirty="0" smtClean="0"/>
              <a:t>Juan 11:23-26</a:t>
            </a:r>
            <a:endParaRPr lang="en-US" sz="15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41350"/>
          </a:xfrm>
        </p:spPr>
        <p:txBody>
          <a:bodyPr/>
          <a:lstStyle/>
          <a:p>
            <a:pPr algn="ctr"/>
            <a:r>
              <a:rPr lang="es-MX" dirty="0" smtClean="0"/>
              <a:t>Datos</a:t>
            </a:r>
            <a:endParaRPr lang="en-US" dirty="0"/>
          </a:p>
        </p:txBody>
      </p:sp>
      <p:pic>
        <p:nvPicPr>
          <p:cNvPr id="5" name="Content Placeholder 4" descr="fil_4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838200"/>
            <a:ext cx="5237372" cy="472836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>
            <a:normAutofit fontScale="92500" lnSpcReduction="20000"/>
          </a:bodyPr>
          <a:lstStyle/>
          <a:p>
            <a:r>
              <a:rPr lang="es-MX" sz="1800" dirty="0" smtClean="0"/>
              <a:t>Pastor tel. 001 321-900-8885</a:t>
            </a:r>
          </a:p>
          <a:p>
            <a:r>
              <a:rPr lang="es-MX" sz="1800" b="1" dirty="0" smtClean="0"/>
              <a:t>Email: </a:t>
            </a:r>
            <a:r>
              <a:rPr lang="es-MX" sz="1600" dirty="0" err="1" smtClean="0"/>
              <a:t>davidcoxmex</a:t>
            </a:r>
            <a:r>
              <a:rPr lang="en-US" sz="1600" dirty="0" smtClean="0"/>
              <a:t>@</a:t>
            </a:r>
            <a:r>
              <a:rPr lang="en-US" sz="1600" dirty="0" err="1" smtClean="0"/>
              <a:t>gmail.com</a:t>
            </a:r>
            <a:endParaRPr lang="es-MX" sz="1800" dirty="0" smtClean="0"/>
          </a:p>
          <a:p>
            <a:r>
              <a:rPr lang="es-MX" sz="1800" dirty="0" smtClean="0"/>
              <a:t>Tule tel. 55-6075-8605</a:t>
            </a:r>
          </a:p>
          <a:p>
            <a:endParaRPr lang="es-MX" sz="1600" b="1" dirty="0" smtClean="0"/>
          </a:p>
          <a:p>
            <a:r>
              <a:rPr lang="es-MX" sz="1800" b="1" dirty="0" smtClean="0"/>
              <a:t>Se reciben las ofrendas en la iglesia </a:t>
            </a:r>
            <a:br>
              <a:rPr lang="es-MX" sz="1800" b="1" dirty="0" smtClean="0"/>
            </a:br>
            <a:r>
              <a:rPr lang="es-MX" sz="1600" b="1" dirty="0" smtClean="0">
                <a:solidFill>
                  <a:srgbClr val="FF0000"/>
                </a:solidFill>
              </a:rPr>
              <a:t>Sábado  </a:t>
            </a:r>
            <a:r>
              <a:rPr lang="es-MX" sz="1600" b="1" dirty="0" smtClean="0">
                <a:solidFill>
                  <a:srgbClr val="FF0000"/>
                </a:solidFill>
              </a:rPr>
              <a:t>18 </a:t>
            </a:r>
            <a:r>
              <a:rPr lang="es-MX" sz="1600" b="1" dirty="0" smtClean="0">
                <a:solidFill>
                  <a:srgbClr val="FF0000"/>
                </a:solidFill>
              </a:rPr>
              <a:t>2020  de 4:00 a 5:00 PM</a:t>
            </a:r>
          </a:p>
          <a:p>
            <a:endParaRPr lang="es-MX" sz="1800" dirty="0" smtClean="0"/>
          </a:p>
          <a:p>
            <a:r>
              <a:rPr lang="es-MX" sz="1800" b="1" dirty="0" smtClean="0"/>
              <a:t>Grupo de </a:t>
            </a:r>
            <a:r>
              <a:rPr lang="es-MX" sz="1800" b="1" dirty="0" err="1" smtClean="0"/>
              <a:t>What’sUp</a:t>
            </a:r>
            <a:r>
              <a:rPr lang="es-MX" sz="1800" b="1" dirty="0" smtClean="0"/>
              <a:t>: </a:t>
            </a:r>
            <a:br>
              <a:rPr lang="es-MX" sz="1800" b="1" dirty="0" smtClean="0"/>
            </a:br>
            <a:r>
              <a:rPr lang="es-MX" sz="1800" b="1" dirty="0" err="1" smtClean="0">
                <a:solidFill>
                  <a:srgbClr val="FF0000"/>
                </a:solidFill>
              </a:rPr>
              <a:t>ibftlahuac</a:t>
            </a:r>
            <a:endParaRPr lang="es-MX" sz="1800" b="1" dirty="0" smtClean="0">
              <a:solidFill>
                <a:srgbClr val="FF0000"/>
              </a:solidFill>
            </a:endParaRPr>
          </a:p>
          <a:p>
            <a:endParaRPr lang="es-MX" sz="1800" b="1" dirty="0" smtClean="0"/>
          </a:p>
          <a:p>
            <a:r>
              <a:rPr lang="es-MX" sz="1800" b="1" dirty="0" smtClean="0"/>
              <a:t>Para donar a Luis Ramos</a:t>
            </a:r>
          </a:p>
          <a:p>
            <a:r>
              <a:rPr lang="es-MX" sz="1800" dirty="0" smtClean="0"/>
              <a:t>Banorte</a:t>
            </a:r>
          </a:p>
          <a:p>
            <a:r>
              <a:rPr lang="es-MX" sz="1800" dirty="0" smtClean="0"/>
              <a:t>Eufemia </a:t>
            </a:r>
            <a:r>
              <a:rPr lang="es-MX" sz="1800" dirty="0" err="1" smtClean="0"/>
              <a:t>Sanchez</a:t>
            </a:r>
            <a:r>
              <a:rPr lang="es-MX" sz="1800" dirty="0" smtClean="0"/>
              <a:t> </a:t>
            </a:r>
            <a:r>
              <a:rPr lang="es-MX" sz="1800" dirty="0" err="1" smtClean="0"/>
              <a:t>Aruajo</a:t>
            </a: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 smtClean="0"/>
              <a:t>4915 6630 1194 2134</a:t>
            </a:r>
          </a:p>
          <a:p>
            <a:endParaRPr lang="es-MX" sz="1800" dirty="0" smtClean="0"/>
          </a:p>
          <a:p>
            <a:r>
              <a:rPr lang="es-MX" sz="1800" dirty="0" smtClean="0"/>
              <a:t>Guarden las fichas de deposito para Raúl para que hagamos cuentas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Pensamientos sobre hechos alrededor de la resurrección de Jesucristo.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008313" cy="5135563"/>
          </a:xfrm>
        </p:spPr>
        <p:txBody>
          <a:bodyPr>
            <a:normAutofit/>
          </a:bodyPr>
          <a:lstStyle/>
          <a:p>
            <a:r>
              <a:rPr lang="es-MX" sz="1500" b="1" dirty="0" smtClean="0"/>
              <a:t>I. ¿Por qué murió Jesús?</a:t>
            </a:r>
            <a:endParaRPr lang="en-US" sz="1500" b="1" dirty="0" smtClean="0"/>
          </a:p>
          <a:p>
            <a:r>
              <a:rPr lang="es-MX" sz="1500" dirty="0" smtClean="0"/>
              <a:t>1 Cor 15:13-14; </a:t>
            </a:r>
            <a:r>
              <a:rPr lang="es-MX" sz="1500" dirty="0" err="1" smtClean="0"/>
              <a:t>Jn</a:t>
            </a:r>
            <a:r>
              <a:rPr lang="es-MX" sz="1500" dirty="0" smtClean="0"/>
              <a:t> 2:19, 21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sz="1500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</a:t>
            </a:r>
            <a:r>
              <a:rPr lang="es-MX" sz="1500" dirty="0" err="1" smtClean="0"/>
              <a:t>Hch</a:t>
            </a:r>
            <a:r>
              <a:rPr lang="es-MX" sz="1500" dirty="0" smtClean="0"/>
              <a:t> 2:23-24, 31-32;  Luc. 24:38-43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Su resurrección fue diferente</a:t>
            </a:r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b="1" dirty="0" smtClean="0"/>
              <a:t>Esperamos su Resurrección para nosotros </a:t>
            </a:r>
            <a:r>
              <a:rPr lang="es-ES" sz="1500" dirty="0" smtClean="0"/>
              <a:t>1 </a:t>
            </a:r>
            <a:r>
              <a:rPr lang="es-ES" sz="1500" dirty="0" err="1" smtClean="0"/>
              <a:t>Tes.</a:t>
            </a:r>
            <a:r>
              <a:rPr lang="es-ES" sz="1500" dirty="0" smtClean="0"/>
              <a:t> 1:9-10</a:t>
            </a:r>
          </a:p>
          <a:p>
            <a:r>
              <a:rPr lang="es-MX" sz="1500" b="1" dirty="0" smtClean="0"/>
              <a:t>II. La Resurrección es nuestra Victoria.</a:t>
            </a:r>
            <a:endParaRPr lang="es-ES" sz="1500" dirty="0" smtClean="0"/>
          </a:p>
          <a:p>
            <a:pPr>
              <a:buFont typeface="Arial" pitchFamily="34" charset="0"/>
              <a:buChar char="•"/>
            </a:pPr>
            <a:r>
              <a:rPr lang="es-ES" sz="1500" dirty="0" smtClean="0"/>
              <a:t> 1 Cor 15:57; </a:t>
            </a:r>
            <a:r>
              <a:rPr lang="es-ES" sz="1500" dirty="0" err="1" smtClean="0"/>
              <a:t>Rom</a:t>
            </a:r>
            <a:r>
              <a:rPr lang="es-ES" sz="1500" dirty="0" smtClean="0"/>
              <a:t> 8:37</a:t>
            </a:r>
          </a:p>
          <a:p>
            <a:r>
              <a:rPr lang="es-MX" sz="1500" dirty="0" smtClean="0"/>
              <a:t>Somos libres del Pecado por la resurrección de Jesucristo </a:t>
            </a:r>
            <a:r>
              <a:rPr lang="es-MX" sz="1500" dirty="0" err="1" smtClean="0"/>
              <a:t>Jn</a:t>
            </a:r>
            <a:r>
              <a:rPr lang="es-MX" sz="1500" dirty="0" smtClean="0"/>
              <a:t> 8:36</a:t>
            </a:r>
          </a:p>
          <a:p>
            <a:r>
              <a:rPr lang="es-MX" sz="1500" b="1" dirty="0" smtClean="0"/>
              <a:t>III. La Resurrección y la Segunda Muerte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Dan 12:2; </a:t>
            </a:r>
            <a:r>
              <a:rPr lang="es-MX" sz="1500" dirty="0" err="1" smtClean="0"/>
              <a:t>Apoc</a:t>
            </a:r>
            <a:r>
              <a:rPr lang="es-MX" sz="1500" dirty="0" smtClean="0"/>
              <a:t> 20:12</a:t>
            </a:r>
          </a:p>
          <a:p>
            <a:pPr>
              <a:buFont typeface="Arial" pitchFamily="34" charset="0"/>
              <a:buChar char="•"/>
            </a:pPr>
            <a:r>
              <a:rPr lang="es-MX" sz="1500" dirty="0" smtClean="0"/>
              <a:t> Juan 11:23-26</a:t>
            </a:r>
            <a:endParaRPr lang="en-US" sz="1500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"/>
            <a:ext cx="5105400" cy="60712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 numCol="1"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AutoNum type="romanUcPeriod"/>
            </a:pPr>
            <a:r>
              <a:rPr lang="es-MX" dirty="0" smtClean="0">
                <a:solidFill>
                  <a:srgbClr val="FF0000"/>
                </a:solidFill>
              </a:rPr>
              <a:t>¿Por qué murió Jesús?</a:t>
            </a:r>
          </a:p>
          <a:p>
            <a:pPr marL="0" indent="-571500">
              <a:spcBef>
                <a:spcPts val="0"/>
              </a:spcBef>
              <a:buNone/>
            </a:pPr>
            <a:r>
              <a:rPr lang="es-ES" sz="2400" b="1" dirty="0"/>
              <a:t>1 Corintios 15:13</a:t>
            </a:r>
            <a:r>
              <a:rPr lang="es-ES" sz="2400" i="1" dirty="0"/>
              <a:t> Porque </a:t>
            </a:r>
            <a:r>
              <a:rPr lang="es-ES" sz="2400" b="1" i="1" u="sng" dirty="0">
                <a:solidFill>
                  <a:srgbClr val="FF0000"/>
                </a:solidFill>
              </a:rPr>
              <a:t>si no hay resurrección de muertos</a:t>
            </a:r>
            <a:r>
              <a:rPr lang="es-ES" sz="2400" i="1" dirty="0"/>
              <a:t>, tampoco Cristo resucitó. </a:t>
            </a:r>
            <a:r>
              <a:rPr lang="es-ES" sz="2400" b="1" dirty="0"/>
              <a:t>14</a:t>
            </a:r>
            <a:r>
              <a:rPr lang="es-ES" sz="2400" i="1" dirty="0"/>
              <a:t> </a:t>
            </a:r>
            <a:r>
              <a:rPr lang="es-ES" sz="2400" b="1" i="1" u="sng" dirty="0">
                <a:solidFill>
                  <a:srgbClr val="FF0000"/>
                </a:solidFill>
              </a:rPr>
              <a:t>Y si Cristo no resucitó, vana es entonces nuestra predicación, vana es también vuestra fe</a:t>
            </a:r>
            <a:r>
              <a:rPr lang="es-ES" sz="2400" i="1" dirty="0"/>
              <a:t>. </a:t>
            </a:r>
            <a:r>
              <a:rPr lang="es-ES" sz="2400" b="1" dirty="0"/>
              <a:t>17</a:t>
            </a:r>
            <a:r>
              <a:rPr lang="es-ES" sz="2400" i="1" dirty="0"/>
              <a:t> y si Cristo no resucitó, vuestra fe es vana; aún estáis en vuestros pecados</a:t>
            </a:r>
            <a:r>
              <a:rPr lang="es-ES" sz="2400" i="1" dirty="0" smtClean="0"/>
              <a:t>.</a:t>
            </a:r>
          </a:p>
          <a:p>
            <a:pPr marL="0" indent="-571500">
              <a:spcBef>
                <a:spcPts val="0"/>
              </a:spcBef>
            </a:pPr>
            <a:r>
              <a:rPr lang="es-ES" sz="2400" dirty="0" smtClean="0"/>
              <a:t>La resurrección de Jesús es central para nuestra fe.</a:t>
            </a:r>
          </a:p>
          <a:p>
            <a:pPr marL="0" indent="-571500">
              <a:spcBef>
                <a:spcPts val="0"/>
              </a:spcBef>
            </a:pPr>
            <a:r>
              <a:rPr lang="es-ES" sz="2400" dirty="0" smtClean="0"/>
              <a:t>Porque Él resucitó, vamos a resucitar en su </a:t>
            </a:r>
            <a:r>
              <a:rPr lang="es-ES" sz="2400" dirty="0" err="1" smtClean="0"/>
              <a:t>similtud</a:t>
            </a:r>
            <a:r>
              <a:rPr lang="es-ES" sz="2400" dirty="0" smtClean="0"/>
              <a:t>.</a:t>
            </a:r>
          </a:p>
          <a:p>
            <a:pPr marL="0" indent="-571500">
              <a:spcBef>
                <a:spcPts val="0"/>
              </a:spcBef>
            </a:pPr>
            <a:r>
              <a:rPr lang="es-ES" sz="2400" dirty="0" smtClean="0"/>
              <a:t>La fe que nos salva cuelga sobre la resurrección de Jesús.</a:t>
            </a:r>
            <a:endParaRPr lang="en-US" sz="2400" dirty="0"/>
          </a:p>
          <a:p>
            <a:pPr marL="571500" indent="-571500">
              <a:buAutoNum type="romanUcPeriod"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solidFill>
                  <a:srgbClr val="FF0000"/>
                </a:solidFill>
              </a:rPr>
              <a:t>I. ¿Por qué murió Jesús?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1 Cor 15:13-14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Juan 2:19 </a:t>
            </a:r>
            <a:r>
              <a:rPr lang="es-ES" i="1" dirty="0" smtClean="0"/>
              <a:t>Respondió Jesús y les dijo: Destruid este templo, y en tres días lo levantaré. </a:t>
            </a:r>
          </a:p>
          <a:p>
            <a:r>
              <a:rPr lang="es-ES" b="1" dirty="0" smtClean="0"/>
              <a:t>Juan 2:21 </a:t>
            </a:r>
            <a:r>
              <a:rPr lang="es-ES" i="1" dirty="0" smtClean="0"/>
              <a:t>Mas él hablaba del templo de su cuerpo. </a:t>
            </a:r>
          </a:p>
          <a:p>
            <a:r>
              <a:rPr lang="es-ES" dirty="0" smtClean="0"/>
              <a:t>El enfoque de Jesús era su muerte y resurrección.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</a:t>
            </a:r>
          </a:p>
          <a:p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Juan 2:19, 21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La muerte es un traspaso de la tierra a la eternidad</a:t>
            </a:r>
            <a:r>
              <a:rPr lang="es-MX" dirty="0" smtClean="0"/>
              <a:t>.</a:t>
            </a:r>
          </a:p>
          <a:p>
            <a:r>
              <a:rPr lang="es-MX" dirty="0" smtClean="0"/>
              <a:t>Dios nos da eternidad, en el cielo o en el infierno.</a:t>
            </a:r>
          </a:p>
          <a:p>
            <a:r>
              <a:rPr lang="es-MX" dirty="0" smtClean="0"/>
              <a:t>Mientras Dios tarda en regresar, somos separados el cuerpo físico y el espíritu</a:t>
            </a:r>
          </a:p>
          <a:p>
            <a:r>
              <a:rPr lang="es-MX" dirty="0" smtClean="0"/>
              <a:t>En la resurrección final, vamos a ser reunidos con nuestros cuerpos.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La  muerte es un traspaso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¿Qué significa la resurrección para los salvos? ¿Para los inconversos?</a:t>
            </a:r>
          </a:p>
          <a:p>
            <a:pPr>
              <a:buNone/>
            </a:pPr>
            <a:r>
              <a:rPr lang="es-MX" dirty="0" smtClean="0"/>
              <a:t>Para los Salvos – Regresar a gozar de la vida como en la tierra.</a:t>
            </a:r>
          </a:p>
          <a:p>
            <a:pPr>
              <a:buNone/>
            </a:pPr>
            <a:r>
              <a:rPr lang="es-MX" dirty="0" smtClean="0"/>
              <a:t>Para los Inconversos – De tener un cuerpo de nuevo, pero para sufrir peor.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b="1" dirty="0"/>
              <a:t>Hechos 2:23 </a:t>
            </a:r>
            <a:r>
              <a:rPr lang="es-ES" i="1" dirty="0">
                <a:solidFill>
                  <a:srgbClr val="FF0000"/>
                </a:solidFill>
              </a:rPr>
              <a:t>a éste </a:t>
            </a:r>
            <a:r>
              <a:rPr lang="es-ES" dirty="0">
                <a:solidFill>
                  <a:srgbClr val="FF0000"/>
                </a:solidFill>
              </a:rPr>
              <a:t>(Jesús)</a:t>
            </a:r>
            <a:r>
              <a:rPr lang="es-ES" i="1" dirty="0"/>
              <a:t>, entregado por el determinado consejo y anticipado conocimiento de Dios, prendisteis y matasteis por manos de inicuos, </a:t>
            </a:r>
            <a:r>
              <a:rPr lang="es-ES" i="1" dirty="0" smtClean="0"/>
              <a:t>crucificándole; </a:t>
            </a:r>
            <a:r>
              <a:rPr lang="es-ES" b="1" dirty="0"/>
              <a:t>24</a:t>
            </a:r>
            <a:r>
              <a:rPr lang="es-ES" i="1" dirty="0"/>
              <a:t> al cual </a:t>
            </a:r>
            <a:r>
              <a:rPr lang="es-ES" b="1" i="1" u="sng" dirty="0">
                <a:solidFill>
                  <a:srgbClr val="FF0000"/>
                </a:solidFill>
              </a:rPr>
              <a:t>Dios levantó, sueltos los dolores de la muerte</a:t>
            </a:r>
            <a:r>
              <a:rPr lang="es-ES" i="1" dirty="0"/>
              <a:t>, por cuanto era imposible que fuese retenido por ella. </a:t>
            </a:r>
            <a:r>
              <a:rPr lang="es-ES" b="1" dirty="0"/>
              <a:t>31</a:t>
            </a:r>
            <a:r>
              <a:rPr lang="es-ES" i="1" dirty="0"/>
              <a:t> viéndolo antes</a:t>
            </a:r>
            <a:r>
              <a:rPr lang="es-ES" i="1" dirty="0">
                <a:solidFill>
                  <a:srgbClr val="FF0000"/>
                </a:solidFill>
              </a:rPr>
              <a:t>, </a:t>
            </a:r>
            <a:r>
              <a:rPr lang="es-ES" b="1" i="1" u="sng" dirty="0">
                <a:solidFill>
                  <a:srgbClr val="FF0000"/>
                </a:solidFill>
              </a:rPr>
              <a:t>habló de la resurrección de Cristo, que su alma no fue dejada en el Hades</a:t>
            </a:r>
            <a:r>
              <a:rPr lang="es-ES" b="1" i="1" u="sng" dirty="0"/>
              <a:t>, ni su carne vio corrupción</a:t>
            </a:r>
            <a:r>
              <a:rPr lang="es-ES" i="1" dirty="0"/>
              <a:t>. </a:t>
            </a:r>
            <a:r>
              <a:rPr lang="es-ES" b="1" dirty="0"/>
              <a:t>32</a:t>
            </a:r>
            <a:r>
              <a:rPr lang="es-ES" i="1" dirty="0"/>
              <a:t> </a:t>
            </a:r>
            <a:r>
              <a:rPr lang="es-ES" b="1" i="1" u="sng" dirty="0">
                <a:solidFill>
                  <a:srgbClr val="FF0000"/>
                </a:solidFill>
              </a:rPr>
              <a:t>A este Jesús resucitó Dios</a:t>
            </a:r>
            <a:r>
              <a:rPr lang="es-ES" b="1" i="1" u="sng" dirty="0"/>
              <a:t>, de lo cual todos nosotros somos testigos</a:t>
            </a:r>
            <a:r>
              <a:rPr lang="es-ES" i="1" dirty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Hechos 2:23-24, 31-32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/>
          <a:lstStyle/>
          <a:p>
            <a:pPr algn="r"/>
            <a:r>
              <a:rPr lang="es-MX" dirty="0" smtClean="0"/>
              <a:t>La Resurrección es </a:t>
            </a:r>
            <a:br>
              <a:rPr lang="es-MX" dirty="0" smtClean="0"/>
            </a:br>
            <a:r>
              <a:rPr lang="es-MX" dirty="0" smtClean="0"/>
              <a:t>Nuestra Victoria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>
              <a:buNone/>
            </a:pPr>
            <a:r>
              <a:rPr lang="es-ES" b="1" dirty="0"/>
              <a:t>Lucas 24:38</a:t>
            </a:r>
            <a:r>
              <a:rPr lang="es-ES" i="1" dirty="0"/>
              <a:t> Pero él les dijo: ¿Por qué estáis turbados, y vienen a vuestro corazón estos pensamientos? </a:t>
            </a:r>
            <a:r>
              <a:rPr lang="es-ES" b="1" dirty="0"/>
              <a:t>39</a:t>
            </a:r>
            <a:r>
              <a:rPr lang="es-ES" i="1" dirty="0"/>
              <a:t> Mirad mis manos y mis pies, que yo mismo soy; palpad, y ved; </a:t>
            </a:r>
            <a:r>
              <a:rPr lang="es-ES" b="1" i="1" u="sng" dirty="0">
                <a:solidFill>
                  <a:srgbClr val="FF0000"/>
                </a:solidFill>
              </a:rPr>
              <a:t>porque un espíritu no tiene carne ni huesos, como veis que yo tengo</a:t>
            </a:r>
            <a:r>
              <a:rPr lang="es-ES" i="1" dirty="0"/>
              <a:t>. </a:t>
            </a:r>
            <a:r>
              <a:rPr lang="es-ES" b="1" dirty="0"/>
              <a:t>40</a:t>
            </a:r>
            <a:r>
              <a:rPr lang="es-ES" i="1" dirty="0"/>
              <a:t> Y diciendo esto, les mostró las manos y los pies. </a:t>
            </a:r>
            <a:r>
              <a:rPr lang="es-ES" b="1" dirty="0"/>
              <a:t>41</a:t>
            </a:r>
            <a:r>
              <a:rPr lang="es-ES" i="1" dirty="0"/>
              <a:t> Y como todavía ellos, de gozo, no lo creían, y estaban maravillados, les dijo: ¿Tenéis aquí algo de comer? </a:t>
            </a:r>
            <a:r>
              <a:rPr lang="es-ES" b="1" dirty="0"/>
              <a:t>42</a:t>
            </a:r>
            <a:r>
              <a:rPr lang="es-ES" i="1" dirty="0"/>
              <a:t> Entonces le dieron parte de un pez asado, y un panal de miel. </a:t>
            </a:r>
            <a:r>
              <a:rPr lang="es-ES" b="1" dirty="0"/>
              <a:t>43</a:t>
            </a:r>
            <a:r>
              <a:rPr lang="es-ES" i="1" dirty="0"/>
              <a:t> Y él lo tomó, y comió delante de ellos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5059363"/>
          </a:xfrm>
        </p:spPr>
        <p:txBody>
          <a:bodyPr/>
          <a:lstStyle/>
          <a:p>
            <a:r>
              <a:rPr lang="es-MX" sz="1800" b="1" dirty="0" smtClean="0"/>
              <a:t>I. ¿Por qué murió Jesús?</a:t>
            </a:r>
            <a:endParaRPr lang="en-US" sz="1800" b="1" dirty="0" smtClean="0"/>
          </a:p>
          <a:p>
            <a:r>
              <a:rPr lang="es-MX" dirty="0" smtClean="0"/>
              <a:t>1 Cor 15:13-14; Juan 2:19, 21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La  muerte es un traspaso</a:t>
            </a:r>
          </a:p>
          <a:p>
            <a:pPr>
              <a:buFont typeface="Arial" pitchFamily="34" charset="0"/>
              <a:buChar char="•"/>
            </a:pPr>
            <a:r>
              <a:rPr lang="es-MX" b="1" dirty="0" smtClean="0"/>
              <a:t> ¿Qué significa la resurrección para los salvos? ¿Para los inconversos?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 </a:t>
            </a:r>
            <a:r>
              <a:rPr lang="es-MX" dirty="0" err="1" smtClean="0"/>
              <a:t>Hch</a:t>
            </a:r>
            <a:r>
              <a:rPr lang="es-MX" dirty="0" smtClean="0"/>
              <a:t> 2:23-24, 31-32;  Luc. 24:38-43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1729</Words>
  <Application>Microsoft Office PowerPoint</Application>
  <PresentationFormat>On-screen Show (4:3)</PresentationFormat>
  <Paragraphs>194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¿Qué significa la  resurrección de Jesús?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La Resurrección es  Nuestra Victoria</vt:lpstr>
      <vt:lpstr>Datos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significa la  resurrección de Jesús?</dc:title>
  <dc:creator>David Cox</dc:creator>
  <cp:lastModifiedBy>David Cox</cp:lastModifiedBy>
  <cp:revision>41</cp:revision>
  <dcterms:created xsi:type="dcterms:W3CDTF">2020-04-11T18:27:17Z</dcterms:created>
  <dcterms:modified xsi:type="dcterms:W3CDTF">2020-04-12T16:12:44Z</dcterms:modified>
</cp:coreProperties>
</file>